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5066" r:id="rId4"/>
    <p:sldMasterId id="2147483650" r:id="rId5"/>
  </p:sldMasterIdLst>
  <p:notesMasterIdLst>
    <p:notesMasterId r:id="rId146"/>
  </p:notesMasterIdLst>
  <p:handoutMasterIdLst>
    <p:handoutMasterId r:id="rId147"/>
  </p:handoutMasterIdLst>
  <p:sldIdLst>
    <p:sldId id="645" r:id="rId6"/>
    <p:sldId id="646" r:id="rId7"/>
    <p:sldId id="647" r:id="rId8"/>
    <p:sldId id="476" r:id="rId9"/>
    <p:sldId id="486" r:id="rId10"/>
    <p:sldId id="477" r:id="rId11"/>
    <p:sldId id="478" r:id="rId12"/>
    <p:sldId id="479" r:id="rId13"/>
    <p:sldId id="481" r:id="rId14"/>
    <p:sldId id="483" r:id="rId15"/>
    <p:sldId id="484" r:id="rId16"/>
    <p:sldId id="654" r:id="rId17"/>
    <p:sldId id="557" r:id="rId18"/>
    <p:sldId id="487" r:id="rId19"/>
    <p:sldId id="650" r:id="rId20"/>
    <p:sldId id="578" r:id="rId21"/>
    <p:sldId id="497" r:id="rId22"/>
    <p:sldId id="499" r:id="rId23"/>
    <p:sldId id="500" r:id="rId24"/>
    <p:sldId id="501" r:id="rId25"/>
    <p:sldId id="558" r:id="rId26"/>
    <p:sldId id="579" r:id="rId27"/>
    <p:sldId id="566" r:id="rId28"/>
    <p:sldId id="502" r:id="rId29"/>
    <p:sldId id="582" r:id="rId30"/>
    <p:sldId id="583" r:id="rId31"/>
    <p:sldId id="559" r:id="rId32"/>
    <p:sldId id="563" r:id="rId33"/>
    <p:sldId id="562" r:id="rId34"/>
    <p:sldId id="560" r:id="rId35"/>
    <p:sldId id="561" r:id="rId36"/>
    <p:sldId id="509" r:id="rId37"/>
    <p:sldId id="565" r:id="rId38"/>
    <p:sldId id="570" r:id="rId39"/>
    <p:sldId id="584" r:id="rId40"/>
    <p:sldId id="515" r:id="rId41"/>
    <p:sldId id="516" r:id="rId42"/>
    <p:sldId id="517" r:id="rId43"/>
    <p:sldId id="518" r:id="rId44"/>
    <p:sldId id="519" r:id="rId45"/>
    <p:sldId id="520" r:id="rId46"/>
    <p:sldId id="521" r:id="rId47"/>
    <p:sldId id="522" r:id="rId48"/>
    <p:sldId id="523" r:id="rId49"/>
    <p:sldId id="524" r:id="rId50"/>
    <p:sldId id="585" r:id="rId51"/>
    <p:sldId id="526" r:id="rId52"/>
    <p:sldId id="528" r:id="rId53"/>
    <p:sldId id="529" r:id="rId54"/>
    <p:sldId id="530" r:id="rId55"/>
    <p:sldId id="531" r:id="rId56"/>
    <p:sldId id="532" r:id="rId57"/>
    <p:sldId id="649" r:id="rId58"/>
    <p:sldId id="527" r:id="rId59"/>
    <p:sldId id="534" r:id="rId60"/>
    <p:sldId id="535" r:id="rId61"/>
    <p:sldId id="533" r:id="rId62"/>
    <p:sldId id="536" r:id="rId63"/>
    <p:sldId id="537" r:id="rId64"/>
    <p:sldId id="552" r:id="rId65"/>
    <p:sldId id="551" r:id="rId66"/>
    <p:sldId id="554" r:id="rId67"/>
    <p:sldId id="653" r:id="rId68"/>
    <p:sldId id="571" r:id="rId69"/>
    <p:sldId id="540" r:id="rId70"/>
    <p:sldId id="538" r:id="rId71"/>
    <p:sldId id="539" r:id="rId72"/>
    <p:sldId id="546" r:id="rId73"/>
    <p:sldId id="547" r:id="rId74"/>
    <p:sldId id="548" r:id="rId75"/>
    <p:sldId id="589" r:id="rId76"/>
    <p:sldId id="573" r:id="rId77"/>
    <p:sldId id="574" r:id="rId78"/>
    <p:sldId id="575" r:id="rId79"/>
    <p:sldId id="576" r:id="rId80"/>
    <p:sldId id="577" r:id="rId81"/>
    <p:sldId id="586" r:id="rId82"/>
    <p:sldId id="590" r:id="rId83"/>
    <p:sldId id="591" r:id="rId84"/>
    <p:sldId id="651" r:id="rId85"/>
    <p:sldId id="593" r:id="rId86"/>
    <p:sldId id="652" r:id="rId87"/>
    <p:sldId id="594" r:id="rId88"/>
    <p:sldId id="567" r:id="rId89"/>
    <p:sldId id="568" r:id="rId90"/>
    <p:sldId id="569" r:id="rId91"/>
    <p:sldId id="595" r:id="rId92"/>
    <p:sldId id="596" r:id="rId93"/>
    <p:sldId id="572" r:id="rId94"/>
    <p:sldId id="597" r:id="rId95"/>
    <p:sldId id="598" r:id="rId96"/>
    <p:sldId id="599" r:id="rId97"/>
    <p:sldId id="600" r:id="rId98"/>
    <p:sldId id="601" r:id="rId99"/>
    <p:sldId id="602" r:id="rId100"/>
    <p:sldId id="603" r:id="rId101"/>
    <p:sldId id="581" r:id="rId102"/>
    <p:sldId id="604" r:id="rId103"/>
    <p:sldId id="605" r:id="rId104"/>
    <p:sldId id="606" r:id="rId105"/>
    <p:sldId id="607" r:id="rId106"/>
    <p:sldId id="608" r:id="rId107"/>
    <p:sldId id="587" r:id="rId108"/>
    <p:sldId id="588" r:id="rId109"/>
    <p:sldId id="609" r:id="rId110"/>
    <p:sldId id="610" r:id="rId111"/>
    <p:sldId id="611" r:id="rId112"/>
    <p:sldId id="612" r:id="rId113"/>
    <p:sldId id="613" r:id="rId114"/>
    <p:sldId id="614" r:id="rId115"/>
    <p:sldId id="615" r:id="rId116"/>
    <p:sldId id="616" r:id="rId117"/>
    <p:sldId id="617" r:id="rId118"/>
    <p:sldId id="618" r:id="rId119"/>
    <p:sldId id="619" r:id="rId120"/>
    <p:sldId id="620" r:id="rId121"/>
    <p:sldId id="621" r:id="rId122"/>
    <p:sldId id="622" r:id="rId123"/>
    <p:sldId id="623" r:id="rId124"/>
    <p:sldId id="624" r:id="rId125"/>
    <p:sldId id="625" r:id="rId126"/>
    <p:sldId id="626" r:id="rId127"/>
    <p:sldId id="627" r:id="rId128"/>
    <p:sldId id="628" r:id="rId129"/>
    <p:sldId id="629" r:id="rId130"/>
    <p:sldId id="630" r:id="rId131"/>
    <p:sldId id="631" r:id="rId132"/>
    <p:sldId id="632" r:id="rId133"/>
    <p:sldId id="633" r:id="rId134"/>
    <p:sldId id="634" r:id="rId135"/>
    <p:sldId id="635" r:id="rId136"/>
    <p:sldId id="636" r:id="rId137"/>
    <p:sldId id="637" r:id="rId138"/>
    <p:sldId id="638" r:id="rId139"/>
    <p:sldId id="639" r:id="rId140"/>
    <p:sldId id="640" r:id="rId141"/>
    <p:sldId id="641" r:id="rId142"/>
    <p:sldId id="642" r:id="rId143"/>
    <p:sldId id="643" r:id="rId144"/>
    <p:sldId id="644" r:id="rId145"/>
  </p:sldIdLst>
  <p:sldSz cx="9144000" cy="6858000" type="screen4x3"/>
  <p:notesSz cx="6985000" cy="92837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068">
          <p15:clr>
            <a:srgbClr val="A4A3A4"/>
          </p15:clr>
        </p15:guide>
        <p15:guide id="2" pos="1096">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FF0000"/>
    <a:srgbClr val="FFCC00"/>
    <a:srgbClr val="DDDDDD"/>
    <a:srgbClr val="008000"/>
    <a:srgbClr val="A7E2FF"/>
    <a:srgbClr val="66CC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2165B4-330A-4D8C-8513-0781BA6D5913}" v="196" dt="2023-08-08T18:52:29.0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23607" autoAdjust="0"/>
  </p:normalViewPr>
  <p:slideViewPr>
    <p:cSldViewPr snapToGrid="0">
      <p:cViewPr varScale="1">
        <p:scale>
          <a:sx n="23" d="100"/>
          <a:sy n="23" d="100"/>
        </p:scale>
        <p:origin x="3178" y="34"/>
      </p:cViewPr>
      <p:guideLst>
        <p:guide orient="horz" pos="1068"/>
        <p:guide pos="1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0" d="100"/>
          <a:sy n="40" d="100"/>
        </p:scale>
        <p:origin x="-1392" y="-96"/>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viewProps" Target="viewProps.xml"/><Relationship Id="rId5" Type="http://schemas.openxmlformats.org/officeDocument/2006/relationships/slideMaster" Target="slideMasters/slideMaster2.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theme" Target="theme/theme1.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tableStyles" Target="tableStyle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52"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microsoft.com/office/2015/10/relationships/revisionInfo" Target="revisionInfo.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BURN, ANDY T Lt Col USAF AFSEC AFSEC/SEFO" userId="9294ddf3-67d4-45ea-b7e6-8e56aca3b06c" providerId="ADAL" clId="{5B2165B4-330A-4D8C-8513-0781BA6D5913}"/>
    <pc:docChg chg="undo redo custSel addSld delSld modSld sldOrd modMainMaster">
      <pc:chgData name="ASHBURN, ANDY T Lt Col USAF AFSEC AFSEC/SEFO" userId="9294ddf3-67d4-45ea-b7e6-8e56aca3b06c" providerId="ADAL" clId="{5B2165B4-330A-4D8C-8513-0781BA6D5913}" dt="2023-08-08T18:52:35.092" v="18554" actId="1038"/>
      <pc:docMkLst>
        <pc:docMk/>
      </pc:docMkLst>
      <pc:sldChg chg="modSp mod">
        <pc:chgData name="ASHBURN, ANDY T Lt Col USAF AFSEC AFSEC/SEFO" userId="9294ddf3-67d4-45ea-b7e6-8e56aca3b06c" providerId="ADAL" clId="{5B2165B4-330A-4D8C-8513-0781BA6D5913}" dt="2023-08-07T18:10:24.781" v="1308" actId="6549"/>
        <pc:sldMkLst>
          <pc:docMk/>
          <pc:sldMk cId="1727287228" sldId="476"/>
        </pc:sldMkLst>
        <pc:spChg chg="mod">
          <ac:chgData name="ASHBURN, ANDY T Lt Col USAF AFSEC AFSEC/SEFO" userId="9294ddf3-67d4-45ea-b7e6-8e56aca3b06c" providerId="ADAL" clId="{5B2165B4-330A-4D8C-8513-0781BA6D5913}" dt="2023-08-07T18:10:24.781" v="1308" actId="6549"/>
          <ac:spMkLst>
            <pc:docMk/>
            <pc:sldMk cId="1727287228" sldId="476"/>
            <ac:spMk id="2" creationId="{00000000-0000-0000-0000-000000000000}"/>
          </ac:spMkLst>
        </pc:spChg>
        <pc:spChg chg="mod">
          <ac:chgData name="ASHBURN, ANDY T Lt Col USAF AFSEC AFSEC/SEFO" userId="9294ddf3-67d4-45ea-b7e6-8e56aca3b06c" providerId="ADAL" clId="{5B2165B4-330A-4D8C-8513-0781BA6D5913}" dt="2023-08-07T17:40:39.076" v="594" actId="20577"/>
          <ac:spMkLst>
            <pc:docMk/>
            <pc:sldMk cId="1727287228" sldId="476"/>
            <ac:spMk id="13316" creationId="{00000000-0000-0000-0000-000000000000}"/>
          </ac:spMkLst>
        </pc:spChg>
      </pc:sldChg>
      <pc:sldChg chg="modNotesTx">
        <pc:chgData name="ASHBURN, ANDY T Lt Col USAF AFSEC AFSEC/SEFO" userId="9294ddf3-67d4-45ea-b7e6-8e56aca3b06c" providerId="ADAL" clId="{5B2165B4-330A-4D8C-8513-0781BA6D5913}" dt="2023-08-07T17:54:13.525" v="795" actId="20577"/>
        <pc:sldMkLst>
          <pc:docMk/>
          <pc:sldMk cId="1927315792" sldId="477"/>
        </pc:sldMkLst>
      </pc:sldChg>
      <pc:sldChg chg="modNotesTx">
        <pc:chgData name="ASHBURN, ANDY T Lt Col USAF AFSEC AFSEC/SEFO" userId="9294ddf3-67d4-45ea-b7e6-8e56aca3b06c" providerId="ADAL" clId="{5B2165B4-330A-4D8C-8513-0781BA6D5913}" dt="2023-08-07T17:48:59.767" v="686" actId="20577"/>
        <pc:sldMkLst>
          <pc:docMk/>
          <pc:sldMk cId="254361479" sldId="478"/>
        </pc:sldMkLst>
      </pc:sldChg>
      <pc:sldChg chg="modNotesTx">
        <pc:chgData name="ASHBURN, ANDY T Lt Col USAF AFSEC AFSEC/SEFO" userId="9294ddf3-67d4-45ea-b7e6-8e56aca3b06c" providerId="ADAL" clId="{5B2165B4-330A-4D8C-8513-0781BA6D5913}" dt="2023-08-07T17:55:29.223" v="827" actId="113"/>
        <pc:sldMkLst>
          <pc:docMk/>
          <pc:sldMk cId="1091469854" sldId="479"/>
        </pc:sldMkLst>
      </pc:sldChg>
      <pc:sldChg chg="modSp mod modNotesTx">
        <pc:chgData name="ASHBURN, ANDY T Lt Col USAF AFSEC AFSEC/SEFO" userId="9294ddf3-67d4-45ea-b7e6-8e56aca3b06c" providerId="ADAL" clId="{5B2165B4-330A-4D8C-8513-0781BA6D5913}" dt="2023-08-07T18:15:00.209" v="1316" actId="20577"/>
        <pc:sldMkLst>
          <pc:docMk/>
          <pc:sldMk cId="497802048" sldId="481"/>
        </pc:sldMkLst>
        <pc:spChg chg="mod">
          <ac:chgData name="ASHBURN, ANDY T Lt Col USAF AFSEC AFSEC/SEFO" userId="9294ddf3-67d4-45ea-b7e6-8e56aca3b06c" providerId="ADAL" clId="{5B2165B4-330A-4D8C-8513-0781BA6D5913}" dt="2023-08-07T17:57:21.031" v="829" actId="20577"/>
          <ac:spMkLst>
            <pc:docMk/>
            <pc:sldMk cId="497802048" sldId="481"/>
            <ac:spMk id="3" creationId="{00000000-0000-0000-0000-000000000000}"/>
          </ac:spMkLst>
        </pc:spChg>
      </pc:sldChg>
      <pc:sldChg chg="delSp del modAnim">
        <pc:chgData name="ASHBURN, ANDY T Lt Col USAF AFSEC AFSEC/SEFO" userId="9294ddf3-67d4-45ea-b7e6-8e56aca3b06c" providerId="ADAL" clId="{5B2165B4-330A-4D8C-8513-0781BA6D5913}" dt="2023-08-07T18:34:23.560" v="2050" actId="2696"/>
        <pc:sldMkLst>
          <pc:docMk/>
          <pc:sldMk cId="778295468" sldId="482"/>
        </pc:sldMkLst>
        <pc:picChg chg="del">
          <ac:chgData name="ASHBURN, ANDY T Lt Col USAF AFSEC AFSEC/SEFO" userId="9294ddf3-67d4-45ea-b7e6-8e56aca3b06c" providerId="ADAL" clId="{5B2165B4-330A-4D8C-8513-0781BA6D5913}" dt="2023-08-07T18:32:42.229" v="2000" actId="21"/>
          <ac:picMkLst>
            <pc:docMk/>
            <pc:sldMk cId="778295468" sldId="482"/>
            <ac:picMk id="5" creationId="{00000000-0000-0000-0000-000000000000}"/>
          </ac:picMkLst>
        </pc:picChg>
        <pc:picChg chg="del">
          <ac:chgData name="ASHBURN, ANDY T Lt Col USAF AFSEC AFSEC/SEFO" userId="9294ddf3-67d4-45ea-b7e6-8e56aca3b06c" providerId="ADAL" clId="{5B2165B4-330A-4D8C-8513-0781BA6D5913}" dt="2023-08-07T18:32:42.229" v="2000" actId="21"/>
          <ac:picMkLst>
            <pc:docMk/>
            <pc:sldMk cId="778295468" sldId="482"/>
            <ac:picMk id="6" creationId="{00000000-0000-0000-0000-000000000000}"/>
          </ac:picMkLst>
        </pc:picChg>
      </pc:sldChg>
      <pc:sldChg chg="addSp delSp modSp mod modAnim modNotesTx">
        <pc:chgData name="ASHBURN, ANDY T Lt Col USAF AFSEC AFSEC/SEFO" userId="9294ddf3-67d4-45ea-b7e6-8e56aca3b06c" providerId="ADAL" clId="{5B2165B4-330A-4D8C-8513-0781BA6D5913}" dt="2023-08-07T18:38:21.562" v="2173" actId="20577"/>
        <pc:sldMkLst>
          <pc:docMk/>
          <pc:sldMk cId="933994007" sldId="483"/>
        </pc:sldMkLst>
        <pc:spChg chg="mod">
          <ac:chgData name="ASHBURN, ANDY T Lt Col USAF AFSEC AFSEC/SEFO" userId="9294ddf3-67d4-45ea-b7e6-8e56aca3b06c" providerId="ADAL" clId="{5B2165B4-330A-4D8C-8513-0781BA6D5913}" dt="2023-08-07T18:26:01.520" v="1680" actId="20577"/>
          <ac:spMkLst>
            <pc:docMk/>
            <pc:sldMk cId="933994007" sldId="483"/>
            <ac:spMk id="6" creationId="{00000000-0000-0000-0000-000000000000}"/>
          </ac:spMkLst>
        </pc:spChg>
        <pc:spChg chg="mod">
          <ac:chgData name="ASHBURN, ANDY T Lt Col USAF AFSEC AFSEC/SEFO" userId="9294ddf3-67d4-45ea-b7e6-8e56aca3b06c" providerId="ADAL" clId="{5B2165B4-330A-4D8C-8513-0781BA6D5913}" dt="2023-08-07T18:17:54.950" v="1355" actId="20577"/>
          <ac:spMkLst>
            <pc:docMk/>
            <pc:sldMk cId="933994007" sldId="483"/>
            <ac:spMk id="7" creationId="{00000000-0000-0000-0000-000000000000}"/>
          </ac:spMkLst>
        </pc:spChg>
        <pc:picChg chg="add mod">
          <ac:chgData name="ASHBURN, ANDY T Lt Col USAF AFSEC AFSEC/SEFO" userId="9294ddf3-67d4-45ea-b7e6-8e56aca3b06c" providerId="ADAL" clId="{5B2165B4-330A-4D8C-8513-0781BA6D5913}" dt="2023-08-07T18:33:00.488" v="2040" actId="1035"/>
          <ac:picMkLst>
            <pc:docMk/>
            <pc:sldMk cId="933994007" sldId="483"/>
            <ac:picMk id="3" creationId="{04A0557F-B89C-2417-D93A-C497F80A0546}"/>
          </ac:picMkLst>
        </pc:picChg>
        <pc:picChg chg="add mod">
          <ac:chgData name="ASHBURN, ANDY T Lt Col USAF AFSEC AFSEC/SEFO" userId="9294ddf3-67d4-45ea-b7e6-8e56aca3b06c" providerId="ADAL" clId="{5B2165B4-330A-4D8C-8513-0781BA6D5913}" dt="2023-08-07T18:33:00.488" v="2040" actId="1035"/>
          <ac:picMkLst>
            <pc:docMk/>
            <pc:sldMk cId="933994007" sldId="483"/>
            <ac:picMk id="5" creationId="{568384F6-30CD-E55A-7F8B-65B90DCBF972}"/>
          </ac:picMkLst>
        </pc:picChg>
        <pc:picChg chg="del">
          <ac:chgData name="ASHBURN, ANDY T Lt Col USAF AFSEC AFSEC/SEFO" userId="9294ddf3-67d4-45ea-b7e6-8e56aca3b06c" providerId="ADAL" clId="{5B2165B4-330A-4D8C-8513-0781BA6D5913}" dt="2023-08-07T18:32:30.694" v="1998" actId="478"/>
          <ac:picMkLst>
            <pc:docMk/>
            <pc:sldMk cId="933994007" sldId="483"/>
            <ac:picMk id="8" creationId="{00000000-0000-0000-0000-000000000000}"/>
          </ac:picMkLst>
        </pc:picChg>
        <pc:picChg chg="del">
          <ac:chgData name="ASHBURN, ANDY T Lt Col USAF AFSEC AFSEC/SEFO" userId="9294ddf3-67d4-45ea-b7e6-8e56aca3b06c" providerId="ADAL" clId="{5B2165B4-330A-4D8C-8513-0781BA6D5913}" dt="2023-08-07T18:32:37.444" v="1999" actId="478"/>
          <ac:picMkLst>
            <pc:docMk/>
            <pc:sldMk cId="933994007" sldId="483"/>
            <ac:picMk id="9" creationId="{00000000-0000-0000-0000-000000000000}"/>
          </ac:picMkLst>
        </pc:picChg>
      </pc:sldChg>
      <pc:sldChg chg="modSp mod modNotesTx">
        <pc:chgData name="ASHBURN, ANDY T Lt Col USAF AFSEC AFSEC/SEFO" userId="9294ddf3-67d4-45ea-b7e6-8e56aca3b06c" providerId="ADAL" clId="{5B2165B4-330A-4D8C-8513-0781BA6D5913}" dt="2023-08-07T18:58:41.623" v="3092" actId="20577"/>
        <pc:sldMkLst>
          <pc:docMk/>
          <pc:sldMk cId="1531023251" sldId="486"/>
        </pc:sldMkLst>
        <pc:spChg chg="mod">
          <ac:chgData name="ASHBURN, ANDY T Lt Col USAF AFSEC AFSEC/SEFO" userId="9294ddf3-67d4-45ea-b7e6-8e56aca3b06c" providerId="ADAL" clId="{5B2165B4-330A-4D8C-8513-0781BA6D5913}" dt="2023-08-07T18:58:41.623" v="3092" actId="20577"/>
          <ac:spMkLst>
            <pc:docMk/>
            <pc:sldMk cId="1531023251" sldId="486"/>
            <ac:spMk id="3" creationId="{00000000-0000-0000-0000-000000000000}"/>
          </ac:spMkLst>
        </pc:spChg>
      </pc:sldChg>
      <pc:sldChg chg="del">
        <pc:chgData name="ASHBURN, ANDY T Lt Col USAF AFSEC AFSEC/SEFO" userId="9294ddf3-67d4-45ea-b7e6-8e56aca3b06c" providerId="ADAL" clId="{5B2165B4-330A-4D8C-8513-0781BA6D5913}" dt="2023-08-07T18:51:45.968" v="2634" actId="2696"/>
        <pc:sldMkLst>
          <pc:docMk/>
          <pc:sldMk cId="3749607623" sldId="486"/>
        </pc:sldMkLst>
      </pc:sldChg>
      <pc:sldChg chg="modSp mod modNotesTx">
        <pc:chgData name="ASHBURN, ANDY T Lt Col USAF AFSEC AFSEC/SEFO" userId="9294ddf3-67d4-45ea-b7e6-8e56aca3b06c" providerId="ADAL" clId="{5B2165B4-330A-4D8C-8513-0781BA6D5913}" dt="2023-08-07T20:28:37.300" v="4628"/>
        <pc:sldMkLst>
          <pc:docMk/>
          <pc:sldMk cId="205926811" sldId="487"/>
        </pc:sldMkLst>
        <pc:spChg chg="mod">
          <ac:chgData name="ASHBURN, ANDY T Lt Col USAF AFSEC AFSEC/SEFO" userId="9294ddf3-67d4-45ea-b7e6-8e56aca3b06c" providerId="ADAL" clId="{5B2165B4-330A-4D8C-8513-0781BA6D5913}" dt="2023-08-07T20:06:44.862" v="4588" actId="1035"/>
          <ac:spMkLst>
            <pc:docMk/>
            <pc:sldMk cId="205926811" sldId="487"/>
            <ac:spMk id="3" creationId="{00000000-0000-0000-0000-000000000000}"/>
          </ac:spMkLst>
        </pc:spChg>
      </pc:sldChg>
      <pc:sldChg chg="modSp add del mod modNotesTx">
        <pc:chgData name="ASHBURN, ANDY T Lt Col USAF AFSEC AFSEC/SEFO" userId="9294ddf3-67d4-45ea-b7e6-8e56aca3b06c" providerId="ADAL" clId="{5B2165B4-330A-4D8C-8513-0781BA6D5913}" dt="2023-08-07T20:29:22.733" v="4633" actId="2696"/>
        <pc:sldMkLst>
          <pc:docMk/>
          <pc:sldMk cId="2186137299" sldId="490"/>
        </pc:sldMkLst>
        <pc:spChg chg="mod">
          <ac:chgData name="ASHBURN, ANDY T Lt Col USAF AFSEC AFSEC/SEFO" userId="9294ddf3-67d4-45ea-b7e6-8e56aca3b06c" providerId="ADAL" clId="{5B2165B4-330A-4D8C-8513-0781BA6D5913}" dt="2023-08-07T19:46:06.937" v="4163" actId="115"/>
          <ac:spMkLst>
            <pc:docMk/>
            <pc:sldMk cId="2186137299" sldId="490"/>
            <ac:spMk id="30725" creationId="{00000000-0000-0000-0000-000000000000}"/>
          </ac:spMkLst>
        </pc:spChg>
      </pc:sldChg>
      <pc:sldChg chg="modSp mod modNotesTx">
        <pc:chgData name="ASHBURN, ANDY T Lt Col USAF AFSEC AFSEC/SEFO" userId="9294ddf3-67d4-45ea-b7e6-8e56aca3b06c" providerId="ADAL" clId="{5B2165B4-330A-4D8C-8513-0781BA6D5913}" dt="2023-08-07T20:37:39.535" v="4780" actId="207"/>
        <pc:sldMkLst>
          <pc:docMk/>
          <pc:sldMk cId="2446742489" sldId="497"/>
        </pc:sldMkLst>
        <pc:spChg chg="mod">
          <ac:chgData name="ASHBURN, ANDY T Lt Col USAF AFSEC AFSEC/SEFO" userId="9294ddf3-67d4-45ea-b7e6-8e56aca3b06c" providerId="ADAL" clId="{5B2165B4-330A-4D8C-8513-0781BA6D5913}" dt="2023-08-07T20:37:39.535" v="4780" actId="207"/>
          <ac:spMkLst>
            <pc:docMk/>
            <pc:sldMk cId="2446742489" sldId="497"/>
            <ac:spMk id="3" creationId="{00000000-0000-0000-0000-000000000000}"/>
          </ac:spMkLst>
        </pc:spChg>
      </pc:sldChg>
      <pc:sldChg chg="modSp del mod modNotesTx">
        <pc:chgData name="ASHBURN, ANDY T Lt Col USAF AFSEC AFSEC/SEFO" userId="9294ddf3-67d4-45ea-b7e6-8e56aca3b06c" providerId="ADAL" clId="{5B2165B4-330A-4D8C-8513-0781BA6D5913}" dt="2023-08-07T20:29:38.502" v="4636" actId="2696"/>
        <pc:sldMkLst>
          <pc:docMk/>
          <pc:sldMk cId="838392595" sldId="498"/>
        </pc:sldMkLst>
        <pc:spChg chg="mod">
          <ac:chgData name="ASHBURN, ANDY T Lt Col USAF AFSEC AFSEC/SEFO" userId="9294ddf3-67d4-45ea-b7e6-8e56aca3b06c" providerId="ADAL" clId="{5B2165B4-330A-4D8C-8513-0781BA6D5913}" dt="2023-08-07T19:41:50.433" v="4147" actId="20577"/>
          <ac:spMkLst>
            <pc:docMk/>
            <pc:sldMk cId="838392595" sldId="498"/>
            <ac:spMk id="3" creationId="{00000000-0000-0000-0000-000000000000}"/>
          </ac:spMkLst>
        </pc:spChg>
        <pc:picChg chg="mod">
          <ac:chgData name="ASHBURN, ANDY T Lt Col USAF AFSEC AFSEC/SEFO" userId="9294ddf3-67d4-45ea-b7e6-8e56aca3b06c" providerId="ADAL" clId="{5B2165B4-330A-4D8C-8513-0781BA6D5913}" dt="2023-08-07T19:41:10.633" v="4135" actId="1038"/>
          <ac:picMkLst>
            <pc:docMk/>
            <pc:sldMk cId="838392595" sldId="498"/>
            <ac:picMk id="5" creationId="{00000000-0000-0000-0000-000000000000}"/>
          </ac:picMkLst>
        </pc:picChg>
      </pc:sldChg>
      <pc:sldChg chg="modSp mod modNotesTx">
        <pc:chgData name="ASHBURN, ANDY T Lt Col USAF AFSEC AFSEC/SEFO" userId="9294ddf3-67d4-45ea-b7e6-8e56aca3b06c" providerId="ADAL" clId="{5B2165B4-330A-4D8C-8513-0781BA6D5913}" dt="2023-08-07T20:45:40.035" v="5234" actId="20577"/>
        <pc:sldMkLst>
          <pc:docMk/>
          <pc:sldMk cId="1869202780" sldId="499"/>
        </pc:sldMkLst>
        <pc:spChg chg="mod">
          <ac:chgData name="ASHBURN, ANDY T Lt Col USAF AFSEC AFSEC/SEFO" userId="9294ddf3-67d4-45ea-b7e6-8e56aca3b06c" providerId="ADAL" clId="{5B2165B4-330A-4D8C-8513-0781BA6D5913}" dt="2023-08-07T20:40:33.885" v="4896" actId="14100"/>
          <ac:spMkLst>
            <pc:docMk/>
            <pc:sldMk cId="1869202780" sldId="499"/>
            <ac:spMk id="2" creationId="{00000000-0000-0000-0000-000000000000}"/>
          </ac:spMkLst>
        </pc:spChg>
        <pc:spChg chg="mod">
          <ac:chgData name="ASHBURN, ANDY T Lt Col USAF AFSEC AFSEC/SEFO" userId="9294ddf3-67d4-45ea-b7e6-8e56aca3b06c" providerId="ADAL" clId="{5B2165B4-330A-4D8C-8513-0781BA6D5913}" dt="2023-08-07T20:45:00.244" v="5205" actId="20577"/>
          <ac:spMkLst>
            <pc:docMk/>
            <pc:sldMk cId="1869202780" sldId="499"/>
            <ac:spMk id="3" creationId="{00000000-0000-0000-0000-000000000000}"/>
          </ac:spMkLst>
        </pc:spChg>
      </pc:sldChg>
      <pc:sldChg chg="modSp mod modNotesTx">
        <pc:chgData name="ASHBURN, ANDY T Lt Col USAF AFSEC AFSEC/SEFO" userId="9294ddf3-67d4-45ea-b7e6-8e56aca3b06c" providerId="ADAL" clId="{5B2165B4-330A-4D8C-8513-0781BA6D5913}" dt="2023-08-07T21:08:01.550" v="5901" actId="6549"/>
        <pc:sldMkLst>
          <pc:docMk/>
          <pc:sldMk cId="1718304946" sldId="500"/>
        </pc:sldMkLst>
        <pc:spChg chg="mod">
          <ac:chgData name="ASHBURN, ANDY T Lt Col USAF AFSEC AFSEC/SEFO" userId="9294ddf3-67d4-45ea-b7e6-8e56aca3b06c" providerId="ADAL" clId="{5B2165B4-330A-4D8C-8513-0781BA6D5913}" dt="2023-08-07T20:43:19.307" v="5140" actId="20577"/>
          <ac:spMkLst>
            <pc:docMk/>
            <pc:sldMk cId="1718304946" sldId="500"/>
            <ac:spMk id="2" creationId="{00000000-0000-0000-0000-000000000000}"/>
          </ac:spMkLst>
        </pc:spChg>
        <pc:spChg chg="mod">
          <ac:chgData name="ASHBURN, ANDY T Lt Col USAF AFSEC AFSEC/SEFO" userId="9294ddf3-67d4-45ea-b7e6-8e56aca3b06c" providerId="ADAL" clId="{5B2165B4-330A-4D8C-8513-0781BA6D5913}" dt="2023-08-07T21:08:01.550" v="5901" actId="6549"/>
          <ac:spMkLst>
            <pc:docMk/>
            <pc:sldMk cId="1718304946" sldId="500"/>
            <ac:spMk id="3" creationId="{00000000-0000-0000-0000-000000000000}"/>
          </ac:spMkLst>
        </pc:spChg>
      </pc:sldChg>
      <pc:sldChg chg="modSp mod modNotesTx">
        <pc:chgData name="ASHBURN, ANDY T Lt Col USAF AFSEC AFSEC/SEFO" userId="9294ddf3-67d4-45ea-b7e6-8e56aca3b06c" providerId="ADAL" clId="{5B2165B4-330A-4D8C-8513-0781BA6D5913}" dt="2023-08-07T21:09:54.452" v="5919" actId="115"/>
        <pc:sldMkLst>
          <pc:docMk/>
          <pc:sldMk cId="3987910191" sldId="501"/>
        </pc:sldMkLst>
        <pc:spChg chg="mod">
          <ac:chgData name="ASHBURN, ANDY T Lt Col USAF AFSEC AFSEC/SEFO" userId="9294ddf3-67d4-45ea-b7e6-8e56aca3b06c" providerId="ADAL" clId="{5B2165B4-330A-4D8C-8513-0781BA6D5913}" dt="2023-08-07T20:54:11.138" v="5497"/>
          <ac:spMkLst>
            <pc:docMk/>
            <pc:sldMk cId="3987910191" sldId="501"/>
            <ac:spMk id="2" creationId="{00000000-0000-0000-0000-000000000000}"/>
          </ac:spMkLst>
        </pc:spChg>
        <pc:spChg chg="mod">
          <ac:chgData name="ASHBURN, ANDY T Lt Col USAF AFSEC AFSEC/SEFO" userId="9294ddf3-67d4-45ea-b7e6-8e56aca3b06c" providerId="ADAL" clId="{5B2165B4-330A-4D8C-8513-0781BA6D5913}" dt="2023-08-07T20:59:18.006" v="5814" actId="20577"/>
          <ac:spMkLst>
            <pc:docMk/>
            <pc:sldMk cId="3987910191" sldId="501"/>
            <ac:spMk id="3" creationId="{00000000-0000-0000-0000-000000000000}"/>
          </ac:spMkLst>
        </pc:spChg>
      </pc:sldChg>
      <pc:sldChg chg="modSp mod modNotesTx">
        <pc:chgData name="ASHBURN, ANDY T Lt Col USAF AFSEC AFSEC/SEFO" userId="9294ddf3-67d4-45ea-b7e6-8e56aca3b06c" providerId="ADAL" clId="{5B2165B4-330A-4D8C-8513-0781BA6D5913}" dt="2023-08-07T21:35:50.817" v="7393" actId="20577"/>
        <pc:sldMkLst>
          <pc:docMk/>
          <pc:sldMk cId="3942081845" sldId="502"/>
        </pc:sldMkLst>
        <pc:spChg chg="mod">
          <ac:chgData name="ASHBURN, ANDY T Lt Col USAF AFSEC AFSEC/SEFO" userId="9294ddf3-67d4-45ea-b7e6-8e56aca3b06c" providerId="ADAL" clId="{5B2165B4-330A-4D8C-8513-0781BA6D5913}" dt="2023-08-07T21:31:53.121" v="6962" actId="20577"/>
          <ac:spMkLst>
            <pc:docMk/>
            <pc:sldMk cId="3942081845" sldId="502"/>
            <ac:spMk id="3" creationId="{00000000-0000-0000-0000-000000000000}"/>
          </ac:spMkLst>
        </pc:spChg>
      </pc:sldChg>
      <pc:sldChg chg="modSp mod">
        <pc:chgData name="ASHBURN, ANDY T Lt Col USAF AFSEC AFSEC/SEFO" userId="9294ddf3-67d4-45ea-b7e6-8e56aca3b06c" providerId="ADAL" clId="{5B2165B4-330A-4D8C-8513-0781BA6D5913}" dt="2023-08-07T22:01:50.045" v="7630"/>
        <pc:sldMkLst>
          <pc:docMk/>
          <pc:sldMk cId="3741205522" sldId="509"/>
        </pc:sldMkLst>
        <pc:spChg chg="mod">
          <ac:chgData name="ASHBURN, ANDY T Lt Col USAF AFSEC AFSEC/SEFO" userId="9294ddf3-67d4-45ea-b7e6-8e56aca3b06c" providerId="ADAL" clId="{5B2165B4-330A-4D8C-8513-0781BA6D5913}" dt="2023-08-07T22:01:01.694" v="7626" actId="20577"/>
          <ac:spMkLst>
            <pc:docMk/>
            <pc:sldMk cId="3741205522" sldId="509"/>
            <ac:spMk id="2" creationId="{00000000-0000-0000-0000-000000000000}"/>
          </ac:spMkLst>
        </pc:spChg>
        <pc:spChg chg="mod">
          <ac:chgData name="ASHBURN, ANDY T Lt Col USAF AFSEC AFSEC/SEFO" userId="9294ddf3-67d4-45ea-b7e6-8e56aca3b06c" providerId="ADAL" clId="{5B2165B4-330A-4D8C-8513-0781BA6D5913}" dt="2023-08-07T22:01:50.045" v="7630"/>
          <ac:spMkLst>
            <pc:docMk/>
            <pc:sldMk cId="3741205522" sldId="509"/>
            <ac:spMk id="3" creationId="{00000000-0000-0000-0000-000000000000}"/>
          </ac:spMkLst>
        </pc:spChg>
      </pc:sldChg>
      <pc:sldChg chg="modNotesTx">
        <pc:chgData name="ASHBURN, ANDY T Lt Col USAF AFSEC AFSEC/SEFO" userId="9294ddf3-67d4-45ea-b7e6-8e56aca3b06c" providerId="ADAL" clId="{5B2165B4-330A-4D8C-8513-0781BA6D5913}" dt="2023-08-07T22:32:27.501" v="8247"/>
        <pc:sldMkLst>
          <pc:docMk/>
          <pc:sldMk cId="149504479" sldId="515"/>
        </pc:sldMkLst>
      </pc:sldChg>
      <pc:sldChg chg="modSp mod">
        <pc:chgData name="ASHBURN, ANDY T Lt Col USAF AFSEC AFSEC/SEFO" userId="9294ddf3-67d4-45ea-b7e6-8e56aca3b06c" providerId="ADAL" clId="{5B2165B4-330A-4D8C-8513-0781BA6D5913}" dt="2023-08-07T22:36:09.782" v="8321" actId="20577"/>
        <pc:sldMkLst>
          <pc:docMk/>
          <pc:sldMk cId="75829996" sldId="516"/>
        </pc:sldMkLst>
        <pc:spChg chg="mod">
          <ac:chgData name="ASHBURN, ANDY T Lt Col USAF AFSEC AFSEC/SEFO" userId="9294ddf3-67d4-45ea-b7e6-8e56aca3b06c" providerId="ADAL" clId="{5B2165B4-330A-4D8C-8513-0781BA6D5913}" dt="2023-08-07T22:36:09.782" v="8321" actId="20577"/>
          <ac:spMkLst>
            <pc:docMk/>
            <pc:sldMk cId="75829996" sldId="516"/>
            <ac:spMk id="3" creationId="{00000000-0000-0000-0000-000000000000}"/>
          </ac:spMkLst>
        </pc:spChg>
      </pc:sldChg>
      <pc:sldChg chg="modSp mod">
        <pc:chgData name="ASHBURN, ANDY T Lt Col USAF AFSEC AFSEC/SEFO" userId="9294ddf3-67d4-45ea-b7e6-8e56aca3b06c" providerId="ADAL" clId="{5B2165B4-330A-4D8C-8513-0781BA6D5913}" dt="2023-08-07T22:40:15.167" v="8465" actId="15"/>
        <pc:sldMkLst>
          <pc:docMk/>
          <pc:sldMk cId="1867008003" sldId="518"/>
        </pc:sldMkLst>
        <pc:spChg chg="mod">
          <ac:chgData name="ASHBURN, ANDY T Lt Col USAF AFSEC AFSEC/SEFO" userId="9294ddf3-67d4-45ea-b7e6-8e56aca3b06c" providerId="ADAL" clId="{5B2165B4-330A-4D8C-8513-0781BA6D5913}" dt="2023-08-07T22:40:15.167" v="8465" actId="15"/>
          <ac:spMkLst>
            <pc:docMk/>
            <pc:sldMk cId="1867008003" sldId="518"/>
            <ac:spMk id="3" creationId="{00000000-0000-0000-0000-000000000000}"/>
          </ac:spMkLst>
        </pc:spChg>
      </pc:sldChg>
      <pc:sldChg chg="modSp mod modNotesTx">
        <pc:chgData name="ASHBURN, ANDY T Lt Col USAF AFSEC AFSEC/SEFO" userId="9294ddf3-67d4-45ea-b7e6-8e56aca3b06c" providerId="ADAL" clId="{5B2165B4-330A-4D8C-8513-0781BA6D5913}" dt="2023-08-07T22:57:37.771" v="9311"/>
        <pc:sldMkLst>
          <pc:docMk/>
          <pc:sldMk cId="429185668" sldId="519"/>
        </pc:sldMkLst>
        <pc:spChg chg="mod">
          <ac:chgData name="ASHBURN, ANDY T Lt Col USAF AFSEC AFSEC/SEFO" userId="9294ddf3-67d4-45ea-b7e6-8e56aca3b06c" providerId="ADAL" clId="{5B2165B4-330A-4D8C-8513-0781BA6D5913}" dt="2023-08-07T22:50:05.650" v="9292" actId="20577"/>
          <ac:spMkLst>
            <pc:docMk/>
            <pc:sldMk cId="429185668" sldId="519"/>
            <ac:spMk id="3" creationId="{00000000-0000-0000-0000-000000000000}"/>
          </ac:spMkLst>
        </pc:spChg>
      </pc:sldChg>
      <pc:sldChg chg="modNotesTx">
        <pc:chgData name="ASHBURN, ANDY T Lt Col USAF AFSEC AFSEC/SEFO" userId="9294ddf3-67d4-45ea-b7e6-8e56aca3b06c" providerId="ADAL" clId="{5B2165B4-330A-4D8C-8513-0781BA6D5913}" dt="2023-08-07T22:58:04.290" v="9312" actId="6549"/>
        <pc:sldMkLst>
          <pc:docMk/>
          <pc:sldMk cId="2088293285" sldId="520"/>
        </pc:sldMkLst>
      </pc:sldChg>
      <pc:sldChg chg="modSp mod">
        <pc:chgData name="ASHBURN, ANDY T Lt Col USAF AFSEC AFSEC/SEFO" userId="9294ddf3-67d4-45ea-b7e6-8e56aca3b06c" providerId="ADAL" clId="{5B2165B4-330A-4D8C-8513-0781BA6D5913}" dt="2023-08-07T23:04:20.055" v="9422" actId="1038"/>
        <pc:sldMkLst>
          <pc:docMk/>
          <pc:sldMk cId="3420276078" sldId="521"/>
        </pc:sldMkLst>
        <pc:spChg chg="mod">
          <ac:chgData name="ASHBURN, ANDY T Lt Col USAF AFSEC AFSEC/SEFO" userId="9294ddf3-67d4-45ea-b7e6-8e56aca3b06c" providerId="ADAL" clId="{5B2165B4-330A-4D8C-8513-0781BA6D5913}" dt="2023-08-07T23:01:06.257" v="9419" actId="6549"/>
          <ac:spMkLst>
            <pc:docMk/>
            <pc:sldMk cId="3420276078" sldId="521"/>
            <ac:spMk id="3" creationId="{00000000-0000-0000-0000-000000000000}"/>
          </ac:spMkLst>
        </pc:spChg>
        <pc:picChg chg="mod">
          <ac:chgData name="ASHBURN, ANDY T Lt Col USAF AFSEC AFSEC/SEFO" userId="9294ddf3-67d4-45ea-b7e6-8e56aca3b06c" providerId="ADAL" clId="{5B2165B4-330A-4D8C-8513-0781BA6D5913}" dt="2023-08-07T23:04:20.055" v="9422" actId="1038"/>
          <ac:picMkLst>
            <pc:docMk/>
            <pc:sldMk cId="3420276078" sldId="521"/>
            <ac:picMk id="5" creationId="{00000000-0000-0000-0000-000000000000}"/>
          </ac:picMkLst>
        </pc:picChg>
      </pc:sldChg>
      <pc:sldChg chg="modSp mod modNotesTx">
        <pc:chgData name="ASHBURN, ANDY T Lt Col USAF AFSEC AFSEC/SEFO" userId="9294ddf3-67d4-45ea-b7e6-8e56aca3b06c" providerId="ADAL" clId="{5B2165B4-330A-4D8C-8513-0781BA6D5913}" dt="2023-08-07T23:09:52.708" v="9527"/>
        <pc:sldMkLst>
          <pc:docMk/>
          <pc:sldMk cId="1950888701" sldId="522"/>
        </pc:sldMkLst>
        <pc:spChg chg="mod">
          <ac:chgData name="ASHBURN, ANDY T Lt Col USAF AFSEC AFSEC/SEFO" userId="9294ddf3-67d4-45ea-b7e6-8e56aca3b06c" providerId="ADAL" clId="{5B2165B4-330A-4D8C-8513-0781BA6D5913}" dt="2023-08-07T23:09:52.708" v="9527"/>
          <ac:spMkLst>
            <pc:docMk/>
            <pc:sldMk cId="1950888701" sldId="522"/>
            <ac:spMk id="3" creationId="{00000000-0000-0000-0000-000000000000}"/>
          </ac:spMkLst>
        </pc:spChg>
      </pc:sldChg>
      <pc:sldChg chg="modSp mod">
        <pc:chgData name="ASHBURN, ANDY T Lt Col USAF AFSEC AFSEC/SEFO" userId="9294ddf3-67d4-45ea-b7e6-8e56aca3b06c" providerId="ADAL" clId="{5B2165B4-330A-4D8C-8513-0781BA6D5913}" dt="2023-08-07T23:18:39.977" v="9819" actId="20577"/>
        <pc:sldMkLst>
          <pc:docMk/>
          <pc:sldMk cId="3135866646" sldId="526"/>
        </pc:sldMkLst>
        <pc:spChg chg="mod">
          <ac:chgData name="ASHBURN, ANDY T Lt Col USAF AFSEC AFSEC/SEFO" userId="9294ddf3-67d4-45ea-b7e6-8e56aca3b06c" providerId="ADAL" clId="{5B2165B4-330A-4D8C-8513-0781BA6D5913}" dt="2023-08-07T23:18:39.977" v="9819" actId="20577"/>
          <ac:spMkLst>
            <pc:docMk/>
            <pc:sldMk cId="3135866646" sldId="526"/>
            <ac:spMk id="3" creationId="{00000000-0000-0000-0000-000000000000}"/>
          </ac:spMkLst>
        </pc:spChg>
      </pc:sldChg>
      <pc:sldChg chg="modSp mod">
        <pc:chgData name="ASHBURN, ANDY T Lt Col USAF AFSEC AFSEC/SEFO" userId="9294ddf3-67d4-45ea-b7e6-8e56aca3b06c" providerId="ADAL" clId="{5B2165B4-330A-4D8C-8513-0781BA6D5913}" dt="2023-08-07T23:34:43.353" v="10304" actId="20577"/>
        <pc:sldMkLst>
          <pc:docMk/>
          <pc:sldMk cId="2092364842" sldId="527"/>
        </pc:sldMkLst>
        <pc:spChg chg="mod">
          <ac:chgData name="ASHBURN, ANDY T Lt Col USAF AFSEC AFSEC/SEFO" userId="9294ddf3-67d4-45ea-b7e6-8e56aca3b06c" providerId="ADAL" clId="{5B2165B4-330A-4D8C-8513-0781BA6D5913}" dt="2023-08-07T23:34:43.353" v="10304" actId="20577"/>
          <ac:spMkLst>
            <pc:docMk/>
            <pc:sldMk cId="2092364842" sldId="527"/>
            <ac:spMk id="3" creationId="{00000000-0000-0000-0000-000000000000}"/>
          </ac:spMkLst>
        </pc:spChg>
      </pc:sldChg>
      <pc:sldChg chg="modSp mod modNotesTx">
        <pc:chgData name="ASHBURN, ANDY T Lt Col USAF AFSEC AFSEC/SEFO" userId="9294ddf3-67d4-45ea-b7e6-8e56aca3b06c" providerId="ADAL" clId="{5B2165B4-330A-4D8C-8513-0781BA6D5913}" dt="2023-08-07T23:22:15.182" v="9939" actId="6549"/>
        <pc:sldMkLst>
          <pc:docMk/>
          <pc:sldMk cId="3717601623" sldId="528"/>
        </pc:sldMkLst>
        <pc:spChg chg="mod">
          <ac:chgData name="ASHBURN, ANDY T Lt Col USAF AFSEC AFSEC/SEFO" userId="9294ddf3-67d4-45ea-b7e6-8e56aca3b06c" providerId="ADAL" clId="{5B2165B4-330A-4D8C-8513-0781BA6D5913}" dt="2023-08-07T23:19:08.093" v="9860" actId="20577"/>
          <ac:spMkLst>
            <pc:docMk/>
            <pc:sldMk cId="3717601623" sldId="528"/>
            <ac:spMk id="3" creationId="{00000000-0000-0000-0000-000000000000}"/>
          </ac:spMkLst>
        </pc:spChg>
      </pc:sldChg>
      <pc:sldChg chg="modSp mod modNotesTx">
        <pc:chgData name="ASHBURN, ANDY T Lt Col USAF AFSEC AFSEC/SEFO" userId="9294ddf3-67d4-45ea-b7e6-8e56aca3b06c" providerId="ADAL" clId="{5B2165B4-330A-4D8C-8513-0781BA6D5913}" dt="2023-08-07T23:22:12.310" v="9938" actId="6549"/>
        <pc:sldMkLst>
          <pc:docMk/>
          <pc:sldMk cId="3899592910" sldId="529"/>
        </pc:sldMkLst>
        <pc:spChg chg="mod">
          <ac:chgData name="ASHBURN, ANDY T Lt Col USAF AFSEC AFSEC/SEFO" userId="9294ddf3-67d4-45ea-b7e6-8e56aca3b06c" providerId="ADAL" clId="{5B2165B4-330A-4D8C-8513-0781BA6D5913}" dt="2023-08-07T23:21:42.079" v="9937" actId="6549"/>
          <ac:spMkLst>
            <pc:docMk/>
            <pc:sldMk cId="3899592910" sldId="529"/>
            <ac:spMk id="3" creationId="{00000000-0000-0000-0000-000000000000}"/>
          </ac:spMkLst>
        </pc:spChg>
      </pc:sldChg>
      <pc:sldChg chg="modSp mod modNotesTx">
        <pc:chgData name="ASHBURN, ANDY T Lt Col USAF AFSEC AFSEC/SEFO" userId="9294ddf3-67d4-45ea-b7e6-8e56aca3b06c" providerId="ADAL" clId="{5B2165B4-330A-4D8C-8513-0781BA6D5913}" dt="2023-08-07T23:30:17.426" v="10111" actId="20577"/>
        <pc:sldMkLst>
          <pc:docMk/>
          <pc:sldMk cId="2457518136" sldId="530"/>
        </pc:sldMkLst>
        <pc:spChg chg="mod">
          <ac:chgData name="ASHBURN, ANDY T Lt Col USAF AFSEC AFSEC/SEFO" userId="9294ddf3-67d4-45ea-b7e6-8e56aca3b06c" providerId="ADAL" clId="{5B2165B4-330A-4D8C-8513-0781BA6D5913}" dt="2023-08-07T23:30:17.426" v="10111" actId="20577"/>
          <ac:spMkLst>
            <pc:docMk/>
            <pc:sldMk cId="2457518136" sldId="530"/>
            <ac:spMk id="3" creationId="{00000000-0000-0000-0000-000000000000}"/>
          </ac:spMkLst>
        </pc:spChg>
      </pc:sldChg>
      <pc:sldChg chg="modSp mod">
        <pc:chgData name="ASHBURN, ANDY T Lt Col USAF AFSEC AFSEC/SEFO" userId="9294ddf3-67d4-45ea-b7e6-8e56aca3b06c" providerId="ADAL" clId="{5B2165B4-330A-4D8C-8513-0781BA6D5913}" dt="2023-08-07T23:29:01.507" v="10052" actId="20577"/>
        <pc:sldMkLst>
          <pc:docMk/>
          <pc:sldMk cId="4097217842" sldId="531"/>
        </pc:sldMkLst>
        <pc:spChg chg="mod">
          <ac:chgData name="ASHBURN, ANDY T Lt Col USAF AFSEC AFSEC/SEFO" userId="9294ddf3-67d4-45ea-b7e6-8e56aca3b06c" providerId="ADAL" clId="{5B2165B4-330A-4D8C-8513-0781BA6D5913}" dt="2023-08-07T23:29:01.507" v="10052" actId="20577"/>
          <ac:spMkLst>
            <pc:docMk/>
            <pc:sldMk cId="4097217842" sldId="531"/>
            <ac:spMk id="3" creationId="{00000000-0000-0000-0000-000000000000}"/>
          </ac:spMkLst>
        </pc:spChg>
      </pc:sldChg>
      <pc:sldChg chg="modNotesTx">
        <pc:chgData name="ASHBURN, ANDY T Lt Col USAF AFSEC AFSEC/SEFO" userId="9294ddf3-67d4-45ea-b7e6-8e56aca3b06c" providerId="ADAL" clId="{5B2165B4-330A-4D8C-8513-0781BA6D5913}" dt="2023-08-07T23:27:04.843" v="10049" actId="6549"/>
        <pc:sldMkLst>
          <pc:docMk/>
          <pc:sldMk cId="50241007" sldId="532"/>
        </pc:sldMkLst>
      </pc:sldChg>
      <pc:sldChg chg="modSp mod modNotesTx">
        <pc:chgData name="ASHBURN, ANDY T Lt Col USAF AFSEC AFSEC/SEFO" userId="9294ddf3-67d4-45ea-b7e6-8e56aca3b06c" providerId="ADAL" clId="{5B2165B4-330A-4D8C-8513-0781BA6D5913}" dt="2023-08-07T23:50:06.669" v="10988" actId="6549"/>
        <pc:sldMkLst>
          <pc:docMk/>
          <pc:sldMk cId="1839634393" sldId="533"/>
        </pc:sldMkLst>
        <pc:spChg chg="mod">
          <ac:chgData name="ASHBURN, ANDY T Lt Col USAF AFSEC AFSEC/SEFO" userId="9294ddf3-67d4-45ea-b7e6-8e56aca3b06c" providerId="ADAL" clId="{5B2165B4-330A-4D8C-8513-0781BA6D5913}" dt="2023-08-07T17:30:04.483" v="415" actId="20577"/>
          <ac:spMkLst>
            <pc:docMk/>
            <pc:sldMk cId="1839634393" sldId="533"/>
            <ac:spMk id="2" creationId="{00000000-0000-0000-0000-000000000000}"/>
          </ac:spMkLst>
        </pc:spChg>
        <pc:spChg chg="mod">
          <ac:chgData name="ASHBURN, ANDY T Lt Col USAF AFSEC AFSEC/SEFO" userId="9294ddf3-67d4-45ea-b7e6-8e56aca3b06c" providerId="ADAL" clId="{5B2165B4-330A-4D8C-8513-0781BA6D5913}" dt="2023-08-07T23:47:30.305" v="10889" actId="20577"/>
          <ac:spMkLst>
            <pc:docMk/>
            <pc:sldMk cId="1839634393" sldId="533"/>
            <ac:spMk id="3" creationId="{00000000-0000-0000-0000-000000000000}"/>
          </ac:spMkLst>
        </pc:spChg>
      </pc:sldChg>
      <pc:sldChg chg="modSp mod modNotesTx">
        <pc:chgData name="ASHBURN, ANDY T Lt Col USAF AFSEC AFSEC/SEFO" userId="9294ddf3-67d4-45ea-b7e6-8e56aca3b06c" providerId="ADAL" clId="{5B2165B4-330A-4D8C-8513-0781BA6D5913}" dt="2023-08-07T23:49:33.753" v="10968" actId="20577"/>
        <pc:sldMkLst>
          <pc:docMk/>
          <pc:sldMk cId="2090177945" sldId="534"/>
        </pc:sldMkLst>
        <pc:spChg chg="mod">
          <ac:chgData name="ASHBURN, ANDY T Lt Col USAF AFSEC AFSEC/SEFO" userId="9294ddf3-67d4-45ea-b7e6-8e56aca3b06c" providerId="ADAL" clId="{5B2165B4-330A-4D8C-8513-0781BA6D5913}" dt="2023-08-07T23:49:33.753" v="10968" actId="20577"/>
          <ac:spMkLst>
            <pc:docMk/>
            <pc:sldMk cId="2090177945" sldId="534"/>
            <ac:spMk id="3" creationId="{00000000-0000-0000-0000-000000000000}"/>
          </ac:spMkLst>
        </pc:spChg>
      </pc:sldChg>
      <pc:sldChg chg="modSp mod modNotesTx">
        <pc:chgData name="ASHBURN, ANDY T Lt Col USAF AFSEC AFSEC/SEFO" userId="9294ddf3-67d4-45ea-b7e6-8e56aca3b06c" providerId="ADAL" clId="{5B2165B4-330A-4D8C-8513-0781BA6D5913}" dt="2023-08-07T23:44:01.720" v="10666" actId="6549"/>
        <pc:sldMkLst>
          <pc:docMk/>
          <pc:sldMk cId="1728342222" sldId="535"/>
        </pc:sldMkLst>
        <pc:spChg chg="mod">
          <ac:chgData name="ASHBURN, ANDY T Lt Col USAF AFSEC AFSEC/SEFO" userId="9294ddf3-67d4-45ea-b7e6-8e56aca3b06c" providerId="ADAL" clId="{5B2165B4-330A-4D8C-8513-0781BA6D5913}" dt="2023-08-07T23:43:57.373" v="10665" actId="20577"/>
          <ac:spMkLst>
            <pc:docMk/>
            <pc:sldMk cId="1728342222" sldId="535"/>
            <ac:spMk id="3" creationId="{00000000-0000-0000-0000-000000000000}"/>
          </ac:spMkLst>
        </pc:spChg>
      </pc:sldChg>
      <pc:sldChg chg="modSp mod">
        <pc:chgData name="ASHBURN, ANDY T Lt Col USAF AFSEC AFSEC/SEFO" userId="9294ddf3-67d4-45ea-b7e6-8e56aca3b06c" providerId="ADAL" clId="{5B2165B4-330A-4D8C-8513-0781BA6D5913}" dt="2023-08-07T23:51:03.934" v="11041" actId="20577"/>
        <pc:sldMkLst>
          <pc:docMk/>
          <pc:sldMk cId="2250979871" sldId="536"/>
        </pc:sldMkLst>
        <pc:spChg chg="mod">
          <ac:chgData name="ASHBURN, ANDY T Lt Col USAF AFSEC AFSEC/SEFO" userId="9294ddf3-67d4-45ea-b7e6-8e56aca3b06c" providerId="ADAL" clId="{5B2165B4-330A-4D8C-8513-0781BA6D5913}" dt="2023-08-07T23:51:03.934" v="11041" actId="20577"/>
          <ac:spMkLst>
            <pc:docMk/>
            <pc:sldMk cId="2250979871" sldId="536"/>
            <ac:spMk id="3" creationId="{00000000-0000-0000-0000-000000000000}"/>
          </ac:spMkLst>
        </pc:spChg>
      </pc:sldChg>
      <pc:sldChg chg="addSp modSp mod ord modNotesTx">
        <pc:chgData name="ASHBURN, ANDY T Lt Col USAF AFSEC AFSEC/SEFO" userId="9294ddf3-67d4-45ea-b7e6-8e56aca3b06c" providerId="ADAL" clId="{5B2165B4-330A-4D8C-8513-0781BA6D5913}" dt="2023-08-08T00:44:48.825" v="12229" actId="6549"/>
        <pc:sldMkLst>
          <pc:docMk/>
          <pc:sldMk cId="1287530432" sldId="540"/>
        </pc:sldMkLst>
        <pc:spChg chg="add mod">
          <ac:chgData name="ASHBURN, ANDY T Lt Col USAF AFSEC AFSEC/SEFO" userId="9294ddf3-67d4-45ea-b7e6-8e56aca3b06c" providerId="ADAL" clId="{5B2165B4-330A-4D8C-8513-0781BA6D5913}" dt="2023-08-08T00:42:46.096" v="12105" actId="1076"/>
          <ac:spMkLst>
            <pc:docMk/>
            <pc:sldMk cId="1287530432" sldId="540"/>
            <ac:spMk id="3" creationId="{0A72BABA-4AF4-25FA-7B43-B9927CF792C7}"/>
          </ac:spMkLst>
        </pc:spChg>
      </pc:sldChg>
      <pc:sldChg chg="del">
        <pc:chgData name="ASHBURN, ANDY T Lt Col USAF AFSEC AFSEC/SEFO" userId="9294ddf3-67d4-45ea-b7e6-8e56aca3b06c" providerId="ADAL" clId="{5B2165B4-330A-4D8C-8513-0781BA6D5913}" dt="2023-08-08T00:18:42.334" v="11595" actId="2696"/>
        <pc:sldMkLst>
          <pc:docMk/>
          <pc:sldMk cId="2802606230" sldId="546"/>
        </pc:sldMkLst>
      </pc:sldChg>
      <pc:sldChg chg="del">
        <pc:chgData name="ASHBURN, ANDY T Lt Col USAF AFSEC AFSEC/SEFO" userId="9294ddf3-67d4-45ea-b7e6-8e56aca3b06c" providerId="ADAL" clId="{5B2165B4-330A-4D8C-8513-0781BA6D5913}" dt="2023-08-08T14:16:33.094" v="12443" actId="2696"/>
        <pc:sldMkLst>
          <pc:docMk/>
          <pc:sldMk cId="4097813531" sldId="546"/>
        </pc:sldMkLst>
      </pc:sldChg>
      <pc:sldChg chg="del">
        <pc:chgData name="ASHBURN, ANDY T Lt Col USAF AFSEC AFSEC/SEFO" userId="9294ddf3-67d4-45ea-b7e6-8e56aca3b06c" providerId="ADAL" clId="{5B2165B4-330A-4D8C-8513-0781BA6D5913}" dt="2023-08-08T00:18:42.334" v="11595" actId="2696"/>
        <pc:sldMkLst>
          <pc:docMk/>
          <pc:sldMk cId="1443419840" sldId="547"/>
        </pc:sldMkLst>
      </pc:sldChg>
      <pc:sldChg chg="del">
        <pc:chgData name="ASHBURN, ANDY T Lt Col USAF AFSEC AFSEC/SEFO" userId="9294ddf3-67d4-45ea-b7e6-8e56aca3b06c" providerId="ADAL" clId="{5B2165B4-330A-4D8C-8513-0781BA6D5913}" dt="2023-08-08T14:16:33.094" v="12443" actId="2696"/>
        <pc:sldMkLst>
          <pc:docMk/>
          <pc:sldMk cId="2528932792" sldId="547"/>
        </pc:sldMkLst>
      </pc:sldChg>
      <pc:sldChg chg="del">
        <pc:chgData name="ASHBURN, ANDY T Lt Col USAF AFSEC AFSEC/SEFO" userId="9294ddf3-67d4-45ea-b7e6-8e56aca3b06c" providerId="ADAL" clId="{5B2165B4-330A-4D8C-8513-0781BA6D5913}" dt="2023-08-08T00:18:42.334" v="11595" actId="2696"/>
        <pc:sldMkLst>
          <pc:docMk/>
          <pc:sldMk cId="3111474953" sldId="548"/>
        </pc:sldMkLst>
      </pc:sldChg>
      <pc:sldChg chg="del">
        <pc:chgData name="ASHBURN, ANDY T Lt Col USAF AFSEC AFSEC/SEFO" userId="9294ddf3-67d4-45ea-b7e6-8e56aca3b06c" providerId="ADAL" clId="{5B2165B4-330A-4D8C-8513-0781BA6D5913}" dt="2023-08-08T14:16:33.094" v="12443" actId="2696"/>
        <pc:sldMkLst>
          <pc:docMk/>
          <pc:sldMk cId="4067545784" sldId="548"/>
        </pc:sldMkLst>
      </pc:sldChg>
      <pc:sldChg chg="del">
        <pc:chgData name="ASHBURN, ANDY T Lt Col USAF AFSEC AFSEC/SEFO" userId="9294ddf3-67d4-45ea-b7e6-8e56aca3b06c" providerId="ADAL" clId="{5B2165B4-330A-4D8C-8513-0781BA6D5913}" dt="2023-08-08T00:45:34.513" v="12230" actId="2696"/>
        <pc:sldMkLst>
          <pc:docMk/>
          <pc:sldMk cId="1043525653" sldId="551"/>
        </pc:sldMkLst>
      </pc:sldChg>
      <pc:sldChg chg="add">
        <pc:chgData name="ASHBURN, ANDY T Lt Col USAF AFSEC AFSEC/SEFO" userId="9294ddf3-67d4-45ea-b7e6-8e56aca3b06c" providerId="ADAL" clId="{5B2165B4-330A-4D8C-8513-0781BA6D5913}" dt="2023-08-08T00:45:38.330" v="12231"/>
        <pc:sldMkLst>
          <pc:docMk/>
          <pc:sldMk cId="2237694181" sldId="551"/>
        </pc:sldMkLst>
      </pc:sldChg>
      <pc:sldChg chg="add">
        <pc:chgData name="ASHBURN, ANDY T Lt Col USAF AFSEC AFSEC/SEFO" userId="9294ddf3-67d4-45ea-b7e6-8e56aca3b06c" providerId="ADAL" clId="{5B2165B4-330A-4D8C-8513-0781BA6D5913}" dt="2023-08-08T00:45:38.330" v="12231"/>
        <pc:sldMkLst>
          <pc:docMk/>
          <pc:sldMk cId="3006788920" sldId="552"/>
        </pc:sldMkLst>
      </pc:sldChg>
      <pc:sldChg chg="modSp del mod">
        <pc:chgData name="ASHBURN, ANDY T Lt Col USAF AFSEC AFSEC/SEFO" userId="9294ddf3-67d4-45ea-b7e6-8e56aca3b06c" providerId="ADAL" clId="{5B2165B4-330A-4D8C-8513-0781BA6D5913}" dt="2023-08-08T00:45:34.513" v="12230" actId="2696"/>
        <pc:sldMkLst>
          <pc:docMk/>
          <pc:sldMk cId="3034076731" sldId="552"/>
        </pc:sldMkLst>
        <pc:spChg chg="mod">
          <ac:chgData name="ASHBURN, ANDY T Lt Col USAF AFSEC AFSEC/SEFO" userId="9294ddf3-67d4-45ea-b7e6-8e56aca3b06c" providerId="ADAL" clId="{5B2165B4-330A-4D8C-8513-0781BA6D5913}" dt="2023-08-07T23:56:15.950" v="11108" actId="20577"/>
          <ac:spMkLst>
            <pc:docMk/>
            <pc:sldMk cId="3034076731" sldId="552"/>
            <ac:spMk id="3" creationId="{00000000-0000-0000-0000-000000000000}"/>
          </ac:spMkLst>
        </pc:spChg>
      </pc:sldChg>
      <pc:sldChg chg="del mod modShow">
        <pc:chgData name="ASHBURN, ANDY T Lt Col USAF AFSEC AFSEC/SEFO" userId="9294ddf3-67d4-45ea-b7e6-8e56aca3b06c" providerId="ADAL" clId="{5B2165B4-330A-4D8C-8513-0781BA6D5913}" dt="2023-08-08T00:45:34.513" v="12230" actId="2696"/>
        <pc:sldMkLst>
          <pc:docMk/>
          <pc:sldMk cId="2997883377" sldId="554"/>
        </pc:sldMkLst>
      </pc:sldChg>
      <pc:sldChg chg="add">
        <pc:chgData name="ASHBURN, ANDY T Lt Col USAF AFSEC AFSEC/SEFO" userId="9294ddf3-67d4-45ea-b7e6-8e56aca3b06c" providerId="ADAL" clId="{5B2165B4-330A-4D8C-8513-0781BA6D5913}" dt="2023-08-08T00:45:38.330" v="12231"/>
        <pc:sldMkLst>
          <pc:docMk/>
          <pc:sldMk cId="3524453387" sldId="554"/>
        </pc:sldMkLst>
      </pc:sldChg>
      <pc:sldChg chg="addSp delSp modSp mod modNotesTx">
        <pc:chgData name="ASHBURN, ANDY T Lt Col USAF AFSEC AFSEC/SEFO" userId="9294ddf3-67d4-45ea-b7e6-8e56aca3b06c" providerId="ADAL" clId="{5B2165B4-330A-4D8C-8513-0781BA6D5913}" dt="2023-08-07T18:50:34.534" v="2633" actId="6549"/>
        <pc:sldMkLst>
          <pc:docMk/>
          <pc:sldMk cId="2581319613" sldId="557"/>
        </pc:sldMkLst>
        <pc:spChg chg="del">
          <ac:chgData name="ASHBURN, ANDY T Lt Col USAF AFSEC AFSEC/SEFO" userId="9294ddf3-67d4-45ea-b7e6-8e56aca3b06c" providerId="ADAL" clId="{5B2165B4-330A-4D8C-8513-0781BA6D5913}" dt="2023-08-07T18:45:20.269" v="2295" actId="478"/>
          <ac:spMkLst>
            <pc:docMk/>
            <pc:sldMk cId="2581319613" sldId="557"/>
            <ac:spMk id="3" creationId="{00000000-0000-0000-0000-000000000000}"/>
          </ac:spMkLst>
        </pc:spChg>
        <pc:spChg chg="mod ord">
          <ac:chgData name="ASHBURN, ANDY T Lt Col USAF AFSEC AFSEC/SEFO" userId="9294ddf3-67d4-45ea-b7e6-8e56aca3b06c" providerId="ADAL" clId="{5B2165B4-330A-4D8C-8513-0781BA6D5913}" dt="2023-08-07T18:45:59.332" v="2349" actId="1076"/>
          <ac:spMkLst>
            <pc:docMk/>
            <pc:sldMk cId="2581319613" sldId="557"/>
            <ac:spMk id="4" creationId="{00000000-0000-0000-0000-000000000000}"/>
          </ac:spMkLst>
        </pc:spChg>
        <pc:spChg chg="add mod">
          <ac:chgData name="ASHBURN, ANDY T Lt Col USAF AFSEC AFSEC/SEFO" userId="9294ddf3-67d4-45ea-b7e6-8e56aca3b06c" providerId="ADAL" clId="{5B2165B4-330A-4D8C-8513-0781BA6D5913}" dt="2023-08-07T18:45:16.900" v="2294" actId="1076"/>
          <ac:spMkLst>
            <pc:docMk/>
            <pc:sldMk cId="2581319613" sldId="557"/>
            <ac:spMk id="5" creationId="{04C69E26-448D-1C8A-D9B9-F51B0A3C630B}"/>
          </ac:spMkLst>
        </pc:spChg>
        <pc:picChg chg="del mod">
          <ac:chgData name="ASHBURN, ANDY T Lt Col USAF AFSEC AFSEC/SEFO" userId="9294ddf3-67d4-45ea-b7e6-8e56aca3b06c" providerId="ADAL" clId="{5B2165B4-330A-4D8C-8513-0781BA6D5913}" dt="2023-08-07T18:44:09.771" v="2224" actId="478"/>
          <ac:picMkLst>
            <pc:docMk/>
            <pc:sldMk cId="2581319613" sldId="557"/>
            <ac:picMk id="2" creationId="{00000000-0000-0000-0000-000000000000}"/>
          </ac:picMkLst>
        </pc:picChg>
        <pc:picChg chg="add mod ord">
          <ac:chgData name="ASHBURN, ANDY T Lt Col USAF AFSEC AFSEC/SEFO" userId="9294ddf3-67d4-45ea-b7e6-8e56aca3b06c" providerId="ADAL" clId="{5B2165B4-330A-4D8C-8513-0781BA6D5913}" dt="2023-08-07T18:45:13.553" v="2293" actId="167"/>
          <ac:picMkLst>
            <pc:docMk/>
            <pc:sldMk cId="2581319613" sldId="557"/>
            <ac:picMk id="7" creationId="{3DF08670-D798-ADE5-466A-4A8676BF6289}"/>
          </ac:picMkLst>
        </pc:picChg>
        <pc:picChg chg="add mod">
          <ac:chgData name="ASHBURN, ANDY T Lt Col USAF AFSEC AFSEC/SEFO" userId="9294ddf3-67d4-45ea-b7e6-8e56aca3b06c" providerId="ADAL" clId="{5B2165B4-330A-4D8C-8513-0781BA6D5913}" dt="2023-08-07T18:46:22.988" v="2351" actId="1076"/>
          <ac:picMkLst>
            <pc:docMk/>
            <pc:sldMk cId="2581319613" sldId="557"/>
            <ac:picMk id="9" creationId="{F67D0DB4-86DD-BE2E-ABFA-453BAF089166}"/>
          </ac:picMkLst>
        </pc:picChg>
        <pc:picChg chg="add mod">
          <ac:chgData name="ASHBURN, ANDY T Lt Col USAF AFSEC AFSEC/SEFO" userId="9294ddf3-67d4-45ea-b7e6-8e56aca3b06c" providerId="ADAL" clId="{5B2165B4-330A-4D8C-8513-0781BA6D5913}" dt="2023-08-07T18:46:45.892" v="2353" actId="1076"/>
          <ac:picMkLst>
            <pc:docMk/>
            <pc:sldMk cId="2581319613" sldId="557"/>
            <ac:picMk id="11" creationId="{22BB07E1-8188-8D30-39A6-4D1CCC0F5138}"/>
          </ac:picMkLst>
        </pc:picChg>
      </pc:sldChg>
      <pc:sldChg chg="modNotesTx">
        <pc:chgData name="ASHBURN, ANDY T Lt Col USAF AFSEC AFSEC/SEFO" userId="9294ddf3-67d4-45ea-b7e6-8e56aca3b06c" providerId="ADAL" clId="{5B2165B4-330A-4D8C-8513-0781BA6D5913}" dt="2023-08-07T21:42:03.047" v="7506" actId="20577"/>
        <pc:sldMkLst>
          <pc:docMk/>
          <pc:sldMk cId="3844395156" sldId="559"/>
        </pc:sldMkLst>
      </pc:sldChg>
      <pc:sldChg chg="modSp mod modNotesTx">
        <pc:chgData name="ASHBURN, ANDY T Lt Col USAF AFSEC AFSEC/SEFO" userId="9294ddf3-67d4-45ea-b7e6-8e56aca3b06c" providerId="ADAL" clId="{5B2165B4-330A-4D8C-8513-0781BA6D5913}" dt="2023-08-07T21:52:32.497" v="7612"/>
        <pc:sldMkLst>
          <pc:docMk/>
          <pc:sldMk cId="641811866" sldId="560"/>
        </pc:sldMkLst>
        <pc:spChg chg="mod">
          <ac:chgData name="ASHBURN, ANDY T Lt Col USAF AFSEC AFSEC/SEFO" userId="9294ddf3-67d4-45ea-b7e6-8e56aca3b06c" providerId="ADAL" clId="{5B2165B4-330A-4D8C-8513-0781BA6D5913}" dt="2023-08-07T21:50:50.965" v="7581"/>
          <ac:spMkLst>
            <pc:docMk/>
            <pc:sldMk cId="641811866" sldId="560"/>
            <ac:spMk id="2" creationId="{00000000-0000-0000-0000-000000000000}"/>
          </ac:spMkLst>
        </pc:spChg>
      </pc:sldChg>
      <pc:sldChg chg="modSp mod">
        <pc:chgData name="ASHBURN, ANDY T Lt Col USAF AFSEC AFSEC/SEFO" userId="9294ddf3-67d4-45ea-b7e6-8e56aca3b06c" providerId="ADAL" clId="{5B2165B4-330A-4D8C-8513-0781BA6D5913}" dt="2023-08-07T21:52:51.194" v="7622" actId="20577"/>
        <pc:sldMkLst>
          <pc:docMk/>
          <pc:sldMk cId="1064664719" sldId="561"/>
        </pc:sldMkLst>
        <pc:spChg chg="mod">
          <ac:chgData name="ASHBURN, ANDY T Lt Col USAF AFSEC AFSEC/SEFO" userId="9294ddf3-67d4-45ea-b7e6-8e56aca3b06c" providerId="ADAL" clId="{5B2165B4-330A-4D8C-8513-0781BA6D5913}" dt="2023-08-07T21:50:54.669" v="7582"/>
          <ac:spMkLst>
            <pc:docMk/>
            <pc:sldMk cId="1064664719" sldId="561"/>
            <ac:spMk id="2" creationId="{00000000-0000-0000-0000-000000000000}"/>
          </ac:spMkLst>
        </pc:spChg>
        <pc:spChg chg="mod">
          <ac:chgData name="ASHBURN, ANDY T Lt Col USAF AFSEC AFSEC/SEFO" userId="9294ddf3-67d4-45ea-b7e6-8e56aca3b06c" providerId="ADAL" clId="{5B2165B4-330A-4D8C-8513-0781BA6D5913}" dt="2023-08-07T21:52:51.194" v="7622" actId="20577"/>
          <ac:spMkLst>
            <pc:docMk/>
            <pc:sldMk cId="1064664719" sldId="561"/>
            <ac:spMk id="3" creationId="{00000000-0000-0000-0000-000000000000}"/>
          </ac:spMkLst>
        </pc:spChg>
      </pc:sldChg>
      <pc:sldChg chg="modNotesTx">
        <pc:chgData name="ASHBURN, ANDY T Lt Col USAF AFSEC AFSEC/SEFO" userId="9294ddf3-67d4-45ea-b7e6-8e56aca3b06c" providerId="ADAL" clId="{5B2165B4-330A-4D8C-8513-0781BA6D5913}" dt="2023-08-07T21:49:30.801" v="7580" actId="6549"/>
        <pc:sldMkLst>
          <pc:docMk/>
          <pc:sldMk cId="2256399717" sldId="562"/>
        </pc:sldMkLst>
      </pc:sldChg>
      <pc:sldChg chg="modSp mod modNotesTx">
        <pc:chgData name="ASHBURN, ANDY T Lt Col USAF AFSEC AFSEC/SEFO" userId="9294ddf3-67d4-45ea-b7e6-8e56aca3b06c" providerId="ADAL" clId="{5B2165B4-330A-4D8C-8513-0781BA6D5913}" dt="2023-08-07T21:45:16.785" v="7552" actId="20577"/>
        <pc:sldMkLst>
          <pc:docMk/>
          <pc:sldMk cId="2957820973" sldId="563"/>
        </pc:sldMkLst>
        <pc:spChg chg="mod">
          <ac:chgData name="ASHBURN, ANDY T Lt Col USAF AFSEC AFSEC/SEFO" userId="9294ddf3-67d4-45ea-b7e6-8e56aca3b06c" providerId="ADAL" clId="{5B2165B4-330A-4D8C-8513-0781BA6D5913}" dt="2023-08-07T21:45:16.785" v="7552" actId="20577"/>
          <ac:spMkLst>
            <pc:docMk/>
            <pc:sldMk cId="2957820973" sldId="563"/>
            <ac:spMk id="3" creationId="{00000000-0000-0000-0000-000000000000}"/>
          </ac:spMkLst>
        </pc:spChg>
      </pc:sldChg>
      <pc:sldChg chg="modSp del mod">
        <pc:chgData name="ASHBURN, ANDY T Lt Col USAF AFSEC AFSEC/SEFO" userId="9294ddf3-67d4-45ea-b7e6-8e56aca3b06c" providerId="ADAL" clId="{5B2165B4-330A-4D8C-8513-0781BA6D5913}" dt="2023-08-07T22:01:55.622" v="7631" actId="2696"/>
        <pc:sldMkLst>
          <pc:docMk/>
          <pc:sldMk cId="3642855067" sldId="564"/>
        </pc:sldMkLst>
        <pc:spChg chg="mod">
          <ac:chgData name="ASHBURN, ANDY T Lt Col USAF AFSEC AFSEC/SEFO" userId="9294ddf3-67d4-45ea-b7e6-8e56aca3b06c" providerId="ADAL" clId="{5B2165B4-330A-4D8C-8513-0781BA6D5913}" dt="2023-08-07T22:01:46.393" v="7628" actId="21"/>
          <ac:spMkLst>
            <pc:docMk/>
            <pc:sldMk cId="3642855067" sldId="564"/>
            <ac:spMk id="3" creationId="{00000000-0000-0000-0000-000000000000}"/>
          </ac:spMkLst>
        </pc:spChg>
      </pc:sldChg>
      <pc:sldChg chg="modSp mod modNotesTx">
        <pc:chgData name="ASHBURN, ANDY T Lt Col USAF AFSEC AFSEC/SEFO" userId="9294ddf3-67d4-45ea-b7e6-8e56aca3b06c" providerId="ADAL" clId="{5B2165B4-330A-4D8C-8513-0781BA6D5913}" dt="2023-08-07T22:20:32.063" v="8057" actId="15"/>
        <pc:sldMkLst>
          <pc:docMk/>
          <pc:sldMk cId="2009705022" sldId="565"/>
        </pc:sldMkLst>
        <pc:spChg chg="mod">
          <ac:chgData name="ASHBURN, ANDY T Lt Col USAF AFSEC AFSEC/SEFO" userId="9294ddf3-67d4-45ea-b7e6-8e56aca3b06c" providerId="ADAL" clId="{5B2165B4-330A-4D8C-8513-0781BA6D5913}" dt="2023-08-07T22:14:22.140" v="7770" actId="6549"/>
          <ac:spMkLst>
            <pc:docMk/>
            <pc:sldMk cId="2009705022" sldId="565"/>
            <ac:spMk id="2" creationId="{00000000-0000-0000-0000-000000000000}"/>
          </ac:spMkLst>
        </pc:spChg>
        <pc:spChg chg="mod">
          <ac:chgData name="ASHBURN, ANDY T Lt Col USAF AFSEC AFSEC/SEFO" userId="9294ddf3-67d4-45ea-b7e6-8e56aca3b06c" providerId="ADAL" clId="{5B2165B4-330A-4D8C-8513-0781BA6D5913}" dt="2023-08-07T22:20:32.063" v="8057" actId="15"/>
          <ac:spMkLst>
            <pc:docMk/>
            <pc:sldMk cId="2009705022" sldId="565"/>
            <ac:spMk id="3" creationId="{00000000-0000-0000-0000-000000000000}"/>
          </ac:spMkLst>
        </pc:spChg>
      </pc:sldChg>
      <pc:sldChg chg="addSp delSp modSp mod modNotesTx">
        <pc:chgData name="ASHBURN, ANDY T Lt Col USAF AFSEC AFSEC/SEFO" userId="9294ddf3-67d4-45ea-b7e6-8e56aca3b06c" providerId="ADAL" clId="{5B2165B4-330A-4D8C-8513-0781BA6D5913}" dt="2023-08-07T22:13:51.916" v="7769" actId="6549"/>
        <pc:sldMkLst>
          <pc:docMk/>
          <pc:sldMk cId="579117043" sldId="566"/>
        </pc:sldMkLst>
        <pc:spChg chg="del">
          <ac:chgData name="ASHBURN, ANDY T Lt Col USAF AFSEC AFSEC/SEFO" userId="9294ddf3-67d4-45ea-b7e6-8e56aca3b06c" providerId="ADAL" clId="{5B2165B4-330A-4D8C-8513-0781BA6D5913}" dt="2023-08-07T22:11:24.705" v="7634" actId="478"/>
          <ac:spMkLst>
            <pc:docMk/>
            <pc:sldMk cId="579117043" sldId="566"/>
            <ac:spMk id="2" creationId="{00000000-0000-0000-0000-000000000000}"/>
          </ac:spMkLst>
        </pc:spChg>
        <pc:spChg chg="add mod">
          <ac:chgData name="ASHBURN, ANDY T Lt Col USAF AFSEC AFSEC/SEFO" userId="9294ddf3-67d4-45ea-b7e6-8e56aca3b06c" providerId="ADAL" clId="{5B2165B4-330A-4D8C-8513-0781BA6D5913}" dt="2023-08-07T22:13:20.557" v="7768" actId="313"/>
          <ac:spMkLst>
            <pc:docMk/>
            <pc:sldMk cId="579117043" sldId="566"/>
            <ac:spMk id="3" creationId="{E5BACE68-61E2-B2CD-CB0E-797F3596A655}"/>
          </ac:spMkLst>
        </pc:spChg>
        <pc:spChg chg="del">
          <ac:chgData name="ASHBURN, ANDY T Lt Col USAF AFSEC AFSEC/SEFO" userId="9294ddf3-67d4-45ea-b7e6-8e56aca3b06c" providerId="ADAL" clId="{5B2165B4-330A-4D8C-8513-0781BA6D5913}" dt="2023-08-07T22:11:29.033" v="7635" actId="478"/>
          <ac:spMkLst>
            <pc:docMk/>
            <pc:sldMk cId="579117043" sldId="566"/>
            <ac:spMk id="5" creationId="{00000000-0000-0000-0000-000000000000}"/>
          </ac:spMkLst>
        </pc:spChg>
        <pc:spChg chg="mod">
          <ac:chgData name="ASHBURN, ANDY T Lt Col USAF AFSEC AFSEC/SEFO" userId="9294ddf3-67d4-45ea-b7e6-8e56aca3b06c" providerId="ADAL" clId="{5B2165B4-330A-4D8C-8513-0781BA6D5913}" dt="2023-08-07T22:11:38.957" v="7636"/>
          <ac:spMkLst>
            <pc:docMk/>
            <pc:sldMk cId="579117043" sldId="566"/>
            <ac:spMk id="6" creationId="{00000000-0000-0000-0000-000000000000}"/>
          </ac:spMkLst>
        </pc:spChg>
        <pc:picChg chg="del">
          <ac:chgData name="ASHBURN, ANDY T Lt Col USAF AFSEC AFSEC/SEFO" userId="9294ddf3-67d4-45ea-b7e6-8e56aca3b06c" providerId="ADAL" clId="{5B2165B4-330A-4D8C-8513-0781BA6D5913}" dt="2023-08-07T22:11:20.052" v="7633" actId="478"/>
          <ac:picMkLst>
            <pc:docMk/>
            <pc:sldMk cId="579117043" sldId="566"/>
            <ac:picMk id="7" creationId="{00000000-0000-0000-0000-000000000000}"/>
          </ac:picMkLst>
        </pc:picChg>
      </pc:sldChg>
      <pc:sldChg chg="del">
        <pc:chgData name="ASHBURN, ANDY T Lt Col USAF AFSEC AFSEC/SEFO" userId="9294ddf3-67d4-45ea-b7e6-8e56aca3b06c" providerId="ADAL" clId="{5B2165B4-330A-4D8C-8513-0781BA6D5913}" dt="2023-08-07T22:11:08.850" v="7632" actId="2696"/>
        <pc:sldMkLst>
          <pc:docMk/>
          <pc:sldMk cId="2100425446" sldId="566"/>
        </pc:sldMkLst>
      </pc:sldChg>
      <pc:sldChg chg="modSp mod">
        <pc:chgData name="ASHBURN, ANDY T Lt Col USAF AFSEC AFSEC/SEFO" userId="9294ddf3-67d4-45ea-b7e6-8e56aca3b06c" providerId="ADAL" clId="{5B2165B4-330A-4D8C-8513-0781BA6D5913}" dt="2023-08-08T00:51:19.417" v="12442" actId="20577"/>
        <pc:sldMkLst>
          <pc:docMk/>
          <pc:sldMk cId="3196974147" sldId="567"/>
        </pc:sldMkLst>
        <pc:spChg chg="mod">
          <ac:chgData name="ASHBURN, ANDY T Lt Col USAF AFSEC AFSEC/SEFO" userId="9294ddf3-67d4-45ea-b7e6-8e56aca3b06c" providerId="ADAL" clId="{5B2165B4-330A-4D8C-8513-0781BA6D5913}" dt="2023-08-08T00:51:19.417" v="12442" actId="20577"/>
          <ac:spMkLst>
            <pc:docMk/>
            <pc:sldMk cId="3196974147" sldId="567"/>
            <ac:spMk id="3" creationId="{00000000-0000-0000-0000-000000000000}"/>
          </ac:spMkLst>
        </pc:spChg>
      </pc:sldChg>
      <pc:sldChg chg="modSp mod">
        <pc:chgData name="ASHBURN, ANDY T Lt Col USAF AFSEC AFSEC/SEFO" userId="9294ddf3-67d4-45ea-b7e6-8e56aca3b06c" providerId="ADAL" clId="{5B2165B4-330A-4D8C-8513-0781BA6D5913}" dt="2023-08-08T00:29:05.541" v="11998" actId="20577"/>
        <pc:sldMkLst>
          <pc:docMk/>
          <pc:sldMk cId="2988931772" sldId="569"/>
        </pc:sldMkLst>
        <pc:spChg chg="mod">
          <ac:chgData name="ASHBURN, ANDY T Lt Col USAF AFSEC AFSEC/SEFO" userId="9294ddf3-67d4-45ea-b7e6-8e56aca3b06c" providerId="ADAL" clId="{5B2165B4-330A-4D8C-8513-0781BA6D5913}" dt="2023-08-08T00:29:05.541" v="11998" actId="20577"/>
          <ac:spMkLst>
            <pc:docMk/>
            <pc:sldMk cId="2988931772" sldId="569"/>
            <ac:spMk id="3" creationId="{00000000-0000-0000-0000-000000000000}"/>
          </ac:spMkLst>
        </pc:spChg>
      </pc:sldChg>
      <pc:sldChg chg="modNotesTx">
        <pc:chgData name="ASHBURN, ANDY T Lt Col USAF AFSEC AFSEC/SEFO" userId="9294ddf3-67d4-45ea-b7e6-8e56aca3b06c" providerId="ADAL" clId="{5B2165B4-330A-4D8C-8513-0781BA6D5913}" dt="2023-08-07T22:21:21.597" v="8065" actId="113"/>
        <pc:sldMkLst>
          <pc:docMk/>
          <pc:sldMk cId="616264726" sldId="570"/>
        </pc:sldMkLst>
      </pc:sldChg>
      <pc:sldChg chg="del">
        <pc:chgData name="ASHBURN, ANDY T Lt Col USAF AFSEC AFSEC/SEFO" userId="9294ddf3-67d4-45ea-b7e6-8e56aca3b06c" providerId="ADAL" clId="{5B2165B4-330A-4D8C-8513-0781BA6D5913}" dt="2023-08-08T00:46:23.349" v="12232" actId="2696"/>
        <pc:sldMkLst>
          <pc:docMk/>
          <pc:sldMk cId="38510409" sldId="573"/>
        </pc:sldMkLst>
      </pc:sldChg>
      <pc:sldChg chg="add">
        <pc:chgData name="ASHBURN, ANDY T Lt Col USAF AFSEC AFSEC/SEFO" userId="9294ddf3-67d4-45ea-b7e6-8e56aca3b06c" providerId="ADAL" clId="{5B2165B4-330A-4D8C-8513-0781BA6D5913}" dt="2023-08-08T00:46:30.947" v="12233"/>
        <pc:sldMkLst>
          <pc:docMk/>
          <pc:sldMk cId="2218698298" sldId="573"/>
        </pc:sldMkLst>
      </pc:sldChg>
      <pc:sldChg chg="modSp del mod modNotesTx">
        <pc:chgData name="ASHBURN, ANDY T Lt Col USAF AFSEC AFSEC/SEFO" userId="9294ddf3-67d4-45ea-b7e6-8e56aca3b06c" providerId="ADAL" clId="{5B2165B4-330A-4D8C-8513-0781BA6D5913}" dt="2023-08-08T00:18:42.334" v="11595" actId="2696"/>
        <pc:sldMkLst>
          <pc:docMk/>
          <pc:sldMk cId="2645287720" sldId="573"/>
        </pc:sldMkLst>
        <pc:spChg chg="mod">
          <ac:chgData name="ASHBURN, ANDY T Lt Col USAF AFSEC AFSEC/SEFO" userId="9294ddf3-67d4-45ea-b7e6-8e56aca3b06c" providerId="ADAL" clId="{5B2165B4-330A-4D8C-8513-0781BA6D5913}" dt="2023-08-08T00:03:34.633" v="11334" actId="1035"/>
          <ac:spMkLst>
            <pc:docMk/>
            <pc:sldMk cId="2645287720" sldId="573"/>
            <ac:spMk id="3" creationId="{00000000-0000-0000-0000-000000000000}"/>
          </ac:spMkLst>
        </pc:spChg>
      </pc:sldChg>
      <pc:sldChg chg="del">
        <pc:chgData name="ASHBURN, ANDY T Lt Col USAF AFSEC AFSEC/SEFO" userId="9294ddf3-67d4-45ea-b7e6-8e56aca3b06c" providerId="ADAL" clId="{5B2165B4-330A-4D8C-8513-0781BA6D5913}" dt="2023-08-08T00:46:23.349" v="12232" actId="2696"/>
        <pc:sldMkLst>
          <pc:docMk/>
          <pc:sldMk cId="503824779" sldId="574"/>
        </pc:sldMkLst>
      </pc:sldChg>
      <pc:sldChg chg="del">
        <pc:chgData name="ASHBURN, ANDY T Lt Col USAF AFSEC AFSEC/SEFO" userId="9294ddf3-67d4-45ea-b7e6-8e56aca3b06c" providerId="ADAL" clId="{5B2165B4-330A-4D8C-8513-0781BA6D5913}" dt="2023-08-08T00:18:42.334" v="11595" actId="2696"/>
        <pc:sldMkLst>
          <pc:docMk/>
          <pc:sldMk cId="1767553992" sldId="574"/>
        </pc:sldMkLst>
      </pc:sldChg>
      <pc:sldChg chg="add">
        <pc:chgData name="ASHBURN, ANDY T Lt Col USAF AFSEC AFSEC/SEFO" userId="9294ddf3-67d4-45ea-b7e6-8e56aca3b06c" providerId="ADAL" clId="{5B2165B4-330A-4D8C-8513-0781BA6D5913}" dt="2023-08-08T00:46:30.947" v="12233"/>
        <pc:sldMkLst>
          <pc:docMk/>
          <pc:sldMk cId="2813155519" sldId="574"/>
        </pc:sldMkLst>
      </pc:sldChg>
      <pc:sldChg chg="del">
        <pc:chgData name="ASHBURN, ANDY T Lt Col USAF AFSEC AFSEC/SEFO" userId="9294ddf3-67d4-45ea-b7e6-8e56aca3b06c" providerId="ADAL" clId="{5B2165B4-330A-4D8C-8513-0781BA6D5913}" dt="2023-08-08T00:46:23.349" v="12232" actId="2696"/>
        <pc:sldMkLst>
          <pc:docMk/>
          <pc:sldMk cId="592391828" sldId="575"/>
        </pc:sldMkLst>
      </pc:sldChg>
      <pc:sldChg chg="del">
        <pc:chgData name="ASHBURN, ANDY T Lt Col USAF AFSEC AFSEC/SEFO" userId="9294ddf3-67d4-45ea-b7e6-8e56aca3b06c" providerId="ADAL" clId="{5B2165B4-330A-4D8C-8513-0781BA6D5913}" dt="2023-08-08T00:18:42.334" v="11595" actId="2696"/>
        <pc:sldMkLst>
          <pc:docMk/>
          <pc:sldMk cId="1737328674" sldId="575"/>
        </pc:sldMkLst>
      </pc:sldChg>
      <pc:sldChg chg="add">
        <pc:chgData name="ASHBURN, ANDY T Lt Col USAF AFSEC AFSEC/SEFO" userId="9294ddf3-67d4-45ea-b7e6-8e56aca3b06c" providerId="ADAL" clId="{5B2165B4-330A-4D8C-8513-0781BA6D5913}" dt="2023-08-08T00:46:30.947" v="12233"/>
        <pc:sldMkLst>
          <pc:docMk/>
          <pc:sldMk cId="4033244360" sldId="575"/>
        </pc:sldMkLst>
      </pc:sldChg>
      <pc:sldChg chg="del">
        <pc:chgData name="ASHBURN, ANDY T Lt Col USAF AFSEC AFSEC/SEFO" userId="9294ddf3-67d4-45ea-b7e6-8e56aca3b06c" providerId="ADAL" clId="{5B2165B4-330A-4D8C-8513-0781BA6D5913}" dt="2023-08-08T00:18:42.334" v="11595" actId="2696"/>
        <pc:sldMkLst>
          <pc:docMk/>
          <pc:sldMk cId="1339331893" sldId="576"/>
        </pc:sldMkLst>
      </pc:sldChg>
      <pc:sldChg chg="modSp del mod">
        <pc:chgData name="ASHBURN, ANDY T Lt Col USAF AFSEC AFSEC/SEFO" userId="9294ddf3-67d4-45ea-b7e6-8e56aca3b06c" providerId="ADAL" clId="{5B2165B4-330A-4D8C-8513-0781BA6D5913}" dt="2023-08-08T00:46:23.349" v="12232" actId="2696"/>
        <pc:sldMkLst>
          <pc:docMk/>
          <pc:sldMk cId="1707031061" sldId="576"/>
        </pc:sldMkLst>
        <pc:spChg chg="mod">
          <ac:chgData name="ASHBURN, ANDY T Lt Col USAF AFSEC AFSEC/SEFO" userId="9294ddf3-67d4-45ea-b7e6-8e56aca3b06c" providerId="ADAL" clId="{5B2165B4-330A-4D8C-8513-0781BA6D5913}" dt="2023-08-08T00:31:30.556" v="12001" actId="20577"/>
          <ac:spMkLst>
            <pc:docMk/>
            <pc:sldMk cId="1707031061" sldId="576"/>
            <ac:spMk id="3" creationId="{00000000-0000-0000-0000-000000000000}"/>
          </ac:spMkLst>
        </pc:spChg>
      </pc:sldChg>
      <pc:sldChg chg="add">
        <pc:chgData name="ASHBURN, ANDY T Lt Col USAF AFSEC AFSEC/SEFO" userId="9294ddf3-67d4-45ea-b7e6-8e56aca3b06c" providerId="ADAL" clId="{5B2165B4-330A-4D8C-8513-0781BA6D5913}" dt="2023-08-08T00:46:30.947" v="12233"/>
        <pc:sldMkLst>
          <pc:docMk/>
          <pc:sldMk cId="2738166039" sldId="576"/>
        </pc:sldMkLst>
      </pc:sldChg>
      <pc:sldChg chg="add">
        <pc:chgData name="ASHBURN, ANDY T Lt Col USAF AFSEC AFSEC/SEFO" userId="9294ddf3-67d4-45ea-b7e6-8e56aca3b06c" providerId="ADAL" clId="{5B2165B4-330A-4D8C-8513-0781BA6D5913}" dt="2023-08-08T00:46:30.947" v="12233"/>
        <pc:sldMkLst>
          <pc:docMk/>
          <pc:sldMk cId="148841298" sldId="577"/>
        </pc:sldMkLst>
      </pc:sldChg>
      <pc:sldChg chg="del">
        <pc:chgData name="ASHBURN, ANDY T Lt Col USAF AFSEC AFSEC/SEFO" userId="9294ddf3-67d4-45ea-b7e6-8e56aca3b06c" providerId="ADAL" clId="{5B2165B4-330A-4D8C-8513-0781BA6D5913}" dt="2023-08-08T00:46:23.349" v="12232" actId="2696"/>
        <pc:sldMkLst>
          <pc:docMk/>
          <pc:sldMk cId="304178510" sldId="577"/>
        </pc:sldMkLst>
      </pc:sldChg>
      <pc:sldChg chg="modSp del mod modNotesTx">
        <pc:chgData name="ASHBURN, ANDY T Lt Col USAF AFSEC AFSEC/SEFO" userId="9294ddf3-67d4-45ea-b7e6-8e56aca3b06c" providerId="ADAL" clId="{5B2165B4-330A-4D8C-8513-0781BA6D5913}" dt="2023-08-08T00:18:42.334" v="11595" actId="2696"/>
        <pc:sldMkLst>
          <pc:docMk/>
          <pc:sldMk cId="2576080968" sldId="577"/>
        </pc:sldMkLst>
        <pc:spChg chg="mod">
          <ac:chgData name="ASHBURN, ANDY T Lt Col USAF AFSEC AFSEC/SEFO" userId="9294ddf3-67d4-45ea-b7e6-8e56aca3b06c" providerId="ADAL" clId="{5B2165B4-330A-4D8C-8513-0781BA6D5913}" dt="2023-08-08T00:11:30.675" v="11563" actId="20577"/>
          <ac:spMkLst>
            <pc:docMk/>
            <pc:sldMk cId="2576080968" sldId="577"/>
            <ac:spMk id="3" creationId="{00000000-0000-0000-0000-000000000000}"/>
          </ac:spMkLst>
        </pc:spChg>
      </pc:sldChg>
      <pc:sldChg chg="addSp delSp modSp mod modNotesTx">
        <pc:chgData name="ASHBURN, ANDY T Lt Col USAF AFSEC AFSEC/SEFO" userId="9294ddf3-67d4-45ea-b7e6-8e56aca3b06c" providerId="ADAL" clId="{5B2165B4-330A-4D8C-8513-0781BA6D5913}" dt="2023-08-07T20:30:05.548" v="4637" actId="6549"/>
        <pc:sldMkLst>
          <pc:docMk/>
          <pc:sldMk cId="3424683119" sldId="578"/>
        </pc:sldMkLst>
        <pc:spChg chg="mod">
          <ac:chgData name="ASHBURN, ANDY T Lt Col USAF AFSEC AFSEC/SEFO" userId="9294ddf3-67d4-45ea-b7e6-8e56aca3b06c" providerId="ADAL" clId="{5B2165B4-330A-4D8C-8513-0781BA6D5913}" dt="2023-08-07T20:30:05.548" v="4637" actId="6549"/>
          <ac:spMkLst>
            <pc:docMk/>
            <pc:sldMk cId="3424683119" sldId="578"/>
            <ac:spMk id="168964" creationId="{00000000-0000-0000-0000-000000000000}"/>
          </ac:spMkLst>
        </pc:spChg>
        <pc:picChg chg="add del mod">
          <ac:chgData name="ASHBURN, ANDY T Lt Col USAF AFSEC AFSEC/SEFO" userId="9294ddf3-67d4-45ea-b7e6-8e56aca3b06c" providerId="ADAL" clId="{5B2165B4-330A-4D8C-8513-0781BA6D5913}" dt="2023-08-07T19:37:52.256" v="4099" actId="478"/>
          <ac:picMkLst>
            <pc:docMk/>
            <pc:sldMk cId="3424683119" sldId="578"/>
            <ac:picMk id="5" creationId="{BA508B72-DEBB-300A-1805-0CDC7812DC9D}"/>
          </ac:picMkLst>
        </pc:picChg>
        <pc:picChg chg="add mod">
          <ac:chgData name="ASHBURN, ANDY T Lt Col USAF AFSEC AFSEC/SEFO" userId="9294ddf3-67d4-45ea-b7e6-8e56aca3b06c" providerId="ADAL" clId="{5B2165B4-330A-4D8C-8513-0781BA6D5913}" dt="2023-08-07T19:35:35.504" v="4057" actId="208"/>
          <ac:picMkLst>
            <pc:docMk/>
            <pc:sldMk cId="3424683119" sldId="578"/>
            <ac:picMk id="7" creationId="{7D8DB668-1AF3-82AC-26C1-57EC09523FF7}"/>
          </ac:picMkLst>
        </pc:picChg>
        <pc:picChg chg="add mod">
          <ac:chgData name="ASHBURN, ANDY T Lt Col USAF AFSEC AFSEC/SEFO" userId="9294ddf3-67d4-45ea-b7e6-8e56aca3b06c" providerId="ADAL" clId="{5B2165B4-330A-4D8C-8513-0781BA6D5913}" dt="2023-08-07T19:38:29.810" v="4101" actId="1076"/>
          <ac:picMkLst>
            <pc:docMk/>
            <pc:sldMk cId="3424683119" sldId="578"/>
            <ac:picMk id="16" creationId="{91A4C38E-DA91-5D18-C0A2-29DB7CEF3B6B}"/>
          </ac:picMkLst>
        </pc:picChg>
        <pc:picChg chg="del">
          <ac:chgData name="ASHBURN, ANDY T Lt Col USAF AFSEC AFSEC/SEFO" userId="9294ddf3-67d4-45ea-b7e6-8e56aca3b06c" providerId="ADAL" clId="{5B2165B4-330A-4D8C-8513-0781BA6D5913}" dt="2023-08-07T19:32:42.759" v="4016" actId="478"/>
          <ac:picMkLst>
            <pc:docMk/>
            <pc:sldMk cId="3424683119" sldId="578"/>
            <ac:picMk id="168965" creationId="{00000000-0000-0000-0000-000000000000}"/>
          </ac:picMkLst>
        </pc:picChg>
        <pc:picChg chg="del">
          <ac:chgData name="ASHBURN, ANDY T Lt Col USAF AFSEC AFSEC/SEFO" userId="9294ddf3-67d4-45ea-b7e6-8e56aca3b06c" providerId="ADAL" clId="{5B2165B4-330A-4D8C-8513-0781BA6D5913}" dt="2023-08-07T19:32:39.872" v="4015" actId="478"/>
          <ac:picMkLst>
            <pc:docMk/>
            <pc:sldMk cId="3424683119" sldId="578"/>
            <ac:picMk id="168966" creationId="{00000000-0000-0000-0000-000000000000}"/>
          </ac:picMkLst>
        </pc:picChg>
        <pc:cxnChg chg="add">
          <ac:chgData name="ASHBURN, ANDY T Lt Col USAF AFSEC AFSEC/SEFO" userId="9294ddf3-67d4-45ea-b7e6-8e56aca3b06c" providerId="ADAL" clId="{5B2165B4-330A-4D8C-8513-0781BA6D5913}" dt="2023-08-07T19:35:47.545" v="4058" actId="11529"/>
          <ac:cxnSpMkLst>
            <pc:docMk/>
            <pc:sldMk cId="3424683119" sldId="578"/>
            <ac:cxnSpMk id="9" creationId="{52E8C382-D4BB-F79F-3DC5-89CD5CA70227}"/>
          </ac:cxnSpMkLst>
        </pc:cxnChg>
        <pc:cxnChg chg="add mod">
          <ac:chgData name="ASHBURN, ANDY T Lt Col USAF AFSEC AFSEC/SEFO" userId="9294ddf3-67d4-45ea-b7e6-8e56aca3b06c" providerId="ADAL" clId="{5B2165B4-330A-4D8C-8513-0781BA6D5913}" dt="2023-08-07T19:38:36.370" v="4102" actId="14100"/>
          <ac:cxnSpMkLst>
            <pc:docMk/>
            <pc:sldMk cId="3424683119" sldId="578"/>
            <ac:cxnSpMk id="11" creationId="{6E9C01C9-72B6-F807-3251-829ACF82C4A5}"/>
          </ac:cxnSpMkLst>
        </pc:cxnChg>
      </pc:sldChg>
      <pc:sldChg chg="addSp delSp modSp mod modNotesTx">
        <pc:chgData name="ASHBURN, ANDY T Lt Col USAF AFSEC AFSEC/SEFO" userId="9294ddf3-67d4-45ea-b7e6-8e56aca3b06c" providerId="ADAL" clId="{5B2165B4-330A-4D8C-8513-0781BA6D5913}" dt="2023-08-07T21:17:50.908" v="6131" actId="20577"/>
        <pc:sldMkLst>
          <pc:docMk/>
          <pc:sldMk cId="912380076" sldId="579"/>
        </pc:sldMkLst>
        <pc:spChg chg="mod">
          <ac:chgData name="ASHBURN, ANDY T Lt Col USAF AFSEC AFSEC/SEFO" userId="9294ddf3-67d4-45ea-b7e6-8e56aca3b06c" providerId="ADAL" clId="{5B2165B4-330A-4D8C-8513-0781BA6D5913}" dt="2023-08-07T21:15:51.175" v="6111" actId="20577"/>
          <ac:spMkLst>
            <pc:docMk/>
            <pc:sldMk cId="912380076" sldId="579"/>
            <ac:spMk id="91141" creationId="{00000000-0000-0000-0000-000000000000}"/>
          </ac:spMkLst>
        </pc:spChg>
        <pc:picChg chg="add mod">
          <ac:chgData name="ASHBURN, ANDY T Lt Col USAF AFSEC AFSEC/SEFO" userId="9294ddf3-67d4-45ea-b7e6-8e56aca3b06c" providerId="ADAL" clId="{5B2165B4-330A-4D8C-8513-0781BA6D5913}" dt="2023-08-07T21:11:24.064" v="5927" actId="14100"/>
          <ac:picMkLst>
            <pc:docMk/>
            <pc:sldMk cId="912380076" sldId="579"/>
            <ac:picMk id="3" creationId="{8C2D918F-D7DD-5879-8CA1-971B11649533}"/>
          </ac:picMkLst>
        </pc:picChg>
        <pc:picChg chg="del">
          <ac:chgData name="ASHBURN, ANDY T Lt Col USAF AFSEC AFSEC/SEFO" userId="9294ddf3-67d4-45ea-b7e6-8e56aca3b06c" providerId="ADAL" clId="{5B2165B4-330A-4D8C-8513-0781BA6D5913}" dt="2023-08-07T21:10:55.345" v="5920" actId="478"/>
          <ac:picMkLst>
            <pc:docMk/>
            <pc:sldMk cId="912380076" sldId="579"/>
            <ac:picMk id="179206" creationId="{00000000-0000-0000-0000-000000000000}"/>
          </ac:picMkLst>
        </pc:picChg>
      </pc:sldChg>
      <pc:sldChg chg="del">
        <pc:chgData name="ASHBURN, ANDY T Lt Col USAF AFSEC AFSEC/SEFO" userId="9294ddf3-67d4-45ea-b7e6-8e56aca3b06c" providerId="ADAL" clId="{5B2165B4-330A-4D8C-8513-0781BA6D5913}" dt="2023-08-08T14:49:31.774" v="14345" actId="47"/>
        <pc:sldMkLst>
          <pc:docMk/>
          <pc:sldMk cId="1091708579" sldId="580"/>
        </pc:sldMkLst>
      </pc:sldChg>
      <pc:sldChg chg="modSp mod">
        <pc:chgData name="ASHBURN, ANDY T Lt Col USAF AFSEC AFSEC/SEFO" userId="9294ddf3-67d4-45ea-b7e6-8e56aca3b06c" providerId="ADAL" clId="{5B2165B4-330A-4D8C-8513-0781BA6D5913}" dt="2023-08-08T14:50:41.388" v="14398" actId="20577"/>
        <pc:sldMkLst>
          <pc:docMk/>
          <pc:sldMk cId="3561144457" sldId="581"/>
        </pc:sldMkLst>
        <pc:spChg chg="mod">
          <ac:chgData name="ASHBURN, ANDY T Lt Col USAF AFSEC AFSEC/SEFO" userId="9294ddf3-67d4-45ea-b7e6-8e56aca3b06c" providerId="ADAL" clId="{5B2165B4-330A-4D8C-8513-0781BA6D5913}" dt="2023-08-08T14:50:41.388" v="14398" actId="20577"/>
          <ac:spMkLst>
            <pc:docMk/>
            <pc:sldMk cId="3561144457" sldId="581"/>
            <ac:spMk id="3" creationId="{00000000-0000-0000-0000-000000000000}"/>
          </ac:spMkLst>
        </pc:spChg>
      </pc:sldChg>
      <pc:sldChg chg="modSp mod">
        <pc:chgData name="ASHBURN, ANDY T Lt Col USAF AFSEC AFSEC/SEFO" userId="9294ddf3-67d4-45ea-b7e6-8e56aca3b06c" providerId="ADAL" clId="{5B2165B4-330A-4D8C-8513-0781BA6D5913}" dt="2023-08-07T21:38:08.279" v="7486" actId="15"/>
        <pc:sldMkLst>
          <pc:docMk/>
          <pc:sldMk cId="849063929" sldId="582"/>
        </pc:sldMkLst>
        <pc:spChg chg="mod">
          <ac:chgData name="ASHBURN, ANDY T Lt Col USAF AFSEC AFSEC/SEFO" userId="9294ddf3-67d4-45ea-b7e6-8e56aca3b06c" providerId="ADAL" clId="{5B2165B4-330A-4D8C-8513-0781BA6D5913}" dt="2023-08-07T21:38:08.279" v="7486" actId="15"/>
          <ac:spMkLst>
            <pc:docMk/>
            <pc:sldMk cId="849063929" sldId="582"/>
            <ac:spMk id="3" creationId="{00000000-0000-0000-0000-000000000000}"/>
          </ac:spMkLst>
        </pc:spChg>
      </pc:sldChg>
      <pc:sldChg chg="addSp delSp modSp mod modNotesTx">
        <pc:chgData name="ASHBURN, ANDY T Lt Col USAF AFSEC AFSEC/SEFO" userId="9294ddf3-67d4-45ea-b7e6-8e56aca3b06c" providerId="ADAL" clId="{5B2165B4-330A-4D8C-8513-0781BA6D5913}" dt="2023-08-07T21:40:52.099" v="7504" actId="20577"/>
        <pc:sldMkLst>
          <pc:docMk/>
          <pc:sldMk cId="2764097464" sldId="583"/>
        </pc:sldMkLst>
        <pc:picChg chg="add mod">
          <ac:chgData name="ASHBURN, ANDY T Lt Col USAF AFSEC AFSEC/SEFO" userId="9294ddf3-67d4-45ea-b7e6-8e56aca3b06c" providerId="ADAL" clId="{5B2165B4-330A-4D8C-8513-0781BA6D5913}" dt="2023-08-07T21:40:03.309" v="7489" actId="1076"/>
          <ac:picMkLst>
            <pc:docMk/>
            <pc:sldMk cId="2764097464" sldId="583"/>
            <ac:picMk id="6" creationId="{FCE0BF1C-4DF4-A79F-FCD8-0BECC2D8EB95}"/>
          </ac:picMkLst>
        </pc:picChg>
        <pc:picChg chg="del">
          <ac:chgData name="ASHBURN, ANDY T Lt Col USAF AFSEC AFSEC/SEFO" userId="9294ddf3-67d4-45ea-b7e6-8e56aca3b06c" providerId="ADAL" clId="{5B2165B4-330A-4D8C-8513-0781BA6D5913}" dt="2023-08-07T21:39:38.524" v="7487" actId="478"/>
          <ac:picMkLst>
            <pc:docMk/>
            <pc:sldMk cId="2764097464" sldId="583"/>
            <ac:picMk id="14" creationId="{00000000-0000-0000-0000-000000000000}"/>
          </ac:picMkLst>
        </pc:picChg>
        <pc:cxnChg chg="add mod">
          <ac:chgData name="ASHBURN, ANDY T Lt Col USAF AFSEC AFSEC/SEFO" userId="9294ddf3-67d4-45ea-b7e6-8e56aca3b06c" providerId="ADAL" clId="{5B2165B4-330A-4D8C-8513-0781BA6D5913}" dt="2023-08-07T21:40:18.237" v="7492" actId="14100"/>
          <ac:cxnSpMkLst>
            <pc:docMk/>
            <pc:sldMk cId="2764097464" sldId="583"/>
            <ac:cxnSpMk id="7" creationId="{1BC899A4-E689-54C9-94CB-E09FBA9E471D}"/>
          </ac:cxnSpMkLst>
        </pc:cxnChg>
      </pc:sldChg>
      <pc:sldChg chg="modSp mod modNotesTx">
        <pc:chgData name="ASHBURN, ANDY T Lt Col USAF AFSEC AFSEC/SEFO" userId="9294ddf3-67d4-45ea-b7e6-8e56aca3b06c" providerId="ADAL" clId="{5B2165B4-330A-4D8C-8513-0781BA6D5913}" dt="2023-08-07T22:31:13.968" v="8232"/>
        <pc:sldMkLst>
          <pc:docMk/>
          <pc:sldMk cId="3376767470" sldId="584"/>
        </pc:sldMkLst>
        <pc:spChg chg="mod">
          <ac:chgData name="ASHBURN, ANDY T Lt Col USAF AFSEC AFSEC/SEFO" userId="9294ddf3-67d4-45ea-b7e6-8e56aca3b06c" providerId="ADAL" clId="{5B2165B4-330A-4D8C-8513-0781BA6D5913}" dt="2023-08-07T22:30:08.246" v="8185" actId="20577"/>
          <ac:spMkLst>
            <pc:docMk/>
            <pc:sldMk cId="3376767470" sldId="584"/>
            <ac:spMk id="3" creationId="{00000000-0000-0000-0000-000000000000}"/>
          </ac:spMkLst>
        </pc:spChg>
      </pc:sldChg>
      <pc:sldChg chg="modSp mod modNotesTx">
        <pc:chgData name="ASHBURN, ANDY T Lt Col USAF AFSEC AFSEC/SEFO" userId="9294ddf3-67d4-45ea-b7e6-8e56aca3b06c" providerId="ADAL" clId="{5B2165B4-330A-4D8C-8513-0781BA6D5913}" dt="2023-08-07T23:16:10.875" v="9620"/>
        <pc:sldMkLst>
          <pc:docMk/>
          <pc:sldMk cId="164379790" sldId="585"/>
        </pc:sldMkLst>
        <pc:spChg chg="mod">
          <ac:chgData name="ASHBURN, ANDY T Lt Col USAF AFSEC AFSEC/SEFO" userId="9294ddf3-67d4-45ea-b7e6-8e56aca3b06c" providerId="ADAL" clId="{5B2165B4-330A-4D8C-8513-0781BA6D5913}" dt="2023-08-07T23:13:10.603" v="9552" actId="6549"/>
          <ac:spMkLst>
            <pc:docMk/>
            <pc:sldMk cId="164379790" sldId="585"/>
            <ac:spMk id="3" creationId="{00000000-0000-0000-0000-000000000000}"/>
          </ac:spMkLst>
        </pc:spChg>
      </pc:sldChg>
      <pc:sldChg chg="modSp mod modShow">
        <pc:chgData name="ASHBURN, ANDY T Lt Col USAF AFSEC AFSEC/SEFO" userId="9294ddf3-67d4-45ea-b7e6-8e56aca3b06c" providerId="ADAL" clId="{5B2165B4-330A-4D8C-8513-0781BA6D5913}" dt="2023-08-08T00:48:05.826" v="12242" actId="20577"/>
        <pc:sldMkLst>
          <pc:docMk/>
          <pc:sldMk cId="181476857" sldId="586"/>
        </pc:sldMkLst>
        <pc:spChg chg="mod">
          <ac:chgData name="ASHBURN, ANDY T Lt Col USAF AFSEC AFSEC/SEFO" userId="9294ddf3-67d4-45ea-b7e6-8e56aca3b06c" providerId="ADAL" clId="{5B2165B4-330A-4D8C-8513-0781BA6D5913}" dt="2023-08-08T00:48:05.826" v="12242" actId="20577"/>
          <ac:spMkLst>
            <pc:docMk/>
            <pc:sldMk cId="181476857" sldId="586"/>
            <ac:spMk id="3" creationId="{00000000-0000-0000-0000-000000000000}"/>
          </ac:spMkLst>
        </pc:spChg>
      </pc:sldChg>
      <pc:sldChg chg="modSp mod modNotesTx">
        <pc:chgData name="ASHBURN, ANDY T Lt Col USAF AFSEC AFSEC/SEFO" userId="9294ddf3-67d4-45ea-b7e6-8e56aca3b06c" providerId="ADAL" clId="{5B2165B4-330A-4D8C-8513-0781BA6D5913}" dt="2023-08-08T16:18:48.774" v="15514" actId="20577"/>
        <pc:sldMkLst>
          <pc:docMk/>
          <pc:sldMk cId="2283105473" sldId="587"/>
        </pc:sldMkLst>
        <pc:spChg chg="mod">
          <ac:chgData name="ASHBURN, ANDY T Lt Col USAF AFSEC AFSEC/SEFO" userId="9294ddf3-67d4-45ea-b7e6-8e56aca3b06c" providerId="ADAL" clId="{5B2165B4-330A-4D8C-8513-0781BA6D5913}" dt="2023-08-08T16:17:03.462" v="15312" actId="20577"/>
          <ac:spMkLst>
            <pc:docMk/>
            <pc:sldMk cId="2283105473" sldId="587"/>
            <ac:spMk id="2" creationId="{00000000-0000-0000-0000-000000000000}"/>
          </ac:spMkLst>
        </pc:spChg>
        <pc:spChg chg="mod">
          <ac:chgData name="ASHBURN, ANDY T Lt Col USAF AFSEC AFSEC/SEFO" userId="9294ddf3-67d4-45ea-b7e6-8e56aca3b06c" providerId="ADAL" clId="{5B2165B4-330A-4D8C-8513-0781BA6D5913}" dt="2023-08-08T16:16:59.200" v="15302" actId="20577"/>
          <ac:spMkLst>
            <pc:docMk/>
            <pc:sldMk cId="2283105473" sldId="587"/>
            <ac:spMk id="3" creationId="{00000000-0000-0000-0000-000000000000}"/>
          </ac:spMkLst>
        </pc:spChg>
      </pc:sldChg>
      <pc:sldChg chg="del">
        <pc:chgData name="ASHBURN, ANDY T Lt Col USAF AFSEC AFSEC/SEFO" userId="9294ddf3-67d4-45ea-b7e6-8e56aca3b06c" providerId="ADAL" clId="{5B2165B4-330A-4D8C-8513-0781BA6D5913}" dt="2023-08-08T14:16:33.094" v="12443" actId="2696"/>
        <pc:sldMkLst>
          <pc:docMk/>
          <pc:sldMk cId="1044248335" sldId="589"/>
        </pc:sldMkLst>
      </pc:sldChg>
      <pc:sldChg chg="modNotesTx">
        <pc:chgData name="ASHBURN, ANDY T Lt Col USAF AFSEC AFSEC/SEFO" userId="9294ddf3-67d4-45ea-b7e6-8e56aca3b06c" providerId="ADAL" clId="{5B2165B4-330A-4D8C-8513-0781BA6D5913}" dt="2023-08-08T14:18:30.949" v="12444" actId="6549"/>
        <pc:sldMkLst>
          <pc:docMk/>
          <pc:sldMk cId="1101715534" sldId="589"/>
        </pc:sldMkLst>
      </pc:sldChg>
      <pc:sldChg chg="del">
        <pc:chgData name="ASHBURN, ANDY T Lt Col USAF AFSEC AFSEC/SEFO" userId="9294ddf3-67d4-45ea-b7e6-8e56aca3b06c" providerId="ADAL" clId="{5B2165B4-330A-4D8C-8513-0781BA6D5913}" dt="2023-08-08T00:18:42.334" v="11595" actId="2696"/>
        <pc:sldMkLst>
          <pc:docMk/>
          <pc:sldMk cId="2572191699" sldId="589"/>
        </pc:sldMkLst>
      </pc:sldChg>
      <pc:sldChg chg="modSp mod">
        <pc:chgData name="ASHBURN, ANDY T Lt Col USAF AFSEC AFSEC/SEFO" userId="9294ddf3-67d4-45ea-b7e6-8e56aca3b06c" providerId="ADAL" clId="{5B2165B4-330A-4D8C-8513-0781BA6D5913}" dt="2023-08-08T00:13:00.883" v="11572" actId="20577"/>
        <pc:sldMkLst>
          <pc:docMk/>
          <pc:sldMk cId="365106282" sldId="590"/>
        </pc:sldMkLst>
        <pc:spChg chg="mod">
          <ac:chgData name="ASHBURN, ANDY T Lt Col USAF AFSEC AFSEC/SEFO" userId="9294ddf3-67d4-45ea-b7e6-8e56aca3b06c" providerId="ADAL" clId="{5B2165B4-330A-4D8C-8513-0781BA6D5913}" dt="2023-08-08T00:13:00.883" v="11572" actId="20577"/>
          <ac:spMkLst>
            <pc:docMk/>
            <pc:sldMk cId="365106282" sldId="590"/>
            <ac:spMk id="13316" creationId="{00000000-0000-0000-0000-000000000000}"/>
          </ac:spMkLst>
        </pc:spChg>
      </pc:sldChg>
      <pc:sldChg chg="modSp mod">
        <pc:chgData name="ASHBURN, ANDY T Lt Col USAF AFSEC AFSEC/SEFO" userId="9294ddf3-67d4-45ea-b7e6-8e56aca3b06c" providerId="ADAL" clId="{5B2165B4-330A-4D8C-8513-0781BA6D5913}" dt="2023-08-08T00:14:49.563" v="11575" actId="15"/>
        <pc:sldMkLst>
          <pc:docMk/>
          <pc:sldMk cId="3533514152" sldId="591"/>
        </pc:sldMkLst>
        <pc:spChg chg="mod">
          <ac:chgData name="ASHBURN, ANDY T Lt Col USAF AFSEC AFSEC/SEFO" userId="9294ddf3-67d4-45ea-b7e6-8e56aca3b06c" providerId="ADAL" clId="{5B2165B4-330A-4D8C-8513-0781BA6D5913}" dt="2023-08-08T00:14:49.563" v="11575" actId="15"/>
          <ac:spMkLst>
            <pc:docMk/>
            <pc:sldMk cId="3533514152" sldId="591"/>
            <ac:spMk id="3" creationId="{00000000-0000-0000-0000-000000000000}"/>
          </ac:spMkLst>
        </pc:spChg>
      </pc:sldChg>
      <pc:sldChg chg="del">
        <pc:chgData name="ASHBURN, ANDY T Lt Col USAF AFSEC AFSEC/SEFO" userId="9294ddf3-67d4-45ea-b7e6-8e56aca3b06c" providerId="ADAL" clId="{5B2165B4-330A-4D8C-8513-0781BA6D5913}" dt="2023-08-08T00:15:43.169" v="11576" actId="47"/>
        <pc:sldMkLst>
          <pc:docMk/>
          <pc:sldMk cId="4028720415" sldId="592"/>
        </pc:sldMkLst>
      </pc:sldChg>
      <pc:sldChg chg="modSp mod modNotesTx">
        <pc:chgData name="ASHBURN, ANDY T Lt Col USAF AFSEC AFSEC/SEFO" userId="9294ddf3-67d4-45ea-b7e6-8e56aca3b06c" providerId="ADAL" clId="{5B2165B4-330A-4D8C-8513-0781BA6D5913}" dt="2023-08-08T14:22:37.726" v="12862" actId="20577"/>
        <pc:sldMkLst>
          <pc:docMk/>
          <pc:sldMk cId="1913513161" sldId="593"/>
        </pc:sldMkLst>
        <pc:spChg chg="mod">
          <ac:chgData name="ASHBURN, ANDY T Lt Col USAF AFSEC AFSEC/SEFO" userId="9294ddf3-67d4-45ea-b7e6-8e56aca3b06c" providerId="ADAL" clId="{5B2165B4-330A-4D8C-8513-0781BA6D5913}" dt="2023-08-08T00:20:59.026" v="11604" actId="20577"/>
          <ac:spMkLst>
            <pc:docMk/>
            <pc:sldMk cId="1913513161" sldId="593"/>
            <ac:spMk id="2" creationId="{00000000-0000-0000-0000-000000000000}"/>
          </ac:spMkLst>
        </pc:spChg>
        <pc:picChg chg="mod">
          <ac:chgData name="ASHBURN, ANDY T Lt Col USAF AFSEC AFSEC/SEFO" userId="9294ddf3-67d4-45ea-b7e6-8e56aca3b06c" providerId="ADAL" clId="{5B2165B4-330A-4D8C-8513-0781BA6D5913}" dt="2023-08-08T14:19:58.726" v="12445" actId="1036"/>
          <ac:picMkLst>
            <pc:docMk/>
            <pc:sldMk cId="1913513161" sldId="593"/>
            <ac:picMk id="3" creationId="{00000000-0000-0000-0000-000000000000}"/>
          </ac:picMkLst>
        </pc:picChg>
      </pc:sldChg>
      <pc:sldChg chg="modSp mod">
        <pc:chgData name="ASHBURN, ANDY T Lt Col USAF AFSEC AFSEC/SEFO" userId="9294ddf3-67d4-45ea-b7e6-8e56aca3b06c" providerId="ADAL" clId="{5B2165B4-330A-4D8C-8513-0781BA6D5913}" dt="2023-08-08T14:25:22.327" v="12968" actId="20577"/>
        <pc:sldMkLst>
          <pc:docMk/>
          <pc:sldMk cId="1740663299" sldId="596"/>
        </pc:sldMkLst>
        <pc:spChg chg="mod">
          <ac:chgData name="ASHBURN, ANDY T Lt Col USAF AFSEC AFSEC/SEFO" userId="9294ddf3-67d4-45ea-b7e6-8e56aca3b06c" providerId="ADAL" clId="{5B2165B4-330A-4D8C-8513-0781BA6D5913}" dt="2023-08-08T00:30:06.725" v="11999" actId="6549"/>
          <ac:spMkLst>
            <pc:docMk/>
            <pc:sldMk cId="1740663299" sldId="596"/>
            <ac:spMk id="2" creationId="{00000000-0000-0000-0000-000000000000}"/>
          </ac:spMkLst>
        </pc:spChg>
        <pc:spChg chg="mod">
          <ac:chgData name="ASHBURN, ANDY T Lt Col USAF AFSEC AFSEC/SEFO" userId="9294ddf3-67d4-45ea-b7e6-8e56aca3b06c" providerId="ADAL" clId="{5B2165B4-330A-4D8C-8513-0781BA6D5913}" dt="2023-08-08T14:25:22.327" v="12968" actId="20577"/>
          <ac:spMkLst>
            <pc:docMk/>
            <pc:sldMk cId="1740663299" sldId="596"/>
            <ac:spMk id="3" creationId="{00000000-0000-0000-0000-000000000000}"/>
          </ac:spMkLst>
        </pc:spChg>
      </pc:sldChg>
      <pc:sldChg chg="modNotesTx">
        <pc:chgData name="ASHBURN, ANDY T Lt Col USAF AFSEC AFSEC/SEFO" userId="9294ddf3-67d4-45ea-b7e6-8e56aca3b06c" providerId="ADAL" clId="{5B2165B4-330A-4D8C-8513-0781BA6D5913}" dt="2023-08-08T14:27:43.226" v="12988" actId="20577"/>
        <pc:sldMkLst>
          <pc:docMk/>
          <pc:sldMk cId="1891302902" sldId="597"/>
        </pc:sldMkLst>
      </pc:sldChg>
      <pc:sldChg chg="modSp mod modNotesTx">
        <pc:chgData name="ASHBURN, ANDY T Lt Col USAF AFSEC AFSEC/SEFO" userId="9294ddf3-67d4-45ea-b7e6-8e56aca3b06c" providerId="ADAL" clId="{5B2165B4-330A-4D8C-8513-0781BA6D5913}" dt="2023-08-08T15:58:16.581" v="14623"/>
        <pc:sldMkLst>
          <pc:docMk/>
          <pc:sldMk cId="1161135347" sldId="598"/>
        </pc:sldMkLst>
        <pc:spChg chg="mod">
          <ac:chgData name="ASHBURN, ANDY T Lt Col USAF AFSEC AFSEC/SEFO" userId="9294ddf3-67d4-45ea-b7e6-8e56aca3b06c" providerId="ADAL" clId="{5B2165B4-330A-4D8C-8513-0781BA6D5913}" dt="2023-08-08T15:58:16.581" v="14623"/>
          <ac:spMkLst>
            <pc:docMk/>
            <pc:sldMk cId="1161135347" sldId="598"/>
            <ac:spMk id="3" creationId="{00000000-0000-0000-0000-000000000000}"/>
          </ac:spMkLst>
        </pc:spChg>
      </pc:sldChg>
      <pc:sldChg chg="modSp mod">
        <pc:chgData name="ASHBURN, ANDY T Lt Col USAF AFSEC AFSEC/SEFO" userId="9294ddf3-67d4-45ea-b7e6-8e56aca3b06c" providerId="ADAL" clId="{5B2165B4-330A-4D8C-8513-0781BA6D5913}" dt="2023-08-08T14:38:46.657" v="13820" actId="20577"/>
        <pc:sldMkLst>
          <pc:docMk/>
          <pc:sldMk cId="2726686125" sldId="599"/>
        </pc:sldMkLst>
        <pc:spChg chg="mod">
          <ac:chgData name="ASHBURN, ANDY T Lt Col USAF AFSEC AFSEC/SEFO" userId="9294ddf3-67d4-45ea-b7e6-8e56aca3b06c" providerId="ADAL" clId="{5B2165B4-330A-4D8C-8513-0781BA6D5913}" dt="2023-08-08T14:38:46.657" v="13820" actId="20577"/>
          <ac:spMkLst>
            <pc:docMk/>
            <pc:sldMk cId="2726686125" sldId="599"/>
            <ac:spMk id="3" creationId="{00000000-0000-0000-0000-000000000000}"/>
          </ac:spMkLst>
        </pc:spChg>
      </pc:sldChg>
      <pc:sldChg chg="modNotesTx">
        <pc:chgData name="ASHBURN, ANDY T Lt Col USAF AFSEC AFSEC/SEFO" userId="9294ddf3-67d4-45ea-b7e6-8e56aca3b06c" providerId="ADAL" clId="{5B2165B4-330A-4D8C-8513-0781BA6D5913}" dt="2023-08-08T14:39:34.709" v="13822" actId="20577"/>
        <pc:sldMkLst>
          <pc:docMk/>
          <pc:sldMk cId="3321942591" sldId="601"/>
        </pc:sldMkLst>
      </pc:sldChg>
      <pc:sldChg chg="modNotesTx">
        <pc:chgData name="ASHBURN, ANDY T Lt Col USAF AFSEC AFSEC/SEFO" userId="9294ddf3-67d4-45ea-b7e6-8e56aca3b06c" providerId="ADAL" clId="{5B2165B4-330A-4D8C-8513-0781BA6D5913}" dt="2023-08-08T14:44:03.393" v="14196" actId="6549"/>
        <pc:sldMkLst>
          <pc:docMk/>
          <pc:sldMk cId="4228415322" sldId="602"/>
        </pc:sldMkLst>
      </pc:sldChg>
      <pc:sldChg chg="modSp mod modNotesTx">
        <pc:chgData name="ASHBURN, ANDY T Lt Col USAF AFSEC AFSEC/SEFO" userId="9294ddf3-67d4-45ea-b7e6-8e56aca3b06c" providerId="ADAL" clId="{5B2165B4-330A-4D8C-8513-0781BA6D5913}" dt="2023-08-08T14:49:26.692" v="14344" actId="6549"/>
        <pc:sldMkLst>
          <pc:docMk/>
          <pc:sldMk cId="2605998721" sldId="603"/>
        </pc:sldMkLst>
        <pc:spChg chg="mod">
          <ac:chgData name="ASHBURN, ANDY T Lt Col USAF AFSEC AFSEC/SEFO" userId="9294ddf3-67d4-45ea-b7e6-8e56aca3b06c" providerId="ADAL" clId="{5B2165B4-330A-4D8C-8513-0781BA6D5913}" dt="2023-08-08T14:47:47.878" v="14316" actId="207"/>
          <ac:spMkLst>
            <pc:docMk/>
            <pc:sldMk cId="2605998721" sldId="603"/>
            <ac:spMk id="3" creationId="{00000000-0000-0000-0000-000000000000}"/>
          </ac:spMkLst>
        </pc:spChg>
      </pc:sldChg>
      <pc:sldChg chg="modSp">
        <pc:chgData name="ASHBURN, ANDY T Lt Col USAF AFSEC AFSEC/SEFO" userId="9294ddf3-67d4-45ea-b7e6-8e56aca3b06c" providerId="ADAL" clId="{5B2165B4-330A-4D8C-8513-0781BA6D5913}" dt="2023-08-08T14:51:25.847" v="14415" actId="6549"/>
        <pc:sldMkLst>
          <pc:docMk/>
          <pc:sldMk cId="1455579222" sldId="604"/>
        </pc:sldMkLst>
        <pc:spChg chg="mod">
          <ac:chgData name="ASHBURN, ANDY T Lt Col USAF AFSEC AFSEC/SEFO" userId="9294ddf3-67d4-45ea-b7e6-8e56aca3b06c" providerId="ADAL" clId="{5B2165B4-330A-4D8C-8513-0781BA6D5913}" dt="2023-08-08T14:51:25.847" v="14415" actId="6549"/>
          <ac:spMkLst>
            <pc:docMk/>
            <pc:sldMk cId="1455579222" sldId="604"/>
            <ac:spMk id="3" creationId="{00000000-0000-0000-0000-000000000000}"/>
          </ac:spMkLst>
        </pc:spChg>
      </pc:sldChg>
      <pc:sldChg chg="modSp mod modNotesTx">
        <pc:chgData name="ASHBURN, ANDY T Lt Col USAF AFSEC AFSEC/SEFO" userId="9294ddf3-67d4-45ea-b7e6-8e56aca3b06c" providerId="ADAL" clId="{5B2165B4-330A-4D8C-8513-0781BA6D5913}" dt="2023-08-08T16:10:18.997" v="15226" actId="6549"/>
        <pc:sldMkLst>
          <pc:docMk/>
          <pc:sldMk cId="3088388311" sldId="605"/>
        </pc:sldMkLst>
        <pc:spChg chg="mod">
          <ac:chgData name="ASHBURN, ANDY T Lt Col USAF AFSEC AFSEC/SEFO" userId="9294ddf3-67d4-45ea-b7e6-8e56aca3b06c" providerId="ADAL" clId="{5B2165B4-330A-4D8C-8513-0781BA6D5913}" dt="2023-08-08T16:05:15.722" v="14759" actId="6549"/>
          <ac:spMkLst>
            <pc:docMk/>
            <pc:sldMk cId="3088388311" sldId="605"/>
            <ac:spMk id="3" creationId="{00000000-0000-0000-0000-000000000000}"/>
          </ac:spMkLst>
        </pc:spChg>
      </pc:sldChg>
      <pc:sldChg chg="modSp mod">
        <pc:chgData name="ASHBURN, ANDY T Lt Col USAF AFSEC AFSEC/SEFO" userId="9294ddf3-67d4-45ea-b7e6-8e56aca3b06c" providerId="ADAL" clId="{5B2165B4-330A-4D8C-8513-0781BA6D5913}" dt="2023-08-08T14:53:33.009" v="14492" actId="20577"/>
        <pc:sldMkLst>
          <pc:docMk/>
          <pc:sldMk cId="2903751403" sldId="606"/>
        </pc:sldMkLst>
        <pc:spChg chg="mod">
          <ac:chgData name="ASHBURN, ANDY T Lt Col USAF AFSEC AFSEC/SEFO" userId="9294ddf3-67d4-45ea-b7e6-8e56aca3b06c" providerId="ADAL" clId="{5B2165B4-330A-4D8C-8513-0781BA6D5913}" dt="2023-08-08T14:53:33.009" v="14492" actId="20577"/>
          <ac:spMkLst>
            <pc:docMk/>
            <pc:sldMk cId="2903751403" sldId="606"/>
            <ac:spMk id="3" creationId="{00000000-0000-0000-0000-000000000000}"/>
          </ac:spMkLst>
        </pc:spChg>
      </pc:sldChg>
      <pc:sldChg chg="modSp mod">
        <pc:chgData name="ASHBURN, ANDY T Lt Col USAF AFSEC AFSEC/SEFO" userId="9294ddf3-67d4-45ea-b7e6-8e56aca3b06c" providerId="ADAL" clId="{5B2165B4-330A-4D8C-8513-0781BA6D5913}" dt="2023-08-08T16:15:36.487" v="15250" actId="20577"/>
        <pc:sldMkLst>
          <pc:docMk/>
          <pc:sldMk cId="4228790990" sldId="607"/>
        </pc:sldMkLst>
        <pc:spChg chg="mod">
          <ac:chgData name="ASHBURN, ANDY T Lt Col USAF AFSEC AFSEC/SEFO" userId="9294ddf3-67d4-45ea-b7e6-8e56aca3b06c" providerId="ADAL" clId="{5B2165B4-330A-4D8C-8513-0781BA6D5913}" dt="2023-08-08T16:15:36.487" v="15250" actId="20577"/>
          <ac:spMkLst>
            <pc:docMk/>
            <pc:sldMk cId="4228790990" sldId="607"/>
            <ac:spMk id="3" creationId="{00000000-0000-0000-0000-000000000000}"/>
          </ac:spMkLst>
        </pc:spChg>
      </pc:sldChg>
      <pc:sldChg chg="modSp mod">
        <pc:chgData name="ASHBURN, ANDY T Lt Col USAF AFSEC AFSEC/SEFO" userId="9294ddf3-67d4-45ea-b7e6-8e56aca3b06c" providerId="ADAL" clId="{5B2165B4-330A-4D8C-8513-0781BA6D5913}" dt="2023-08-08T16:16:06.630" v="15260" actId="20577"/>
        <pc:sldMkLst>
          <pc:docMk/>
          <pc:sldMk cId="2938052611" sldId="608"/>
        </pc:sldMkLst>
        <pc:spChg chg="mod">
          <ac:chgData name="ASHBURN, ANDY T Lt Col USAF AFSEC AFSEC/SEFO" userId="9294ddf3-67d4-45ea-b7e6-8e56aca3b06c" providerId="ADAL" clId="{5B2165B4-330A-4D8C-8513-0781BA6D5913}" dt="2023-08-08T16:16:06.630" v="15260" actId="20577"/>
          <ac:spMkLst>
            <pc:docMk/>
            <pc:sldMk cId="2938052611" sldId="608"/>
            <ac:spMk id="3" creationId="{00000000-0000-0000-0000-000000000000}"/>
          </ac:spMkLst>
        </pc:spChg>
      </pc:sldChg>
      <pc:sldChg chg="modSp mod modNotesTx">
        <pc:chgData name="ASHBURN, ANDY T Lt Col USAF AFSEC AFSEC/SEFO" userId="9294ddf3-67d4-45ea-b7e6-8e56aca3b06c" providerId="ADAL" clId="{5B2165B4-330A-4D8C-8513-0781BA6D5913}" dt="2023-08-08T17:04:05.615" v="15825" actId="114"/>
        <pc:sldMkLst>
          <pc:docMk/>
          <pc:sldMk cId="1786562573" sldId="610"/>
        </pc:sldMkLst>
        <pc:spChg chg="mod">
          <ac:chgData name="ASHBURN, ANDY T Lt Col USAF AFSEC AFSEC/SEFO" userId="9294ddf3-67d4-45ea-b7e6-8e56aca3b06c" providerId="ADAL" clId="{5B2165B4-330A-4D8C-8513-0781BA6D5913}" dt="2023-08-08T17:04:05.615" v="15825" actId="114"/>
          <ac:spMkLst>
            <pc:docMk/>
            <pc:sldMk cId="1786562573" sldId="610"/>
            <ac:spMk id="3" creationId="{00000000-0000-0000-0000-000000000000}"/>
          </ac:spMkLst>
        </pc:spChg>
      </pc:sldChg>
      <pc:sldChg chg="modSp mod modNotesTx">
        <pc:chgData name="ASHBURN, ANDY T Lt Col USAF AFSEC AFSEC/SEFO" userId="9294ddf3-67d4-45ea-b7e6-8e56aca3b06c" providerId="ADAL" clId="{5B2165B4-330A-4D8C-8513-0781BA6D5913}" dt="2023-08-08T17:14:51.987" v="16117" actId="20577"/>
        <pc:sldMkLst>
          <pc:docMk/>
          <pc:sldMk cId="1568598402" sldId="611"/>
        </pc:sldMkLst>
        <pc:spChg chg="mod">
          <ac:chgData name="ASHBURN, ANDY T Lt Col USAF AFSEC AFSEC/SEFO" userId="9294ddf3-67d4-45ea-b7e6-8e56aca3b06c" providerId="ADAL" clId="{5B2165B4-330A-4D8C-8513-0781BA6D5913}" dt="2023-08-08T17:14:08.317" v="16113" actId="1035"/>
          <ac:spMkLst>
            <pc:docMk/>
            <pc:sldMk cId="1568598402" sldId="611"/>
            <ac:spMk id="3" creationId="{00000000-0000-0000-0000-000000000000}"/>
          </ac:spMkLst>
        </pc:spChg>
      </pc:sldChg>
      <pc:sldChg chg="modSp mod modNotesTx">
        <pc:chgData name="ASHBURN, ANDY T Lt Col USAF AFSEC AFSEC/SEFO" userId="9294ddf3-67d4-45ea-b7e6-8e56aca3b06c" providerId="ADAL" clId="{5B2165B4-330A-4D8C-8513-0781BA6D5913}" dt="2023-08-08T17:25:46.681" v="16543" actId="6549"/>
        <pc:sldMkLst>
          <pc:docMk/>
          <pc:sldMk cId="1582627464" sldId="612"/>
        </pc:sldMkLst>
        <pc:spChg chg="mod">
          <ac:chgData name="ASHBURN, ANDY T Lt Col USAF AFSEC AFSEC/SEFO" userId="9294ddf3-67d4-45ea-b7e6-8e56aca3b06c" providerId="ADAL" clId="{5B2165B4-330A-4D8C-8513-0781BA6D5913}" dt="2023-08-08T17:23:58.608" v="16284" actId="20577"/>
          <ac:spMkLst>
            <pc:docMk/>
            <pc:sldMk cId="1582627464" sldId="612"/>
            <ac:spMk id="91141" creationId="{00000000-0000-0000-0000-000000000000}"/>
          </ac:spMkLst>
        </pc:spChg>
      </pc:sldChg>
      <pc:sldChg chg="modSp mod modNotesTx">
        <pc:chgData name="ASHBURN, ANDY T Lt Col USAF AFSEC AFSEC/SEFO" userId="9294ddf3-67d4-45ea-b7e6-8e56aca3b06c" providerId="ADAL" clId="{5B2165B4-330A-4D8C-8513-0781BA6D5913}" dt="2023-08-08T17:28:36.277" v="16568" actId="6549"/>
        <pc:sldMkLst>
          <pc:docMk/>
          <pc:sldMk cId="3048250592" sldId="613"/>
        </pc:sldMkLst>
        <pc:spChg chg="mod">
          <ac:chgData name="ASHBURN, ANDY T Lt Col USAF AFSEC AFSEC/SEFO" userId="9294ddf3-67d4-45ea-b7e6-8e56aca3b06c" providerId="ADAL" clId="{5B2165B4-330A-4D8C-8513-0781BA6D5913}" dt="2023-08-08T17:28:17.491" v="16567" actId="6549"/>
          <ac:spMkLst>
            <pc:docMk/>
            <pc:sldMk cId="3048250592" sldId="613"/>
            <ac:spMk id="91141" creationId="{00000000-0000-0000-0000-000000000000}"/>
          </ac:spMkLst>
        </pc:spChg>
      </pc:sldChg>
      <pc:sldChg chg="modSp mod modNotesTx">
        <pc:chgData name="ASHBURN, ANDY T Lt Col USAF AFSEC AFSEC/SEFO" userId="9294ddf3-67d4-45ea-b7e6-8e56aca3b06c" providerId="ADAL" clId="{5B2165B4-330A-4D8C-8513-0781BA6D5913}" dt="2023-08-08T17:34:41.948" v="16758" actId="20577"/>
        <pc:sldMkLst>
          <pc:docMk/>
          <pc:sldMk cId="2085987554" sldId="614"/>
        </pc:sldMkLst>
        <pc:spChg chg="mod">
          <ac:chgData name="ASHBURN, ANDY T Lt Col USAF AFSEC AFSEC/SEFO" userId="9294ddf3-67d4-45ea-b7e6-8e56aca3b06c" providerId="ADAL" clId="{5B2165B4-330A-4D8C-8513-0781BA6D5913}" dt="2023-08-08T17:34:41.948" v="16758" actId="20577"/>
          <ac:spMkLst>
            <pc:docMk/>
            <pc:sldMk cId="2085987554" sldId="614"/>
            <ac:spMk id="3" creationId="{00000000-0000-0000-0000-000000000000}"/>
          </ac:spMkLst>
        </pc:spChg>
      </pc:sldChg>
      <pc:sldChg chg="modSp mod">
        <pc:chgData name="ASHBURN, ANDY T Lt Col USAF AFSEC AFSEC/SEFO" userId="9294ddf3-67d4-45ea-b7e6-8e56aca3b06c" providerId="ADAL" clId="{5B2165B4-330A-4D8C-8513-0781BA6D5913}" dt="2023-08-08T17:35:56.190" v="16771" actId="20577"/>
        <pc:sldMkLst>
          <pc:docMk/>
          <pc:sldMk cId="3291699115" sldId="615"/>
        </pc:sldMkLst>
        <pc:spChg chg="mod">
          <ac:chgData name="ASHBURN, ANDY T Lt Col USAF AFSEC AFSEC/SEFO" userId="9294ddf3-67d4-45ea-b7e6-8e56aca3b06c" providerId="ADAL" clId="{5B2165B4-330A-4D8C-8513-0781BA6D5913}" dt="2023-08-08T17:35:56.190" v="16771" actId="20577"/>
          <ac:spMkLst>
            <pc:docMk/>
            <pc:sldMk cId="3291699115" sldId="615"/>
            <ac:spMk id="3" creationId="{00000000-0000-0000-0000-000000000000}"/>
          </ac:spMkLst>
        </pc:spChg>
      </pc:sldChg>
      <pc:sldChg chg="modSp mod">
        <pc:chgData name="ASHBURN, ANDY T Lt Col USAF AFSEC AFSEC/SEFO" userId="9294ddf3-67d4-45ea-b7e6-8e56aca3b06c" providerId="ADAL" clId="{5B2165B4-330A-4D8C-8513-0781BA6D5913}" dt="2023-08-08T17:49:07.333" v="17141" actId="20577"/>
        <pc:sldMkLst>
          <pc:docMk/>
          <pc:sldMk cId="1745830355" sldId="617"/>
        </pc:sldMkLst>
        <pc:spChg chg="mod">
          <ac:chgData name="ASHBURN, ANDY T Lt Col USAF AFSEC AFSEC/SEFO" userId="9294ddf3-67d4-45ea-b7e6-8e56aca3b06c" providerId="ADAL" clId="{5B2165B4-330A-4D8C-8513-0781BA6D5913}" dt="2023-08-08T17:49:07.333" v="17141" actId="20577"/>
          <ac:spMkLst>
            <pc:docMk/>
            <pc:sldMk cId="1745830355" sldId="617"/>
            <ac:spMk id="3" creationId="{00000000-0000-0000-0000-000000000000}"/>
          </ac:spMkLst>
        </pc:spChg>
      </pc:sldChg>
      <pc:sldChg chg="modSp mod">
        <pc:chgData name="ASHBURN, ANDY T Lt Col USAF AFSEC AFSEC/SEFO" userId="9294ddf3-67d4-45ea-b7e6-8e56aca3b06c" providerId="ADAL" clId="{5B2165B4-330A-4D8C-8513-0781BA6D5913}" dt="2023-08-08T17:45:30.940" v="17091" actId="20577"/>
        <pc:sldMkLst>
          <pc:docMk/>
          <pc:sldMk cId="2906190996" sldId="620"/>
        </pc:sldMkLst>
        <pc:spChg chg="mod">
          <ac:chgData name="ASHBURN, ANDY T Lt Col USAF AFSEC AFSEC/SEFO" userId="9294ddf3-67d4-45ea-b7e6-8e56aca3b06c" providerId="ADAL" clId="{5B2165B4-330A-4D8C-8513-0781BA6D5913}" dt="2023-08-08T17:45:30.940" v="17091" actId="20577"/>
          <ac:spMkLst>
            <pc:docMk/>
            <pc:sldMk cId="2906190996" sldId="620"/>
            <ac:spMk id="3" creationId="{00000000-0000-0000-0000-000000000000}"/>
          </ac:spMkLst>
        </pc:spChg>
      </pc:sldChg>
      <pc:sldChg chg="modSp mod">
        <pc:chgData name="ASHBURN, ANDY T Lt Col USAF AFSEC AFSEC/SEFO" userId="9294ddf3-67d4-45ea-b7e6-8e56aca3b06c" providerId="ADAL" clId="{5B2165B4-330A-4D8C-8513-0781BA6D5913}" dt="2023-08-08T17:45:45.215" v="17101" actId="20577"/>
        <pc:sldMkLst>
          <pc:docMk/>
          <pc:sldMk cId="3583841637" sldId="621"/>
        </pc:sldMkLst>
        <pc:spChg chg="mod">
          <ac:chgData name="ASHBURN, ANDY T Lt Col USAF AFSEC AFSEC/SEFO" userId="9294ddf3-67d4-45ea-b7e6-8e56aca3b06c" providerId="ADAL" clId="{5B2165B4-330A-4D8C-8513-0781BA6D5913}" dt="2023-08-08T17:45:45.215" v="17101" actId="20577"/>
          <ac:spMkLst>
            <pc:docMk/>
            <pc:sldMk cId="3583841637" sldId="621"/>
            <ac:spMk id="3" creationId="{00000000-0000-0000-0000-000000000000}"/>
          </ac:spMkLst>
        </pc:spChg>
      </pc:sldChg>
      <pc:sldChg chg="modSp mod modNotesTx">
        <pc:chgData name="ASHBURN, ANDY T Lt Col USAF AFSEC AFSEC/SEFO" userId="9294ddf3-67d4-45ea-b7e6-8e56aca3b06c" providerId="ADAL" clId="{5B2165B4-330A-4D8C-8513-0781BA6D5913}" dt="2023-08-08T17:54:02.692" v="17195" actId="6549"/>
        <pc:sldMkLst>
          <pc:docMk/>
          <pc:sldMk cId="851498355" sldId="622"/>
        </pc:sldMkLst>
        <pc:spChg chg="mod">
          <ac:chgData name="ASHBURN, ANDY T Lt Col USAF AFSEC AFSEC/SEFO" userId="9294ddf3-67d4-45ea-b7e6-8e56aca3b06c" providerId="ADAL" clId="{5B2165B4-330A-4D8C-8513-0781BA6D5913}" dt="2023-08-08T17:51:04.922" v="17146" actId="6549"/>
          <ac:spMkLst>
            <pc:docMk/>
            <pc:sldMk cId="851498355" sldId="622"/>
            <ac:spMk id="3" creationId="{00000000-0000-0000-0000-000000000000}"/>
          </ac:spMkLst>
        </pc:spChg>
      </pc:sldChg>
      <pc:sldChg chg="modSp mod modNotesTx">
        <pc:chgData name="ASHBURN, ANDY T Lt Col USAF AFSEC AFSEC/SEFO" userId="9294ddf3-67d4-45ea-b7e6-8e56aca3b06c" providerId="ADAL" clId="{5B2165B4-330A-4D8C-8513-0781BA6D5913}" dt="2023-08-08T17:52:48.800" v="17189"/>
        <pc:sldMkLst>
          <pc:docMk/>
          <pc:sldMk cId="982247818" sldId="623"/>
        </pc:sldMkLst>
        <pc:spChg chg="mod">
          <ac:chgData name="ASHBURN, ANDY T Lt Col USAF AFSEC AFSEC/SEFO" userId="9294ddf3-67d4-45ea-b7e6-8e56aca3b06c" providerId="ADAL" clId="{5B2165B4-330A-4D8C-8513-0781BA6D5913}" dt="2023-08-08T17:52:09.349" v="17170" actId="15"/>
          <ac:spMkLst>
            <pc:docMk/>
            <pc:sldMk cId="982247818" sldId="623"/>
            <ac:spMk id="3" creationId="{00000000-0000-0000-0000-000000000000}"/>
          </ac:spMkLst>
        </pc:spChg>
      </pc:sldChg>
      <pc:sldChg chg="modSp mod">
        <pc:chgData name="ASHBURN, ANDY T Lt Col USAF AFSEC AFSEC/SEFO" userId="9294ddf3-67d4-45ea-b7e6-8e56aca3b06c" providerId="ADAL" clId="{5B2165B4-330A-4D8C-8513-0781BA6D5913}" dt="2023-08-08T17:55:24.081" v="17196" actId="207"/>
        <pc:sldMkLst>
          <pc:docMk/>
          <pc:sldMk cId="1737001567" sldId="624"/>
        </pc:sldMkLst>
        <pc:spChg chg="mod">
          <ac:chgData name="ASHBURN, ANDY T Lt Col USAF AFSEC AFSEC/SEFO" userId="9294ddf3-67d4-45ea-b7e6-8e56aca3b06c" providerId="ADAL" clId="{5B2165B4-330A-4D8C-8513-0781BA6D5913}" dt="2023-08-08T17:55:24.081" v="17196" actId="207"/>
          <ac:spMkLst>
            <pc:docMk/>
            <pc:sldMk cId="1737001567" sldId="624"/>
            <ac:spMk id="3" creationId="{00000000-0000-0000-0000-000000000000}"/>
          </ac:spMkLst>
        </pc:spChg>
      </pc:sldChg>
      <pc:sldChg chg="modNotesTx">
        <pc:chgData name="ASHBURN, ANDY T Lt Col USAF AFSEC AFSEC/SEFO" userId="9294ddf3-67d4-45ea-b7e6-8e56aca3b06c" providerId="ADAL" clId="{5B2165B4-330A-4D8C-8513-0781BA6D5913}" dt="2023-08-08T17:57:18.252" v="17220"/>
        <pc:sldMkLst>
          <pc:docMk/>
          <pc:sldMk cId="1404630115" sldId="625"/>
        </pc:sldMkLst>
      </pc:sldChg>
      <pc:sldChg chg="modSp mod">
        <pc:chgData name="ASHBURN, ANDY T Lt Col USAF AFSEC AFSEC/SEFO" userId="9294ddf3-67d4-45ea-b7e6-8e56aca3b06c" providerId="ADAL" clId="{5B2165B4-330A-4D8C-8513-0781BA6D5913}" dt="2023-08-08T17:58:01.947" v="17223"/>
        <pc:sldMkLst>
          <pc:docMk/>
          <pc:sldMk cId="3908890586" sldId="626"/>
        </pc:sldMkLst>
        <pc:spChg chg="mod">
          <ac:chgData name="ASHBURN, ANDY T Lt Col USAF AFSEC AFSEC/SEFO" userId="9294ddf3-67d4-45ea-b7e6-8e56aca3b06c" providerId="ADAL" clId="{5B2165B4-330A-4D8C-8513-0781BA6D5913}" dt="2023-08-08T17:58:01.947" v="17223"/>
          <ac:spMkLst>
            <pc:docMk/>
            <pc:sldMk cId="3908890586" sldId="626"/>
            <ac:spMk id="3" creationId="{00000000-0000-0000-0000-000000000000}"/>
          </ac:spMkLst>
        </pc:spChg>
      </pc:sldChg>
      <pc:sldChg chg="modSp mod">
        <pc:chgData name="ASHBURN, ANDY T Lt Col USAF AFSEC AFSEC/SEFO" userId="9294ddf3-67d4-45ea-b7e6-8e56aca3b06c" providerId="ADAL" clId="{5B2165B4-330A-4D8C-8513-0781BA6D5913}" dt="2023-08-08T17:58:22.843" v="17224"/>
        <pc:sldMkLst>
          <pc:docMk/>
          <pc:sldMk cId="934790766" sldId="627"/>
        </pc:sldMkLst>
        <pc:spChg chg="mod">
          <ac:chgData name="ASHBURN, ANDY T Lt Col USAF AFSEC AFSEC/SEFO" userId="9294ddf3-67d4-45ea-b7e6-8e56aca3b06c" providerId="ADAL" clId="{5B2165B4-330A-4D8C-8513-0781BA6D5913}" dt="2023-08-08T17:58:22.843" v="17224"/>
          <ac:spMkLst>
            <pc:docMk/>
            <pc:sldMk cId="934790766" sldId="627"/>
            <ac:spMk id="3" creationId="{00000000-0000-0000-0000-000000000000}"/>
          </ac:spMkLst>
        </pc:spChg>
      </pc:sldChg>
      <pc:sldChg chg="modSp mod">
        <pc:chgData name="ASHBURN, ANDY T Lt Col USAF AFSEC AFSEC/SEFO" userId="9294ddf3-67d4-45ea-b7e6-8e56aca3b06c" providerId="ADAL" clId="{5B2165B4-330A-4D8C-8513-0781BA6D5913}" dt="2023-08-08T17:59:07.738" v="17239" actId="207"/>
        <pc:sldMkLst>
          <pc:docMk/>
          <pc:sldMk cId="1698355952" sldId="628"/>
        </pc:sldMkLst>
        <pc:spChg chg="mod">
          <ac:chgData name="ASHBURN, ANDY T Lt Col USAF AFSEC AFSEC/SEFO" userId="9294ddf3-67d4-45ea-b7e6-8e56aca3b06c" providerId="ADAL" clId="{5B2165B4-330A-4D8C-8513-0781BA6D5913}" dt="2023-08-08T17:59:07.738" v="17239" actId="207"/>
          <ac:spMkLst>
            <pc:docMk/>
            <pc:sldMk cId="1698355952" sldId="628"/>
            <ac:spMk id="3" creationId="{00000000-0000-0000-0000-000000000000}"/>
          </ac:spMkLst>
        </pc:spChg>
      </pc:sldChg>
      <pc:sldChg chg="modSp mod">
        <pc:chgData name="ASHBURN, ANDY T Lt Col USAF AFSEC AFSEC/SEFO" userId="9294ddf3-67d4-45ea-b7e6-8e56aca3b06c" providerId="ADAL" clId="{5B2165B4-330A-4D8C-8513-0781BA6D5913}" dt="2023-08-08T17:59:30.587" v="17250" actId="207"/>
        <pc:sldMkLst>
          <pc:docMk/>
          <pc:sldMk cId="4088484243" sldId="629"/>
        </pc:sldMkLst>
        <pc:spChg chg="mod">
          <ac:chgData name="ASHBURN, ANDY T Lt Col USAF AFSEC AFSEC/SEFO" userId="9294ddf3-67d4-45ea-b7e6-8e56aca3b06c" providerId="ADAL" clId="{5B2165B4-330A-4D8C-8513-0781BA6D5913}" dt="2023-08-08T17:59:30.587" v="17250" actId="207"/>
          <ac:spMkLst>
            <pc:docMk/>
            <pc:sldMk cId="4088484243" sldId="629"/>
            <ac:spMk id="3" creationId="{00000000-0000-0000-0000-000000000000}"/>
          </ac:spMkLst>
        </pc:spChg>
      </pc:sldChg>
      <pc:sldChg chg="modSp mod modNotesTx">
        <pc:chgData name="ASHBURN, ANDY T Lt Col USAF AFSEC AFSEC/SEFO" userId="9294ddf3-67d4-45ea-b7e6-8e56aca3b06c" providerId="ADAL" clId="{5B2165B4-330A-4D8C-8513-0781BA6D5913}" dt="2023-08-08T18:00:18.381" v="17304" actId="5793"/>
        <pc:sldMkLst>
          <pc:docMk/>
          <pc:sldMk cId="2750771956" sldId="631"/>
        </pc:sldMkLst>
        <pc:spChg chg="mod">
          <ac:chgData name="ASHBURN, ANDY T Lt Col USAF AFSEC AFSEC/SEFO" userId="9294ddf3-67d4-45ea-b7e6-8e56aca3b06c" providerId="ADAL" clId="{5B2165B4-330A-4D8C-8513-0781BA6D5913}" dt="2023-08-08T17:59:59.727" v="17291" actId="20577"/>
          <ac:spMkLst>
            <pc:docMk/>
            <pc:sldMk cId="2750771956" sldId="631"/>
            <ac:spMk id="6" creationId="{00000000-0000-0000-0000-000000000000}"/>
          </ac:spMkLst>
        </pc:spChg>
      </pc:sldChg>
      <pc:sldChg chg="modSp mod modNotesTx">
        <pc:chgData name="ASHBURN, ANDY T Lt Col USAF AFSEC AFSEC/SEFO" userId="9294ddf3-67d4-45ea-b7e6-8e56aca3b06c" providerId="ADAL" clId="{5B2165B4-330A-4D8C-8513-0781BA6D5913}" dt="2023-08-08T18:02:30.687" v="17400"/>
        <pc:sldMkLst>
          <pc:docMk/>
          <pc:sldMk cId="856980020" sldId="633"/>
        </pc:sldMkLst>
        <pc:spChg chg="mod">
          <ac:chgData name="ASHBURN, ANDY T Lt Col USAF AFSEC AFSEC/SEFO" userId="9294ddf3-67d4-45ea-b7e6-8e56aca3b06c" providerId="ADAL" clId="{5B2165B4-330A-4D8C-8513-0781BA6D5913}" dt="2023-08-08T18:02:07.342" v="17397" actId="20577"/>
          <ac:spMkLst>
            <pc:docMk/>
            <pc:sldMk cId="856980020" sldId="633"/>
            <ac:spMk id="3" creationId="{00000000-0000-0000-0000-000000000000}"/>
          </ac:spMkLst>
        </pc:spChg>
      </pc:sldChg>
      <pc:sldChg chg="modSp mod modNotesTx">
        <pc:chgData name="ASHBURN, ANDY T Lt Col USAF AFSEC AFSEC/SEFO" userId="9294ddf3-67d4-45ea-b7e6-8e56aca3b06c" providerId="ADAL" clId="{5B2165B4-330A-4D8C-8513-0781BA6D5913}" dt="2023-08-08T18:23:01.377" v="17638" actId="6549"/>
        <pc:sldMkLst>
          <pc:docMk/>
          <pc:sldMk cId="969741671" sldId="635"/>
        </pc:sldMkLst>
        <pc:spChg chg="mod">
          <ac:chgData name="ASHBURN, ANDY T Lt Col USAF AFSEC AFSEC/SEFO" userId="9294ddf3-67d4-45ea-b7e6-8e56aca3b06c" providerId="ADAL" clId="{5B2165B4-330A-4D8C-8513-0781BA6D5913}" dt="2023-08-08T18:23:01.377" v="17638" actId="6549"/>
          <ac:spMkLst>
            <pc:docMk/>
            <pc:sldMk cId="969741671" sldId="635"/>
            <ac:spMk id="3" creationId="{00000000-0000-0000-0000-000000000000}"/>
          </ac:spMkLst>
        </pc:spChg>
      </pc:sldChg>
      <pc:sldChg chg="modSp mod modNotesTx">
        <pc:chgData name="ASHBURN, ANDY T Lt Col USAF AFSEC AFSEC/SEFO" userId="9294ddf3-67d4-45ea-b7e6-8e56aca3b06c" providerId="ADAL" clId="{5B2165B4-330A-4D8C-8513-0781BA6D5913}" dt="2023-08-08T18:23:20.972" v="17643" actId="20577"/>
        <pc:sldMkLst>
          <pc:docMk/>
          <pc:sldMk cId="1715040747" sldId="636"/>
        </pc:sldMkLst>
        <pc:spChg chg="mod">
          <ac:chgData name="ASHBURN, ANDY T Lt Col USAF AFSEC AFSEC/SEFO" userId="9294ddf3-67d4-45ea-b7e6-8e56aca3b06c" providerId="ADAL" clId="{5B2165B4-330A-4D8C-8513-0781BA6D5913}" dt="2023-08-08T18:23:20.972" v="17643" actId="20577"/>
          <ac:spMkLst>
            <pc:docMk/>
            <pc:sldMk cId="1715040747" sldId="636"/>
            <ac:spMk id="3" creationId="{00000000-0000-0000-0000-000000000000}"/>
          </ac:spMkLst>
        </pc:spChg>
      </pc:sldChg>
      <pc:sldChg chg="modSp mod modNotesTx">
        <pc:chgData name="ASHBURN, ANDY T Lt Col USAF AFSEC AFSEC/SEFO" userId="9294ddf3-67d4-45ea-b7e6-8e56aca3b06c" providerId="ADAL" clId="{5B2165B4-330A-4D8C-8513-0781BA6D5913}" dt="2023-08-08T18:27:56.336" v="17728" actId="20577"/>
        <pc:sldMkLst>
          <pc:docMk/>
          <pc:sldMk cId="388711224" sldId="639"/>
        </pc:sldMkLst>
        <pc:spChg chg="mod">
          <ac:chgData name="ASHBURN, ANDY T Lt Col USAF AFSEC AFSEC/SEFO" userId="9294ddf3-67d4-45ea-b7e6-8e56aca3b06c" providerId="ADAL" clId="{5B2165B4-330A-4D8C-8513-0781BA6D5913}" dt="2023-08-08T18:26:44.653" v="17724" actId="20577"/>
          <ac:spMkLst>
            <pc:docMk/>
            <pc:sldMk cId="388711224" sldId="639"/>
            <ac:spMk id="3" creationId="{00000000-0000-0000-0000-000000000000}"/>
          </ac:spMkLst>
        </pc:spChg>
      </pc:sldChg>
      <pc:sldChg chg="modSp mod">
        <pc:chgData name="ASHBURN, ANDY T Lt Col USAF AFSEC AFSEC/SEFO" userId="9294ddf3-67d4-45ea-b7e6-8e56aca3b06c" providerId="ADAL" clId="{5B2165B4-330A-4D8C-8513-0781BA6D5913}" dt="2023-08-08T18:35:44.977" v="17841"/>
        <pc:sldMkLst>
          <pc:docMk/>
          <pc:sldMk cId="2069583541" sldId="640"/>
        </pc:sldMkLst>
        <pc:spChg chg="mod">
          <ac:chgData name="ASHBURN, ANDY T Lt Col USAF AFSEC AFSEC/SEFO" userId="9294ddf3-67d4-45ea-b7e6-8e56aca3b06c" providerId="ADAL" clId="{5B2165B4-330A-4D8C-8513-0781BA6D5913}" dt="2023-08-08T18:35:44.977" v="17841"/>
          <ac:spMkLst>
            <pc:docMk/>
            <pc:sldMk cId="2069583541" sldId="640"/>
            <ac:spMk id="3" creationId="{00000000-0000-0000-0000-000000000000}"/>
          </ac:spMkLst>
        </pc:spChg>
      </pc:sldChg>
      <pc:sldChg chg="modSp mod modNotesTx">
        <pc:chgData name="ASHBURN, ANDY T Lt Col USAF AFSEC AFSEC/SEFO" userId="9294ddf3-67d4-45ea-b7e6-8e56aca3b06c" providerId="ADAL" clId="{5B2165B4-330A-4D8C-8513-0781BA6D5913}" dt="2023-08-08T18:42:39.693" v="18536" actId="20577"/>
        <pc:sldMkLst>
          <pc:docMk/>
          <pc:sldMk cId="2089232722" sldId="642"/>
        </pc:sldMkLst>
        <pc:spChg chg="mod">
          <ac:chgData name="ASHBURN, ANDY T Lt Col USAF AFSEC AFSEC/SEFO" userId="9294ddf3-67d4-45ea-b7e6-8e56aca3b06c" providerId="ADAL" clId="{5B2165B4-330A-4D8C-8513-0781BA6D5913}" dt="2023-08-08T18:38:12.550" v="17927" actId="20577"/>
          <ac:spMkLst>
            <pc:docMk/>
            <pc:sldMk cId="2089232722" sldId="642"/>
            <ac:spMk id="3" creationId="{00000000-0000-0000-0000-000000000000}"/>
          </ac:spMkLst>
        </pc:spChg>
      </pc:sldChg>
      <pc:sldChg chg="mod modShow">
        <pc:chgData name="ASHBURN, ANDY T Lt Col USAF AFSEC AFSEC/SEFO" userId="9294ddf3-67d4-45ea-b7e6-8e56aca3b06c" providerId="ADAL" clId="{5B2165B4-330A-4D8C-8513-0781BA6D5913}" dt="2023-08-08T18:43:27.969" v="18537" actId="729"/>
        <pc:sldMkLst>
          <pc:docMk/>
          <pc:sldMk cId="465204037" sldId="644"/>
        </pc:sldMkLst>
      </pc:sldChg>
      <pc:sldChg chg="modSp mod">
        <pc:chgData name="ASHBURN, ANDY T Lt Col USAF AFSEC AFSEC/SEFO" userId="9294ddf3-67d4-45ea-b7e6-8e56aca3b06c" providerId="ADAL" clId="{5B2165B4-330A-4D8C-8513-0781BA6D5913}" dt="2023-08-07T16:53:01.488" v="6" actId="20577"/>
        <pc:sldMkLst>
          <pc:docMk/>
          <pc:sldMk cId="2772831272" sldId="645"/>
        </pc:sldMkLst>
        <pc:spChg chg="mod">
          <ac:chgData name="ASHBURN, ANDY T Lt Col USAF AFSEC AFSEC/SEFO" userId="9294ddf3-67d4-45ea-b7e6-8e56aca3b06c" providerId="ADAL" clId="{5B2165B4-330A-4D8C-8513-0781BA6D5913}" dt="2023-08-07T16:53:01.488" v="6" actId="20577"/>
          <ac:spMkLst>
            <pc:docMk/>
            <pc:sldMk cId="2772831272" sldId="645"/>
            <ac:spMk id="13316" creationId="{00000000-0000-0000-0000-000000000000}"/>
          </ac:spMkLst>
        </pc:spChg>
      </pc:sldChg>
      <pc:sldChg chg="modSp mod modShow modNotesTx">
        <pc:chgData name="ASHBURN, ANDY T Lt Col USAF AFSEC AFSEC/SEFO" userId="9294ddf3-67d4-45ea-b7e6-8e56aca3b06c" providerId="ADAL" clId="{5B2165B4-330A-4D8C-8513-0781BA6D5913}" dt="2023-08-07T18:10:18.248" v="1305" actId="6549"/>
        <pc:sldMkLst>
          <pc:docMk/>
          <pc:sldMk cId="3096187807" sldId="646"/>
        </pc:sldMkLst>
        <pc:spChg chg="mod">
          <ac:chgData name="ASHBURN, ANDY T Lt Col USAF AFSEC AFSEC/SEFO" userId="9294ddf3-67d4-45ea-b7e6-8e56aca3b06c" providerId="ADAL" clId="{5B2165B4-330A-4D8C-8513-0781BA6D5913}" dt="2023-08-07T18:10:18.248" v="1305" actId="6549"/>
          <ac:spMkLst>
            <pc:docMk/>
            <pc:sldMk cId="3096187807" sldId="646"/>
            <ac:spMk id="3" creationId="{00000000-0000-0000-0000-000000000000}"/>
          </ac:spMkLst>
        </pc:spChg>
      </pc:sldChg>
      <pc:sldChg chg="modSp mod modShow">
        <pc:chgData name="ASHBURN, ANDY T Lt Col USAF AFSEC AFSEC/SEFO" userId="9294ddf3-67d4-45ea-b7e6-8e56aca3b06c" providerId="ADAL" clId="{5B2165B4-330A-4D8C-8513-0781BA6D5913}" dt="2023-08-07T17:40:08.751" v="588" actId="729"/>
        <pc:sldMkLst>
          <pc:docMk/>
          <pc:sldMk cId="3193963925" sldId="647"/>
        </pc:sldMkLst>
        <pc:spChg chg="mod">
          <ac:chgData name="ASHBURN, ANDY T Lt Col USAF AFSEC AFSEC/SEFO" userId="9294ddf3-67d4-45ea-b7e6-8e56aca3b06c" providerId="ADAL" clId="{5B2165B4-330A-4D8C-8513-0781BA6D5913}" dt="2023-08-07T17:39:42.291" v="587" actId="313"/>
          <ac:spMkLst>
            <pc:docMk/>
            <pc:sldMk cId="3193963925" sldId="647"/>
            <ac:spMk id="3" creationId="{00000000-0000-0000-0000-000000000000}"/>
          </ac:spMkLst>
        </pc:spChg>
      </pc:sldChg>
      <pc:sldChg chg="modSp mod modNotesTx">
        <pc:chgData name="ASHBURN, ANDY T Lt Col USAF AFSEC AFSEC/SEFO" userId="9294ddf3-67d4-45ea-b7e6-8e56aca3b06c" providerId="ADAL" clId="{5B2165B4-330A-4D8C-8513-0781BA6D5913}" dt="2023-08-07T23:32:04.327" v="10144" actId="6549"/>
        <pc:sldMkLst>
          <pc:docMk/>
          <pc:sldMk cId="1720163512" sldId="649"/>
        </pc:sldMkLst>
        <pc:spChg chg="mod">
          <ac:chgData name="ASHBURN, ANDY T Lt Col USAF AFSEC AFSEC/SEFO" userId="9294ddf3-67d4-45ea-b7e6-8e56aca3b06c" providerId="ADAL" clId="{5B2165B4-330A-4D8C-8513-0781BA6D5913}" dt="2023-08-07T23:31:29.421" v="10143" actId="14"/>
          <ac:spMkLst>
            <pc:docMk/>
            <pc:sldMk cId="1720163512" sldId="649"/>
            <ac:spMk id="3" creationId="{00000000-0000-0000-0000-000000000000}"/>
          </ac:spMkLst>
        </pc:spChg>
      </pc:sldChg>
      <pc:sldChg chg="modSp add mod modNotesTx">
        <pc:chgData name="ASHBURN, ANDY T Lt Col USAF AFSEC AFSEC/SEFO" userId="9294ddf3-67d4-45ea-b7e6-8e56aca3b06c" providerId="ADAL" clId="{5B2165B4-330A-4D8C-8513-0781BA6D5913}" dt="2023-08-07T20:30:43.615" v="4639" actId="6549"/>
        <pc:sldMkLst>
          <pc:docMk/>
          <pc:sldMk cId="4004935558" sldId="650"/>
        </pc:sldMkLst>
        <pc:spChg chg="mod">
          <ac:chgData name="ASHBURN, ANDY T Lt Col USAF AFSEC AFSEC/SEFO" userId="9294ddf3-67d4-45ea-b7e6-8e56aca3b06c" providerId="ADAL" clId="{5B2165B4-330A-4D8C-8513-0781BA6D5913}" dt="2023-08-07T20:08:23.975" v="4613" actId="20577"/>
          <ac:spMkLst>
            <pc:docMk/>
            <pc:sldMk cId="4004935558" sldId="650"/>
            <ac:spMk id="2" creationId="{00000000-0000-0000-0000-000000000000}"/>
          </ac:spMkLst>
        </pc:spChg>
        <pc:spChg chg="mod">
          <ac:chgData name="ASHBURN, ANDY T Lt Col USAF AFSEC AFSEC/SEFO" userId="9294ddf3-67d4-45ea-b7e6-8e56aca3b06c" providerId="ADAL" clId="{5B2165B4-330A-4D8C-8513-0781BA6D5913}" dt="2023-08-07T20:08:41.135" v="4623" actId="20577"/>
          <ac:spMkLst>
            <pc:docMk/>
            <pc:sldMk cId="4004935558" sldId="650"/>
            <ac:spMk id="3" creationId="{00000000-0000-0000-0000-000000000000}"/>
          </ac:spMkLst>
        </pc:spChg>
      </pc:sldChg>
      <pc:sldChg chg="add del">
        <pc:chgData name="ASHBURN, ANDY T Lt Col USAF AFSEC AFSEC/SEFO" userId="9294ddf3-67d4-45ea-b7e6-8e56aca3b06c" providerId="ADAL" clId="{5B2165B4-330A-4D8C-8513-0781BA6D5913}" dt="2023-08-07T20:29:35.422" v="4635" actId="2890"/>
        <pc:sldMkLst>
          <pc:docMk/>
          <pc:sldMk cId="2434136453" sldId="651"/>
        </pc:sldMkLst>
      </pc:sldChg>
      <pc:sldChg chg="add del">
        <pc:chgData name="ASHBURN, ANDY T Lt Col USAF AFSEC AFSEC/SEFO" userId="9294ddf3-67d4-45ea-b7e6-8e56aca3b06c" providerId="ADAL" clId="{5B2165B4-330A-4D8C-8513-0781BA6D5913}" dt="2023-08-07T20:29:15.007" v="4632" actId="2890"/>
        <pc:sldMkLst>
          <pc:docMk/>
          <pc:sldMk cId="2702194514" sldId="651"/>
        </pc:sldMkLst>
      </pc:sldChg>
      <pc:sldChg chg="modSp mod modNotesTx">
        <pc:chgData name="ASHBURN, ANDY T Lt Col USAF AFSEC AFSEC/SEFO" userId="9294ddf3-67d4-45ea-b7e6-8e56aca3b06c" providerId="ADAL" clId="{5B2165B4-330A-4D8C-8513-0781BA6D5913}" dt="2023-08-08T14:23:45.023" v="12923" actId="20577"/>
        <pc:sldMkLst>
          <pc:docMk/>
          <pc:sldMk cId="1857871677" sldId="652"/>
        </pc:sldMkLst>
        <pc:spChg chg="mod">
          <ac:chgData name="ASHBURN, ANDY T Lt Col USAF AFSEC AFSEC/SEFO" userId="9294ddf3-67d4-45ea-b7e6-8e56aca3b06c" providerId="ADAL" clId="{5B2165B4-330A-4D8C-8513-0781BA6D5913}" dt="2023-08-08T00:51:01.325" v="12436" actId="14100"/>
          <ac:spMkLst>
            <pc:docMk/>
            <pc:sldMk cId="1857871677" sldId="652"/>
            <ac:spMk id="3" creationId="{0A72BABA-4AF4-25FA-7B43-B9927CF792C7}"/>
          </ac:spMkLst>
        </pc:spChg>
      </pc:sldChg>
      <pc:sldChg chg="modSp mod">
        <pc:chgData name="ASHBURN, ANDY T Lt Col USAF AFSEC AFSEC/SEFO" userId="9294ddf3-67d4-45ea-b7e6-8e56aca3b06c" providerId="ADAL" clId="{5B2165B4-330A-4D8C-8513-0781BA6D5913}" dt="2023-08-08T00:41:27.405" v="12103" actId="20577"/>
        <pc:sldMkLst>
          <pc:docMk/>
          <pc:sldMk cId="48259523" sldId="653"/>
        </pc:sldMkLst>
        <pc:spChg chg="mod">
          <ac:chgData name="ASHBURN, ANDY T Lt Col USAF AFSEC AFSEC/SEFO" userId="9294ddf3-67d4-45ea-b7e6-8e56aca3b06c" providerId="ADAL" clId="{5B2165B4-330A-4D8C-8513-0781BA6D5913}" dt="2023-08-08T00:41:27.405" v="12103" actId="20577"/>
          <ac:spMkLst>
            <pc:docMk/>
            <pc:sldMk cId="48259523" sldId="653"/>
            <ac:spMk id="3" creationId="{00000000-0000-0000-0000-000000000000}"/>
          </ac:spMkLst>
        </pc:spChg>
      </pc:sldChg>
      <pc:sldChg chg="new del">
        <pc:chgData name="ASHBURN, ANDY T Lt Col USAF AFSEC AFSEC/SEFO" userId="9294ddf3-67d4-45ea-b7e6-8e56aca3b06c" providerId="ADAL" clId="{5B2165B4-330A-4D8C-8513-0781BA6D5913}" dt="2023-08-08T00:41:08.723" v="12064" actId="680"/>
        <pc:sldMkLst>
          <pc:docMk/>
          <pc:sldMk cId="3738764150" sldId="653"/>
        </pc:sldMkLst>
      </pc:sldChg>
      <pc:sldMasterChg chg="addSp delSp modSp mod modSldLayout">
        <pc:chgData name="ASHBURN, ANDY T Lt Col USAF AFSEC AFSEC/SEFO" userId="9294ddf3-67d4-45ea-b7e6-8e56aca3b06c" providerId="ADAL" clId="{5B2165B4-330A-4D8C-8513-0781BA6D5913}" dt="2023-08-08T18:52:35.092" v="18554" actId="1038"/>
        <pc:sldMasterMkLst>
          <pc:docMk/>
          <pc:sldMasterMk cId="879644163" sldId="2147485066"/>
        </pc:sldMasterMkLst>
        <pc:spChg chg="add mod">
          <ac:chgData name="ASHBURN, ANDY T Lt Col USAF AFSEC AFSEC/SEFO" userId="9294ddf3-67d4-45ea-b7e6-8e56aca3b06c" providerId="ADAL" clId="{5B2165B4-330A-4D8C-8513-0781BA6D5913}" dt="2023-08-07T16:55:00.295" v="37" actId="1076"/>
          <ac:spMkLst>
            <pc:docMk/>
            <pc:sldMasterMk cId="879644163" sldId="2147485066"/>
            <ac:spMk id="2" creationId="{E9B5D0F9-CF86-9701-A14A-80F130B39E15}"/>
          </ac:spMkLst>
        </pc:spChg>
        <pc:spChg chg="del">
          <ac:chgData name="ASHBURN, ANDY T Lt Col USAF AFSEC AFSEC/SEFO" userId="9294ddf3-67d4-45ea-b7e6-8e56aca3b06c" providerId="ADAL" clId="{5B2165B4-330A-4D8C-8513-0781BA6D5913}" dt="2023-08-07T16:54:52.343" v="36" actId="478"/>
          <ac:spMkLst>
            <pc:docMk/>
            <pc:sldMasterMk cId="879644163" sldId="2147485066"/>
            <ac:spMk id="3" creationId="{00000000-0000-0000-0000-000000000000}"/>
          </ac:spMkLst>
        </pc:spChg>
        <pc:spChg chg="del">
          <ac:chgData name="ASHBURN, ANDY T Lt Col USAF AFSEC AFSEC/SEFO" userId="9294ddf3-67d4-45ea-b7e6-8e56aca3b06c" providerId="ADAL" clId="{5B2165B4-330A-4D8C-8513-0781BA6D5913}" dt="2023-08-07T16:54:16.469" v="7" actId="478"/>
          <ac:spMkLst>
            <pc:docMk/>
            <pc:sldMasterMk cId="879644163" sldId="2147485066"/>
            <ac:spMk id="49157" creationId="{00000000-0000-0000-0000-000000000000}"/>
          </ac:spMkLst>
        </pc:spChg>
        <pc:grpChg chg="add mod">
          <ac:chgData name="ASHBURN, ANDY T Lt Col USAF AFSEC AFSEC/SEFO" userId="9294ddf3-67d4-45ea-b7e6-8e56aca3b06c" providerId="ADAL" clId="{5B2165B4-330A-4D8C-8513-0781BA6D5913}" dt="2023-08-08T18:52:35.092" v="18554" actId="1038"/>
          <ac:grpSpMkLst>
            <pc:docMk/>
            <pc:sldMasterMk cId="879644163" sldId="2147485066"/>
            <ac:grpSpMk id="3" creationId="{B83425CD-ABDA-BB8B-228A-3D9A5C4BC313}"/>
          </ac:grpSpMkLst>
        </pc:grpChg>
        <pc:grpChg chg="del">
          <ac:chgData name="ASHBURN, ANDY T Lt Col USAF AFSEC AFSEC/SEFO" userId="9294ddf3-67d4-45ea-b7e6-8e56aca3b06c" providerId="ADAL" clId="{5B2165B4-330A-4D8C-8513-0781BA6D5913}" dt="2023-08-08T18:52:28.573" v="18542" actId="478"/>
          <ac:grpSpMkLst>
            <pc:docMk/>
            <pc:sldMasterMk cId="879644163" sldId="2147485066"/>
            <ac:grpSpMk id="10" creationId="{00000000-0000-0000-0000-000000000000}"/>
          </ac:grpSpMkLst>
        </pc:grpChg>
        <pc:picChg chg="mod">
          <ac:chgData name="ASHBURN, ANDY T Lt Col USAF AFSEC AFSEC/SEFO" userId="9294ddf3-67d4-45ea-b7e6-8e56aca3b06c" providerId="ADAL" clId="{5B2165B4-330A-4D8C-8513-0781BA6D5913}" dt="2023-08-08T18:52:29.026" v="18543"/>
          <ac:picMkLst>
            <pc:docMk/>
            <pc:sldMasterMk cId="879644163" sldId="2147485066"/>
            <ac:picMk id="4" creationId="{B4D7C4DC-69E3-82F9-AFE4-4F64D99D5C5E}"/>
          </ac:picMkLst>
        </pc:picChg>
        <pc:picChg chg="mod">
          <ac:chgData name="ASHBURN, ANDY T Lt Col USAF AFSEC AFSEC/SEFO" userId="9294ddf3-67d4-45ea-b7e6-8e56aca3b06c" providerId="ADAL" clId="{5B2165B4-330A-4D8C-8513-0781BA6D5913}" dt="2023-08-08T18:52:29.026" v="18543"/>
          <ac:picMkLst>
            <pc:docMk/>
            <pc:sldMasterMk cId="879644163" sldId="2147485066"/>
            <ac:picMk id="5" creationId="{B022703B-367C-0283-6139-DF4812D363B6}"/>
          </ac:picMkLst>
        </pc:picChg>
        <pc:picChg chg="mod">
          <ac:chgData name="ASHBURN, ANDY T Lt Col USAF AFSEC AFSEC/SEFO" userId="9294ddf3-67d4-45ea-b7e6-8e56aca3b06c" providerId="ADAL" clId="{5B2165B4-330A-4D8C-8513-0781BA6D5913}" dt="2023-08-08T18:52:29.026" v="18543"/>
          <ac:picMkLst>
            <pc:docMk/>
            <pc:sldMasterMk cId="879644163" sldId="2147485066"/>
            <ac:picMk id="6" creationId="{AEF9BCB9-1346-9D9A-E038-5D9D80ACA802}"/>
          </ac:picMkLst>
        </pc:picChg>
        <pc:picChg chg="mod">
          <ac:chgData name="ASHBURN, ANDY T Lt Col USAF AFSEC AFSEC/SEFO" userId="9294ddf3-67d4-45ea-b7e6-8e56aca3b06c" providerId="ADAL" clId="{5B2165B4-330A-4D8C-8513-0781BA6D5913}" dt="2023-08-08T18:52:29.026" v="18543"/>
          <ac:picMkLst>
            <pc:docMk/>
            <pc:sldMasterMk cId="879644163" sldId="2147485066"/>
            <ac:picMk id="7" creationId="{4DB0F26E-E5AD-0F44-6BCB-887CCD24FDD9}"/>
          </ac:picMkLst>
        </pc:picChg>
        <pc:sldLayoutChg chg="addSp delSp modSp mod">
          <pc:chgData name="ASHBURN, ANDY T Lt Col USAF AFSEC AFSEC/SEFO" userId="9294ddf3-67d4-45ea-b7e6-8e56aca3b06c" providerId="ADAL" clId="{5B2165B4-330A-4D8C-8513-0781BA6D5913}" dt="2023-08-08T18:51:27.129" v="18541" actId="1076"/>
          <pc:sldLayoutMkLst>
            <pc:docMk/>
            <pc:sldMasterMk cId="879644163" sldId="2147485066"/>
            <pc:sldLayoutMk cId="2514280100" sldId="2147485067"/>
          </pc:sldLayoutMkLst>
          <pc:spChg chg="del">
            <ac:chgData name="ASHBURN, ANDY T Lt Col USAF AFSEC AFSEC/SEFO" userId="9294ddf3-67d4-45ea-b7e6-8e56aca3b06c" providerId="ADAL" clId="{5B2165B4-330A-4D8C-8513-0781BA6D5913}" dt="2023-08-07T16:55:05.277" v="38" actId="478"/>
            <ac:spMkLst>
              <pc:docMk/>
              <pc:sldMasterMk cId="879644163" sldId="2147485066"/>
              <pc:sldLayoutMk cId="2514280100" sldId="2147485067"/>
              <ac:spMk id="4" creationId="{00000000-0000-0000-0000-000000000000}"/>
            </ac:spMkLst>
          </pc:spChg>
          <pc:spChg chg="del">
            <ac:chgData name="ASHBURN, ANDY T Lt Col USAF AFSEC AFSEC/SEFO" userId="9294ddf3-67d4-45ea-b7e6-8e56aca3b06c" providerId="ADAL" clId="{5B2165B4-330A-4D8C-8513-0781BA6D5913}" dt="2023-08-08T18:51:12.195" v="18539" actId="478"/>
            <ac:spMkLst>
              <pc:docMk/>
              <pc:sldMasterMk cId="879644163" sldId="2147485066"/>
              <pc:sldLayoutMk cId="2514280100" sldId="2147485067"/>
              <ac:spMk id="8" creationId="{00000000-0000-0000-0000-000000000000}"/>
            </ac:spMkLst>
          </pc:spChg>
          <pc:spChg chg="add mod">
            <ac:chgData name="ASHBURN, ANDY T Lt Col USAF AFSEC AFSEC/SEFO" userId="9294ddf3-67d4-45ea-b7e6-8e56aca3b06c" providerId="ADAL" clId="{5B2165B4-330A-4D8C-8513-0781BA6D5913}" dt="2023-08-07T16:55:20.698" v="40" actId="1076"/>
            <ac:spMkLst>
              <pc:docMk/>
              <pc:sldMasterMk cId="879644163" sldId="2147485066"/>
              <pc:sldLayoutMk cId="2514280100" sldId="2147485067"/>
              <ac:spMk id="11" creationId="{ACC812F5-8B81-4024-D8F5-FC220F4D3F62}"/>
            </ac:spMkLst>
          </pc:spChg>
          <pc:grpChg chg="add mod">
            <ac:chgData name="ASHBURN, ANDY T Lt Col USAF AFSEC AFSEC/SEFO" userId="9294ddf3-67d4-45ea-b7e6-8e56aca3b06c" providerId="ADAL" clId="{5B2165B4-330A-4D8C-8513-0781BA6D5913}" dt="2023-08-08T18:51:27.129" v="18541" actId="1076"/>
            <ac:grpSpMkLst>
              <pc:docMk/>
              <pc:sldMasterMk cId="879644163" sldId="2147485066"/>
              <pc:sldLayoutMk cId="2514280100" sldId="2147485067"/>
              <ac:grpSpMk id="4" creationId="{235A3B04-831E-3F32-4C21-EB85C99C17F5}"/>
            </ac:grpSpMkLst>
          </pc:grpChg>
          <pc:grpChg chg="del">
            <ac:chgData name="ASHBURN, ANDY T Lt Col USAF AFSEC AFSEC/SEFO" userId="9294ddf3-67d4-45ea-b7e6-8e56aca3b06c" providerId="ADAL" clId="{5B2165B4-330A-4D8C-8513-0781BA6D5913}" dt="2023-08-08T18:51:07.839" v="18538" actId="478"/>
            <ac:grpSpMkLst>
              <pc:docMk/>
              <pc:sldMasterMk cId="879644163" sldId="2147485066"/>
              <pc:sldLayoutMk cId="2514280100" sldId="2147485067"/>
              <ac:grpSpMk id="10" creationId="{00000000-0000-0000-0000-000000000000}"/>
            </ac:grpSpMkLst>
          </pc:grpChg>
          <pc:picChg chg="mod">
            <ac:chgData name="ASHBURN, ANDY T Lt Col USAF AFSEC AFSEC/SEFO" userId="9294ddf3-67d4-45ea-b7e6-8e56aca3b06c" providerId="ADAL" clId="{5B2165B4-330A-4D8C-8513-0781BA6D5913}" dt="2023-08-08T18:51:18.645" v="18540"/>
            <ac:picMkLst>
              <pc:docMk/>
              <pc:sldMasterMk cId="879644163" sldId="2147485066"/>
              <pc:sldLayoutMk cId="2514280100" sldId="2147485067"/>
              <ac:picMk id="12" creationId="{6B3E1856-6A9A-8487-2DA7-7E36F15DADFA}"/>
            </ac:picMkLst>
          </pc:picChg>
          <pc:picChg chg="mod">
            <ac:chgData name="ASHBURN, ANDY T Lt Col USAF AFSEC AFSEC/SEFO" userId="9294ddf3-67d4-45ea-b7e6-8e56aca3b06c" providerId="ADAL" clId="{5B2165B4-330A-4D8C-8513-0781BA6D5913}" dt="2023-08-08T18:51:18.645" v="18540"/>
            <ac:picMkLst>
              <pc:docMk/>
              <pc:sldMasterMk cId="879644163" sldId="2147485066"/>
              <pc:sldLayoutMk cId="2514280100" sldId="2147485067"/>
              <ac:picMk id="13" creationId="{12C3D582-9C45-D52A-7811-B6372F130B90}"/>
            </ac:picMkLst>
          </pc:picChg>
          <pc:picChg chg="mod">
            <ac:chgData name="ASHBURN, ANDY T Lt Col USAF AFSEC AFSEC/SEFO" userId="9294ddf3-67d4-45ea-b7e6-8e56aca3b06c" providerId="ADAL" clId="{5B2165B4-330A-4D8C-8513-0781BA6D5913}" dt="2023-08-08T18:51:18.645" v="18540"/>
            <ac:picMkLst>
              <pc:docMk/>
              <pc:sldMasterMk cId="879644163" sldId="2147485066"/>
              <pc:sldLayoutMk cId="2514280100" sldId="2147485067"/>
              <ac:picMk id="14" creationId="{42F55140-12E7-2708-C50D-83129B0F10C5}"/>
            </ac:picMkLst>
          </pc:picChg>
          <pc:picChg chg="mod">
            <ac:chgData name="ASHBURN, ANDY T Lt Col USAF AFSEC AFSEC/SEFO" userId="9294ddf3-67d4-45ea-b7e6-8e56aca3b06c" providerId="ADAL" clId="{5B2165B4-330A-4D8C-8513-0781BA6D5913}" dt="2023-08-08T18:51:18.645" v="18540"/>
            <ac:picMkLst>
              <pc:docMk/>
              <pc:sldMasterMk cId="879644163" sldId="2147485066"/>
              <pc:sldLayoutMk cId="2514280100" sldId="2147485067"/>
              <ac:picMk id="15" creationId="{EEA70676-7206-8BBC-3BB5-EA9C667DC6CB}"/>
            </ac:picMkLst>
          </pc:picChg>
        </pc:sldLayoutChg>
      </pc:sldMasterChg>
    </pc:docChg>
  </pc:docChgLst>
  <pc:docChgLst>
    <pc:chgData name="ZAIDI, MUNEEL A Lt Col USAF HAF AFSEC/SEFF (LOTUS)" userId="S::muneel.zaidi.1@us.af.mil::61cc97a5-9669-49c2-90ee-4db0490af476" providerId="AD" clId="Web-{795E9EB2-F6D9-4F99-82BA-4330A63B6485}"/>
    <pc:docChg chg="modSld">
      <pc:chgData name="ZAIDI, MUNEEL A Lt Col USAF HAF AFSEC/SEFF (LOTUS)" userId="S::muneel.zaidi.1@us.af.mil::61cc97a5-9669-49c2-90ee-4db0490af476" providerId="AD" clId="Web-{795E9EB2-F6D9-4F99-82BA-4330A63B6485}" dt="2023-04-17T15:19:46.028" v="4" actId="20577"/>
      <pc:docMkLst>
        <pc:docMk/>
      </pc:docMkLst>
      <pc:sldChg chg="modSp">
        <pc:chgData name="ZAIDI, MUNEEL A Lt Col USAF HAF AFSEC/SEFF (LOTUS)" userId="S::muneel.zaidi.1@us.af.mil::61cc97a5-9669-49c2-90ee-4db0490af476" providerId="AD" clId="Web-{795E9EB2-F6D9-4F99-82BA-4330A63B6485}" dt="2023-04-17T15:19:19.745" v="1" actId="20577"/>
        <pc:sldMkLst>
          <pc:docMk/>
          <pc:sldMk cId="3096187807" sldId="646"/>
        </pc:sldMkLst>
        <pc:spChg chg="mod">
          <ac:chgData name="ZAIDI, MUNEEL A Lt Col USAF HAF AFSEC/SEFF (LOTUS)" userId="S::muneel.zaidi.1@us.af.mil::61cc97a5-9669-49c2-90ee-4db0490af476" providerId="AD" clId="Web-{795E9EB2-F6D9-4F99-82BA-4330A63B6485}" dt="2023-04-17T15:19:19.745" v="1" actId="20577"/>
          <ac:spMkLst>
            <pc:docMk/>
            <pc:sldMk cId="3096187807" sldId="646"/>
            <ac:spMk id="3" creationId="{00000000-0000-0000-0000-000000000000}"/>
          </ac:spMkLst>
        </pc:spChg>
      </pc:sldChg>
      <pc:sldChg chg="modSp">
        <pc:chgData name="ZAIDI, MUNEEL A Lt Col USAF HAF AFSEC/SEFF (LOTUS)" userId="S::muneel.zaidi.1@us.af.mil::61cc97a5-9669-49c2-90ee-4db0490af476" providerId="AD" clId="Web-{795E9EB2-F6D9-4F99-82BA-4330A63B6485}" dt="2023-04-17T15:19:46.028" v="4" actId="20577"/>
        <pc:sldMkLst>
          <pc:docMk/>
          <pc:sldMk cId="3193963925" sldId="647"/>
        </pc:sldMkLst>
        <pc:spChg chg="mod">
          <ac:chgData name="ZAIDI, MUNEEL A Lt Col USAF HAF AFSEC/SEFF (LOTUS)" userId="S::muneel.zaidi.1@us.af.mil::61cc97a5-9669-49c2-90ee-4db0490af476" providerId="AD" clId="Web-{795E9EB2-F6D9-4F99-82BA-4330A63B6485}" dt="2023-04-17T15:19:46.028" v="4" actId="20577"/>
          <ac:spMkLst>
            <pc:docMk/>
            <pc:sldMk cId="3193963925" sldId="647"/>
            <ac:spMk id="3" creationId="{00000000-0000-0000-0000-000000000000}"/>
          </ac:spMkLst>
        </pc:spChg>
      </pc:sldChg>
    </pc:docChg>
  </pc:docChgLst>
  <pc:docChgLst>
    <pc:chgData name="GREETAN, THOMAS M CIV USAF HAF AFSEC/SEFF" userId="S::thomas.greetan.1@us.af.mil::63c13294-66e6-4768-99fd-373dc3a640fa" providerId="AD" clId="Web-{CF6A230F-66E1-471B-94C1-B45776093DC0}"/>
    <pc:docChg chg="addSld modSld sldOrd addMainMaster">
      <pc:chgData name="GREETAN, THOMAS M CIV USAF HAF AFSEC/SEFF" userId="S::thomas.greetan.1@us.af.mil::63c13294-66e6-4768-99fd-373dc3a640fa" providerId="AD" clId="Web-{CF6A230F-66E1-471B-94C1-B45776093DC0}" dt="2023-06-23T14:33:24.991" v="50"/>
      <pc:docMkLst>
        <pc:docMk/>
      </pc:docMkLst>
      <pc:sldChg chg="modSp">
        <pc:chgData name="GREETAN, THOMAS M CIV USAF HAF AFSEC/SEFF" userId="S::thomas.greetan.1@us.af.mil::63c13294-66e6-4768-99fd-373dc3a640fa" providerId="AD" clId="Web-{CF6A230F-66E1-471B-94C1-B45776093DC0}" dt="2023-06-23T14:29:43.940" v="45" actId="20577"/>
        <pc:sldMkLst>
          <pc:docMk/>
          <pc:sldMk cId="3942081845" sldId="502"/>
        </pc:sldMkLst>
        <pc:spChg chg="mod">
          <ac:chgData name="GREETAN, THOMAS M CIV USAF HAF AFSEC/SEFF" userId="S::thomas.greetan.1@us.af.mil::63c13294-66e6-4768-99fd-373dc3a640fa" providerId="AD" clId="Web-{CF6A230F-66E1-471B-94C1-B45776093DC0}" dt="2023-06-23T14:29:43.940" v="45" actId="20577"/>
          <ac:spMkLst>
            <pc:docMk/>
            <pc:sldMk cId="3942081845" sldId="502"/>
            <ac:spMk id="3" creationId="{00000000-0000-0000-0000-000000000000}"/>
          </ac:spMkLst>
        </pc:spChg>
      </pc:sldChg>
      <pc:sldChg chg="add">
        <pc:chgData name="GREETAN, THOMAS M CIV USAF HAF AFSEC/SEFF" userId="S::thomas.greetan.1@us.af.mil::63c13294-66e6-4768-99fd-373dc3a640fa" providerId="AD" clId="Web-{CF6A230F-66E1-471B-94C1-B45776093DC0}" dt="2023-06-23T14:32:04.849" v="46"/>
        <pc:sldMkLst>
          <pc:docMk/>
          <pc:sldMk cId="2628165895" sldId="648"/>
        </pc:sldMkLst>
      </pc:sldChg>
      <pc:sldChg chg="add ord modNotes">
        <pc:chgData name="GREETAN, THOMAS M CIV USAF HAF AFSEC/SEFF" userId="S::thomas.greetan.1@us.af.mil::63c13294-66e6-4768-99fd-373dc3a640fa" providerId="AD" clId="Web-{CF6A230F-66E1-471B-94C1-B45776093DC0}" dt="2023-06-23T14:33:01.350" v="49"/>
        <pc:sldMkLst>
          <pc:docMk/>
          <pc:sldMk cId="1720163512" sldId="649"/>
        </pc:sldMkLst>
      </pc:sldChg>
      <pc:sldChg chg="add">
        <pc:chgData name="GREETAN, THOMAS M CIV USAF HAF AFSEC/SEFF" userId="S::thomas.greetan.1@us.af.mil::63c13294-66e6-4768-99fd-373dc3a640fa" providerId="AD" clId="Web-{CF6A230F-66E1-471B-94C1-B45776093DC0}" dt="2023-06-23T14:33:24.991" v="50"/>
        <pc:sldMkLst>
          <pc:docMk/>
          <pc:sldMk cId="1182225883" sldId="650"/>
        </pc:sldMkLst>
      </pc:sldChg>
      <pc:sldMasterChg chg="add addSldLayout">
        <pc:chgData name="GREETAN, THOMAS M CIV USAF HAF AFSEC/SEFF" userId="S::thomas.greetan.1@us.af.mil::63c13294-66e6-4768-99fd-373dc3a640fa" providerId="AD" clId="Web-{CF6A230F-66E1-471B-94C1-B45776093DC0}" dt="2023-06-23T14:32:04.849" v="46"/>
        <pc:sldMasterMkLst>
          <pc:docMk/>
          <pc:sldMasterMk cId="0" sldId="2147483650"/>
        </pc:sldMasterMkLst>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1"/>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2"/>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3"/>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4"/>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5"/>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6"/>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7"/>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8"/>
          </pc:sldLayoutMkLst>
        </pc:sldLayoutChg>
        <pc:sldLayoutChg chg="add">
          <pc:chgData name="GREETAN, THOMAS M CIV USAF HAF AFSEC/SEFF" userId="S::thomas.greetan.1@us.af.mil::63c13294-66e6-4768-99fd-373dc3a640fa" providerId="AD" clId="Web-{CF6A230F-66E1-471B-94C1-B45776093DC0}" dt="2023-06-23T14:32:04.849" v="46"/>
          <pc:sldLayoutMkLst>
            <pc:docMk/>
            <pc:sldMasterMk cId="0" sldId="2147483650"/>
            <pc:sldLayoutMk cId="0" sldId="214748374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9506" name="Rectangle 2"/>
          <p:cNvSpPr>
            <a:spLocks noGrp="1" noChangeArrowheads="1"/>
          </p:cNvSpPr>
          <p:nvPr>
            <p:ph type="hdr" sz="quarter"/>
          </p:nvPr>
        </p:nvSpPr>
        <p:spPr bwMode="auto">
          <a:xfrm>
            <a:off x="0" y="0"/>
            <a:ext cx="3027363"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149507" name="Rectangle 3"/>
          <p:cNvSpPr>
            <a:spLocks noGrp="1" noChangeArrowheads="1"/>
          </p:cNvSpPr>
          <p:nvPr>
            <p:ph type="dt" sz="quarter" idx="1"/>
          </p:nvPr>
        </p:nvSpPr>
        <p:spPr bwMode="auto">
          <a:xfrm>
            <a:off x="3957638" y="0"/>
            <a:ext cx="3027362"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r" defTabSz="928794">
              <a:defRPr sz="1200">
                <a:latin typeface="Arial" pitchFamily="34" charset="0"/>
              </a:defRPr>
            </a:lvl1pPr>
          </a:lstStyle>
          <a:p>
            <a:pPr>
              <a:defRPr/>
            </a:pPr>
            <a:endParaRPr lang="en-US"/>
          </a:p>
        </p:txBody>
      </p:sp>
      <p:sp>
        <p:nvSpPr>
          <p:cNvPr id="149508" name="Rectangle 4"/>
          <p:cNvSpPr>
            <a:spLocks noGrp="1" noChangeArrowheads="1"/>
          </p:cNvSpPr>
          <p:nvPr>
            <p:ph type="ftr" sz="quarter" idx="2"/>
          </p:nvPr>
        </p:nvSpPr>
        <p:spPr bwMode="auto">
          <a:xfrm>
            <a:off x="0" y="8818563"/>
            <a:ext cx="3027363"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149509" name="Rectangle 5"/>
          <p:cNvSpPr>
            <a:spLocks noGrp="1" noChangeArrowheads="1"/>
          </p:cNvSpPr>
          <p:nvPr>
            <p:ph type="sldNum" sz="quarter" idx="3"/>
          </p:nvPr>
        </p:nvSpPr>
        <p:spPr bwMode="auto">
          <a:xfrm>
            <a:off x="3957638" y="8818563"/>
            <a:ext cx="3027362"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r" defTabSz="928688">
              <a:defRPr sz="1200"/>
            </a:lvl1pPr>
          </a:lstStyle>
          <a:p>
            <a:pPr>
              <a:defRPr/>
            </a:pPr>
            <a:fld id="{70C1FA37-4A62-4259-A3EC-1FB3FBFED988}" type="slidenum">
              <a:rPr lang="en-US" altLang="en-US"/>
              <a:pPr>
                <a:defRPr/>
              </a:pPr>
              <a:t>‹#›</a:t>
            </a:fld>
            <a:endParaRPr lang="en-US" altLang="en-US" dirty="0"/>
          </a:p>
        </p:txBody>
      </p:sp>
    </p:spTree>
    <p:extLst>
      <p:ext uri="{BB962C8B-B14F-4D97-AF65-F5344CB8AC3E}">
        <p14:creationId xmlns:p14="http://schemas.microsoft.com/office/powerpoint/2010/main" val="3119837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27363"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39939" name="Rectangle 3"/>
          <p:cNvSpPr>
            <a:spLocks noGrp="1" noChangeArrowheads="1"/>
          </p:cNvSpPr>
          <p:nvPr>
            <p:ph type="dt" idx="1"/>
          </p:nvPr>
        </p:nvSpPr>
        <p:spPr bwMode="auto">
          <a:xfrm>
            <a:off x="3957638" y="0"/>
            <a:ext cx="3027362" cy="465138"/>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lvl1pPr algn="r" defTabSz="928794">
              <a:defRPr sz="1200">
                <a:latin typeface="Arial" pitchFamily="34"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73163" y="696913"/>
            <a:ext cx="4640262" cy="34798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1" name="Rectangle 5"/>
          <p:cNvSpPr>
            <a:spLocks noGrp="1" noChangeArrowheads="1"/>
          </p:cNvSpPr>
          <p:nvPr>
            <p:ph type="body" sz="quarter" idx="3"/>
          </p:nvPr>
        </p:nvSpPr>
        <p:spPr bwMode="auto">
          <a:xfrm>
            <a:off x="930275" y="4410075"/>
            <a:ext cx="5124450" cy="4176713"/>
          </a:xfrm>
          <a:prstGeom prst="rect">
            <a:avLst/>
          </a:prstGeom>
          <a:noFill/>
          <a:ln w="9525">
            <a:noFill/>
            <a:miter lim="800000"/>
            <a:headEnd/>
            <a:tailEnd/>
          </a:ln>
          <a:effectLst/>
        </p:spPr>
        <p:txBody>
          <a:bodyPr vert="horz" wrap="square" lIns="92949" tIns="46475" rIns="92949" bIns="4647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818563"/>
            <a:ext cx="3027363"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l" defTabSz="928794">
              <a:defRPr sz="1200">
                <a:latin typeface="Arial" pitchFamily="34" charset="0"/>
              </a:defRPr>
            </a:lvl1pPr>
          </a:lstStyle>
          <a:p>
            <a:pPr>
              <a:defRPr/>
            </a:pPr>
            <a:endParaRPr lang="en-US"/>
          </a:p>
        </p:txBody>
      </p:sp>
      <p:sp>
        <p:nvSpPr>
          <p:cNvPr id="39943" name="Rectangle 7"/>
          <p:cNvSpPr>
            <a:spLocks noGrp="1" noChangeArrowheads="1"/>
          </p:cNvSpPr>
          <p:nvPr>
            <p:ph type="sldNum" sz="quarter" idx="5"/>
          </p:nvPr>
        </p:nvSpPr>
        <p:spPr bwMode="auto">
          <a:xfrm>
            <a:off x="3957638" y="8818563"/>
            <a:ext cx="3027362" cy="465137"/>
          </a:xfrm>
          <a:prstGeom prst="rect">
            <a:avLst/>
          </a:prstGeom>
          <a:noFill/>
          <a:ln w="9525">
            <a:noFill/>
            <a:miter lim="800000"/>
            <a:headEnd/>
            <a:tailEnd/>
          </a:ln>
          <a:effectLst/>
        </p:spPr>
        <p:txBody>
          <a:bodyPr vert="horz" wrap="square" lIns="92949" tIns="46475" rIns="92949" bIns="46475" numCol="1" anchor="b" anchorCtr="0" compatLnSpc="1">
            <a:prstTxWarp prst="textNoShape">
              <a:avLst/>
            </a:prstTxWarp>
          </a:bodyPr>
          <a:lstStyle>
            <a:lvl1pPr algn="r" defTabSz="928688">
              <a:defRPr sz="1200"/>
            </a:lvl1pPr>
          </a:lstStyle>
          <a:p>
            <a:pPr>
              <a:defRPr/>
            </a:pPr>
            <a:fld id="{7215F25E-0750-40A5-93CF-690E5CBB4DC1}" type="slidenum">
              <a:rPr lang="en-US" altLang="en-US"/>
              <a:pPr>
                <a:defRPr/>
              </a:pPr>
              <a:t>‹#›</a:t>
            </a:fld>
            <a:endParaRPr lang="en-US" altLang="en-US" dirty="0"/>
          </a:p>
        </p:txBody>
      </p:sp>
    </p:spTree>
    <p:extLst>
      <p:ext uri="{BB962C8B-B14F-4D97-AF65-F5344CB8AC3E}">
        <p14:creationId xmlns:p14="http://schemas.microsoft.com/office/powerpoint/2010/main" val="880479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my.af.mil/gcss-af/USAF/ep/contentView.do?contentType=EDITORIAL&amp;contentId=cA4057E1F31340BF6013225A8A9E83676&amp;programId=tA4057E1F31340BF6013225A7678D3675&amp;channelPageId=s6925EC13537F0FB5E044080020E329A9"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my.af.mil/gcss-af/USAF/ep/globalTab.do?channelPageId=s6925EC1333780FB5E044080020E329A9"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AA2167F6-1121-4F05-85DB-5A77825E51A6}" type="slidenum">
              <a:rPr lang="en-US" smtClean="0"/>
              <a:pPr/>
              <a:t>1</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z="1100" dirty="0"/>
          </a:p>
        </p:txBody>
      </p:sp>
    </p:spTree>
    <p:extLst>
      <p:ext uri="{BB962C8B-B14F-4D97-AF65-F5344CB8AC3E}">
        <p14:creationId xmlns:p14="http://schemas.microsoft.com/office/powerpoint/2010/main" val="3550934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Typical SIB timeline. However, </a:t>
            </a:r>
            <a:r>
              <a:rPr lang="en-US" altLang="en-US" b="1" u="sng" dirty="0"/>
              <a:t>30 Days is a should, not a will </a:t>
            </a:r>
            <a:endParaRPr lang="en-US" altLang="en-US" b="0" u="none" dirty="0"/>
          </a:p>
          <a:p>
            <a:r>
              <a:rPr lang="en-US" altLang="en-US" dirty="0"/>
              <a:t>Some SIBs won’t fit in a 30 day window despite your best efforts, if need extension request from the convening authority and release 30-day status message</a:t>
            </a:r>
          </a:p>
          <a:p>
            <a:endParaRPr lang="en-US" altLang="en-US" dirty="0"/>
          </a:p>
          <a:p>
            <a:r>
              <a:rPr lang="en-US" altLang="en-US" dirty="0"/>
              <a:t>Left: A-10 mishap, Aug 96, aircraft crashed in a swamp in eastern Maryland during an FCF sortie, pilot fatality. Swamp was 2 miles from nearest road (figuring logistics of getting recovery equipment to the site extended the timeline) plus 2 hurricanes occurred right after the mishap that delayed wreckage recovery effort. Picture shows IO standing at crater on day 30. </a:t>
            </a:r>
          </a:p>
          <a:p>
            <a:endParaRPr lang="en-US" altLang="en-US" dirty="0"/>
          </a:p>
          <a:p>
            <a:r>
              <a:rPr lang="en-US" altLang="en-US" dirty="0"/>
              <a:t>Right: Dover C-5 mishap, Apr 06. Aircrew in hospitals in Philly 1½ hours away, complicated interview process, extended timeline past 30 days. </a:t>
            </a:r>
          </a:p>
          <a:p>
            <a:endParaRPr lang="en-US" altLang="en-US" dirty="0"/>
          </a:p>
          <a:p>
            <a:r>
              <a:rPr lang="en-US" altLang="en-US" dirty="0"/>
              <a:t>Our job finishes after the Convening Authority (MAJCOM Class A, NAF Class B) out briefing, CA Quality Control Review, AFSEC Quality Control Review, and safety report is released in AFSAS.</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9.3. Reporting Schedule. </a:t>
            </a:r>
            <a:r>
              <a:rPr lang="en-US" sz="1800" b="0" i="0" u="none" strike="noStrike" baseline="0" dirty="0">
                <a:solidFill>
                  <a:srgbClr val="000000"/>
                </a:solidFill>
                <a:latin typeface="Times New Roman" panose="02020603050405020304" pitchFamily="18" charset="0"/>
              </a:rPr>
              <a:t>The reporting schedule for each mishap class is shown in </a:t>
            </a:r>
            <a:r>
              <a:rPr lang="en-US" sz="1800" b="1" i="0" u="none" strike="noStrike" baseline="0" dirty="0">
                <a:solidFill>
                  <a:srgbClr val="0000FF"/>
                </a:solidFill>
                <a:latin typeface="Times New Roman" panose="02020603050405020304" pitchFamily="18" charset="0"/>
              </a:rPr>
              <a:t>Table 9.1</a:t>
            </a:r>
            <a:r>
              <a:rPr lang="en-US" sz="1800" b="0" i="0" u="none" strike="noStrike" baseline="0" dirty="0">
                <a:solidFill>
                  <a:srgbClr val="000000"/>
                </a:solidFill>
                <a:latin typeface="Times New Roman" panose="02020603050405020304" pitchFamily="18" charset="0"/>
              </a:rPr>
              <a:t>.</a:t>
            </a:r>
          </a:p>
          <a:p>
            <a:r>
              <a:rPr lang="en-US" sz="1800" b="0" i="0" u="none" strike="noStrike" baseline="0" dirty="0">
                <a:solidFill>
                  <a:srgbClr val="000000"/>
                </a:solidFill>
                <a:latin typeface="Times New Roman" panose="02020603050405020304" pitchFamily="18" charset="0"/>
              </a:rPr>
              <a:t>9.3.1. Number of days shown are measured from the mishap date. </a:t>
            </a:r>
          </a:p>
          <a:p>
            <a:r>
              <a:rPr lang="en-US" sz="1800" b="0" i="0" u="none" strike="noStrike" baseline="0" dirty="0">
                <a:solidFill>
                  <a:srgbClr val="000000"/>
                </a:solidFill>
                <a:latin typeface="Times New Roman" panose="02020603050405020304" pitchFamily="18" charset="0"/>
              </a:rPr>
              <a:t>9.3.4. If an investigation is not complete a status message is required at day 30.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A status message is required at least every 30 days thereafter until the investigation is complete.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9.3.5. Class A and B mishap final message timeline includes </a:t>
            </a:r>
            <a:r>
              <a:rPr lang="en-US" sz="1800" b="0" i="0" u="sng" strike="noStrike" baseline="0" dirty="0">
                <a:solidFill>
                  <a:srgbClr val="000000"/>
                </a:solidFill>
                <a:latin typeface="Times New Roman" panose="02020603050405020304" pitchFamily="18" charset="0"/>
              </a:rPr>
              <a:t>30 days for the investigation, 15 days to brief the Convening Authority</a:t>
            </a:r>
            <a:r>
              <a:rPr lang="en-US" sz="1800" b="0" i="0" u="none" strike="noStrike" baseline="0" dirty="0">
                <a:solidFill>
                  <a:srgbClr val="000000"/>
                </a:solidFill>
                <a:latin typeface="Times New Roman" panose="02020603050405020304" pitchFamily="18" charset="0"/>
              </a:rPr>
              <a:t>, and 3 days to release the message after the brief. </a:t>
            </a:r>
            <a:r>
              <a:rPr lang="en-US" sz="1800" b="1" i="0" u="none" strike="noStrike" baseline="0" dirty="0">
                <a:solidFill>
                  <a:srgbClr val="000000"/>
                </a:solidFill>
                <a:latin typeface="Times New Roman" panose="02020603050405020304" pitchFamily="18" charset="0"/>
              </a:rPr>
              <a:t>Exception: </a:t>
            </a:r>
            <a:r>
              <a:rPr lang="en-US" sz="1800" b="0" i="0" u="none" strike="noStrike" baseline="0" dirty="0">
                <a:solidFill>
                  <a:srgbClr val="000000"/>
                </a:solidFill>
                <a:latin typeface="Times New Roman" panose="02020603050405020304" pitchFamily="18" charset="0"/>
              </a:rPr>
              <a:t>For mishaps where an engine or engine module is processed through depot the timeline is 90 days.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 </a:t>
            </a:r>
          </a:p>
          <a:p>
            <a:endParaRPr lang="en-US" alt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DAFI 91-204:</a:t>
            </a:r>
            <a:r>
              <a:rPr lang="en-US" sz="1800" b="1" i="0" u="none" strike="noStrike" baseline="0" dirty="0">
                <a:solidFill>
                  <a:srgbClr val="000000"/>
                </a:solidFill>
                <a:latin typeface="Times New Roman" panose="02020603050405020304" pitchFamily="18" charset="0"/>
              </a:rPr>
              <a:t> 8.14. Transferring and Disposing of Evidence. </a:t>
            </a:r>
            <a:r>
              <a:rPr lang="en-US" sz="1800" b="0" i="0" u="none" strike="noStrike" baseline="0" dirty="0">
                <a:solidFill>
                  <a:srgbClr val="000000"/>
                </a:solidFill>
                <a:latin typeface="Times New Roman" panose="02020603050405020304" pitchFamily="18" charset="0"/>
              </a:rPr>
              <a:t>Once the SIB has completed their investigation all non-privileged evidence is either provided to the Accident Investigation Board or other legal board, the host installation Staff Judge Advocate, or returned to the owning organization. [Reference 8.14. sub-paragraphs for detailed evidence transfer guidance]</a:t>
            </a:r>
          </a:p>
          <a:p>
            <a:endParaRPr lang="en-US" altLang="en-US" sz="1800" b="0" i="0" u="none" strike="noStrike" baseline="0" dirty="0">
              <a:solidFill>
                <a:srgbClr val="000000"/>
              </a:solidFill>
              <a:latin typeface="Times New Roman" panose="02020603050405020304" pitchFamily="18" charset="0"/>
            </a:endParaRPr>
          </a:p>
          <a:p>
            <a:r>
              <a:rPr lang="en-US" altLang="en-US" sz="1800" b="0" i="0" u="none" strike="noStrike" baseline="0" dirty="0">
                <a:solidFill>
                  <a:srgbClr val="000000"/>
                </a:solidFill>
                <a:latin typeface="Times New Roman" panose="02020603050405020304" pitchFamily="18" charset="0"/>
              </a:rPr>
              <a:t>DAFI 91-204: </a:t>
            </a:r>
            <a:r>
              <a:rPr lang="en-US" sz="1800" b="1" i="0" u="none" strike="noStrike" baseline="0" dirty="0">
                <a:solidFill>
                  <a:srgbClr val="000000"/>
                </a:solidFill>
                <a:latin typeface="Times New Roman" panose="02020603050405020304" pitchFamily="18" charset="0"/>
              </a:rPr>
              <a:t>10.1. General Information. </a:t>
            </a:r>
            <a:r>
              <a:rPr lang="en-US" sz="1800" b="0" i="0" u="none" strike="noStrike" baseline="0" dirty="0">
                <a:solidFill>
                  <a:srgbClr val="000000"/>
                </a:solidFill>
                <a:latin typeface="Times New Roman" panose="02020603050405020304" pitchFamily="18" charset="0"/>
              </a:rPr>
              <a:t>Safety investigations are considered complete when the safety report is released in AFSAS.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a:t>
            </a:fld>
            <a:endParaRPr lang="en-US" dirty="0"/>
          </a:p>
        </p:txBody>
      </p:sp>
    </p:spTree>
    <p:extLst>
      <p:ext uri="{BB962C8B-B14F-4D97-AF65-F5344CB8AC3E}">
        <p14:creationId xmlns:p14="http://schemas.microsoft.com/office/powerpoint/2010/main" val="289657835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THE PAST, INVESTIGATORS HAVE THROWN HUMAN FACTORS ANALYSIS TO THE MEDICAL INVESTIGATOR AND HAVE ASKED HIM OR HER TO DO THIS WORK ON THEIR OWN. THIS PRACTICE HAS SOMETIMES PRODUCED HUMAN ERROR ANALYSES THAT DIFFERED CONSIDERABLY FROM THE BOARDS’ INVESTIGATION AND FINDINGS OF FACT. INTEGRATING HUMAN FACTORS ANALYSIS INTO ALL ASPECTS OF THE INVESTIGATION WILL RESULT IN A MUCH MORE COHERENT FINAL PRODUCT.</a:t>
            </a:r>
          </a:p>
          <a:p>
            <a:endParaRPr lang="en-US" altLang="en-US" dirty="0"/>
          </a:p>
          <a:p>
            <a:r>
              <a:rPr lang="en-US" altLang="en-US" dirty="0"/>
              <a:t>This is a sampling of the major headings and sub HFACS.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100</a:t>
            </a:fld>
            <a:endParaRPr lang="en-US" dirty="0"/>
          </a:p>
        </p:txBody>
      </p:sp>
    </p:spTree>
    <p:extLst>
      <p:ext uri="{BB962C8B-B14F-4D97-AF65-F5344CB8AC3E}">
        <p14:creationId xmlns:p14="http://schemas.microsoft.com/office/powerpoint/2010/main" val="157336530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101</a:t>
            </a:fld>
            <a:endParaRPr lang="en-US" dirty="0"/>
          </a:p>
        </p:txBody>
      </p:sp>
    </p:spTree>
    <p:extLst>
      <p:ext uri="{BB962C8B-B14F-4D97-AF65-F5344CB8AC3E}">
        <p14:creationId xmlns:p14="http://schemas.microsoft.com/office/powerpoint/2010/main" val="42791252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Factors AFSAS HFACS must agree</a:t>
            </a:r>
          </a:p>
          <a:p>
            <a:endParaRPr lang="en-US" altLang="en-US" dirty="0"/>
          </a:p>
          <a:p>
            <a:r>
              <a:rPr lang="en-US" altLang="en-US" dirty="0"/>
              <a:t>This is another SIB weak area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102</a:t>
            </a:fld>
            <a:endParaRPr lang="en-US" dirty="0"/>
          </a:p>
        </p:txBody>
      </p:sp>
    </p:spTree>
    <p:extLst>
      <p:ext uri="{BB962C8B-B14F-4D97-AF65-F5344CB8AC3E}">
        <p14:creationId xmlns:p14="http://schemas.microsoft.com/office/powerpoint/2010/main" val="263982834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Tone down the Medical / Technical Speak</a:t>
            </a:r>
          </a:p>
          <a:p>
            <a:endParaRPr lang="en-US" altLang="en-US" dirty="0"/>
          </a:p>
          <a:p>
            <a:r>
              <a:rPr lang="en-US" altLang="en-US" dirty="0"/>
              <a:t>Doc language is different than general populace language</a:t>
            </a:r>
          </a:p>
          <a:p>
            <a:r>
              <a:rPr lang="en-US" altLang="en-US" dirty="0"/>
              <a:t>Engineering and test language is different than general populace language </a:t>
            </a:r>
          </a:p>
          <a:p>
            <a:endParaRPr lang="en-US" altLang="en-US" dirty="0"/>
          </a:p>
          <a:p>
            <a:r>
              <a:rPr lang="en-US" altLang="en-US" dirty="0"/>
              <a:t>This works for medical, engineering analysis, and test reports; dumb it down for narrative so the lay person can understand it.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103</a:t>
            </a:fld>
            <a:endParaRPr lang="en-US" dirty="0"/>
          </a:p>
        </p:txBody>
      </p:sp>
    </p:spTree>
    <p:extLst>
      <p:ext uri="{BB962C8B-B14F-4D97-AF65-F5344CB8AC3E}">
        <p14:creationId xmlns:p14="http://schemas.microsoft.com/office/powerpoint/2010/main" val="34084908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 we’re working on the narrative we’ll also start drafting findings, causes and recommendations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104</a:t>
            </a:fld>
            <a:endParaRPr lang="en-US" dirty="0"/>
          </a:p>
        </p:txBody>
      </p:sp>
    </p:spTree>
    <p:extLst>
      <p:ext uri="{BB962C8B-B14F-4D97-AF65-F5344CB8AC3E}">
        <p14:creationId xmlns:p14="http://schemas.microsoft.com/office/powerpoint/2010/main" val="36566234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Factors become findings become recommendations.</a:t>
            </a:r>
          </a:p>
          <a:p>
            <a:endParaRPr lang="en-US" altLang="en-US" dirty="0"/>
          </a:p>
          <a:p>
            <a:r>
              <a:rPr lang="en-US" altLang="en-US" dirty="0"/>
              <a:t>The recommendations must be supported by the findings which must be supported by the factors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105</a:t>
            </a:fld>
            <a:endParaRPr lang="en-US" dirty="0"/>
          </a:p>
        </p:txBody>
      </p:sp>
    </p:spTree>
    <p:extLst>
      <p:ext uri="{BB962C8B-B14F-4D97-AF65-F5344CB8AC3E}">
        <p14:creationId xmlns:p14="http://schemas.microsoft.com/office/powerpoint/2010/main" val="6983278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FOOT STOMP</a:t>
            </a:r>
            <a:r>
              <a:rPr lang="en-US" altLang="en-US" dirty="0"/>
              <a:t>: Review DAFI 91-204, </a:t>
            </a:r>
            <a:r>
              <a:rPr lang="en-US" sz="1800" b="1" i="0" u="none" strike="noStrike" baseline="0" dirty="0">
                <a:solidFill>
                  <a:srgbClr val="000000"/>
                </a:solidFill>
                <a:latin typeface="Times New Roman" panose="02020603050405020304" pitchFamily="18" charset="0"/>
              </a:rPr>
              <a:t>8.7. Determining and Documenting Findings. </a:t>
            </a:r>
            <a:endParaRPr lang="en-US" altLang="en-US" dirty="0"/>
          </a:p>
          <a:p>
            <a:endParaRPr lang="en-US" altLang="en-US" dirty="0"/>
          </a:p>
          <a:p>
            <a:endParaRPr lang="en-US" altLang="en-US" dirty="0"/>
          </a:p>
          <a:p>
            <a:r>
              <a:rPr lang="en-US" altLang="en-US" dirty="0">
                <a:solidFill>
                  <a:srgbClr val="FF0000"/>
                </a:solidFill>
              </a:rPr>
              <a:t>Technique: Bulletize (but in complete sentences) mishap overview in chronological order from the first event to the end of the mishap sequence</a:t>
            </a:r>
          </a:p>
          <a:p>
            <a:endParaRPr lang="en-US" altLang="en-US" dirty="0">
              <a:solidFill>
                <a:srgbClr val="FF0000"/>
              </a:solidFill>
            </a:endParaRPr>
          </a:p>
          <a:p>
            <a:r>
              <a:rPr lang="en-US" altLang="en-US" dirty="0">
                <a:solidFill>
                  <a:srgbClr val="FF0000"/>
                </a:solidFill>
              </a:rPr>
              <a:t>There are two types of findings:  </a:t>
            </a:r>
          </a:p>
          <a:p>
            <a:pPr lvl="1">
              <a:spcBef>
                <a:spcPct val="0"/>
              </a:spcBef>
            </a:pPr>
            <a:r>
              <a:rPr lang="en-US" altLang="en-US" dirty="0">
                <a:solidFill>
                  <a:srgbClr val="FF0000"/>
                </a:solidFill>
              </a:rPr>
              <a:t>The “factors or essential steps” in the mishap sequence</a:t>
            </a:r>
          </a:p>
          <a:p>
            <a:pPr lvl="1">
              <a:spcBef>
                <a:spcPct val="0"/>
              </a:spcBef>
            </a:pPr>
            <a:r>
              <a:rPr lang="en-US" altLang="en-US" dirty="0">
                <a:solidFill>
                  <a:srgbClr val="FF0000"/>
                </a:solidFill>
              </a:rPr>
              <a:t>The events that sustain the mishap sequence (Start, taxi, takeoff…)</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106</a:t>
            </a:fld>
            <a:endParaRPr lang="en-US" dirty="0"/>
          </a:p>
        </p:txBody>
      </p:sp>
    </p:spTree>
    <p:extLst>
      <p:ext uri="{BB962C8B-B14F-4D97-AF65-F5344CB8AC3E}">
        <p14:creationId xmlns:p14="http://schemas.microsoft.com/office/powerpoint/2010/main" val="80163378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 further defined in the 91-204 paragraph 5.10</a:t>
            </a:r>
          </a:p>
          <a:p>
            <a:endParaRPr lang="en-US" altLang="en-US" dirty="0"/>
          </a:p>
          <a:p>
            <a:r>
              <a:rPr lang="en-US" altLang="en-US" dirty="0"/>
              <a:t>After reading it is still tough to determine what exactly findings are/look like unless you’ve worked with them previously.</a:t>
            </a:r>
          </a:p>
          <a:p>
            <a:endParaRPr lang="en-US" altLang="en-US" dirty="0"/>
          </a:p>
          <a:p>
            <a:r>
              <a:rPr lang="en-US" altLang="en-US" b="1" i="1" dirty="0"/>
              <a:t>Emphasis Bullets</a:t>
            </a:r>
            <a:endParaRPr lang="en-US" altLang="en-US" dirty="0"/>
          </a:p>
          <a:p>
            <a:pPr>
              <a:buFontTx/>
              <a:buChar char="•"/>
            </a:pPr>
            <a:r>
              <a:rPr lang="en-US" altLang="en-US" dirty="0"/>
              <a:t>  List findings in the order of when they occurred relative to the mishap sequence, not when discovered by the SIB</a:t>
            </a:r>
          </a:p>
          <a:p>
            <a:pPr>
              <a:spcAft>
                <a:spcPct val="30000"/>
              </a:spcAft>
              <a:buFontTx/>
              <a:buChar char="•"/>
            </a:pPr>
            <a:r>
              <a:rPr lang="en-US" altLang="en-US" dirty="0"/>
              <a:t>  Some Event Sequences Begin Long Before the Actual Mishap Sequence With Design Problems, Improperly Written Directives, or Inadequate Training Program:</a:t>
            </a:r>
          </a:p>
          <a:p>
            <a:pPr>
              <a:spcAft>
                <a:spcPct val="30000"/>
              </a:spcAft>
              <a:buFont typeface="Wingdings" panose="05000000000000000000" pitchFamily="2" charset="2"/>
              <a:buNone/>
            </a:pPr>
            <a:endParaRPr lang="en-US" altLang="en-US" dirty="0"/>
          </a:p>
          <a:p>
            <a:pPr lvl="1">
              <a:spcAft>
                <a:spcPct val="30000"/>
              </a:spcAft>
            </a:pPr>
            <a:r>
              <a:rPr lang="en-US" altLang="en-US" dirty="0"/>
              <a:t>Finding 1: The Original Equipment Manufacturer produced the F-117 with an aircraft design that is highly conducive to spatial disorientation.</a:t>
            </a:r>
          </a:p>
          <a:p>
            <a:pPr lvl="1">
              <a:spcAft>
                <a:spcPct val="30000"/>
              </a:spcAft>
            </a:pPr>
            <a:r>
              <a:rPr lang="en-US" altLang="en-US" dirty="0"/>
              <a:t>Finding 1: Finding 1: The KC-135 Program Office accepted the F108 engine with a known design deficiency that predisposes the third stage fan disk lugs to fractures due to high cycle fatigue (HCF). </a:t>
            </a:r>
          </a:p>
          <a:p>
            <a:r>
              <a:rPr lang="en-US" altLang="en-US" dirty="0"/>
              <a:t>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107</a:t>
            </a:fld>
            <a:endParaRPr lang="en-US" dirty="0"/>
          </a:p>
        </p:txBody>
      </p:sp>
    </p:spTree>
    <p:extLst>
      <p:ext uri="{BB962C8B-B14F-4D97-AF65-F5344CB8AC3E}">
        <p14:creationId xmlns:p14="http://schemas.microsoft.com/office/powerpoint/2010/main" val="424688529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FOOT STOMP:</a:t>
            </a:r>
            <a:r>
              <a:rPr lang="en-US" altLang="en-US" dirty="0"/>
              <a:t>…………this finding is supported in Factor</a:t>
            </a:r>
          </a:p>
          <a:p>
            <a:endParaRPr lang="en-US" altLang="en-US" dirty="0"/>
          </a:p>
          <a:p>
            <a:r>
              <a:rPr lang="en-US" altLang="en-US" dirty="0"/>
              <a:t>Best Practice: To ensure they match, when finished with the Factor and Findings, lay them side by side and ensure what’s in the findings can be found in the Factor.</a:t>
            </a:r>
          </a:p>
          <a:p>
            <a:endParaRPr lang="en-US" altLang="en-US" dirty="0"/>
          </a:p>
          <a:p>
            <a:r>
              <a:rPr lang="en-US" altLang="en-US" dirty="0"/>
              <a:t>If not, need to edit the factor or the finding so they convey the same details.</a:t>
            </a:r>
          </a:p>
        </p:txBody>
      </p:sp>
    </p:spTree>
    <p:extLst>
      <p:ext uri="{BB962C8B-B14F-4D97-AF65-F5344CB8AC3E}">
        <p14:creationId xmlns:p14="http://schemas.microsoft.com/office/powerpoint/2010/main" val="38979231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These would lead to Other Findings and Recommendations of Significance we’ll discuss shorty. </a:t>
            </a:r>
          </a:p>
        </p:txBody>
      </p:sp>
    </p:spTree>
    <p:extLst>
      <p:ext uri="{BB962C8B-B14F-4D97-AF65-F5344CB8AC3E}">
        <p14:creationId xmlns:p14="http://schemas.microsoft.com/office/powerpoint/2010/main" val="2772776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We can break the investigation into 3 phases……………….</a:t>
            </a:r>
          </a:p>
          <a:p>
            <a:endParaRPr lang="en-US" altLang="en-US" dirty="0"/>
          </a:p>
          <a:p>
            <a:r>
              <a:rPr lang="en-US" altLang="en-US" dirty="0"/>
              <a:t>Obviously some overlap will occur between all 3 phases, however this is the general, subjective flow through the 30 days.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a:t>
            </a:fld>
            <a:endParaRPr lang="en-US" dirty="0"/>
          </a:p>
        </p:txBody>
      </p:sp>
    </p:spTree>
    <p:extLst>
      <p:ext uri="{BB962C8B-B14F-4D97-AF65-F5344CB8AC3E}">
        <p14:creationId xmlns:p14="http://schemas.microsoft.com/office/powerpoint/2010/main" val="23345557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Despite your best investigative efforts, you may not know with 100% certainty why a mishap occurred</a:t>
            </a:r>
          </a:p>
          <a:p>
            <a:endParaRPr lang="en-US" altLang="en-US" dirty="0"/>
          </a:p>
          <a:p>
            <a:r>
              <a:rPr lang="en-US" altLang="en-US" dirty="0"/>
              <a:t>You’ll have a reasonable idea based on the evidence gathered and analyzed, but………………….</a:t>
            </a:r>
          </a:p>
          <a:p>
            <a:endParaRPr lang="en-US" altLang="en-US" dirty="0"/>
          </a:p>
          <a:p>
            <a:r>
              <a:rPr lang="en-US" altLang="en-US" dirty="0"/>
              <a:t>For example: a fatal mishap where the key witness can’t be interviewed to determine why they took the course of action they did.</a:t>
            </a:r>
          </a:p>
          <a:p>
            <a:endParaRPr lang="en-US" altLang="en-US" dirty="0"/>
          </a:p>
          <a:p>
            <a:r>
              <a:rPr lang="en-US" altLang="en-US" dirty="0"/>
              <a:t>In that case, we qualify the findings with words like “most likely” or “for an undetermined reason”</a:t>
            </a:r>
          </a:p>
          <a:p>
            <a:endParaRPr lang="en-US" altLang="en-US" dirty="0"/>
          </a:p>
          <a:p>
            <a:r>
              <a:rPr lang="en-US" altLang="en-US" dirty="0"/>
              <a:t>List the most likely reason first, etc..</a:t>
            </a:r>
          </a:p>
          <a:p>
            <a:endParaRPr lang="en-US" altLang="en-US" dirty="0"/>
          </a:p>
          <a:p>
            <a:r>
              <a:rPr lang="en-US" altLang="en-US" dirty="0"/>
              <a:t>DAFI 91-204: </a:t>
            </a:r>
          </a:p>
          <a:p>
            <a:r>
              <a:rPr lang="en-US" sz="1800" b="0" i="0" u="none" strike="noStrike" baseline="0" dirty="0">
                <a:solidFill>
                  <a:srgbClr val="000000"/>
                </a:solidFill>
                <a:latin typeface="Times New Roman" panose="02020603050405020304" pitchFamily="18" charset="0"/>
              </a:rPr>
              <a:t>8.6.7. Occasionally an investigator may not be able to conclusively determine a specific causal action. In these special cases, the investigator may choose to list two or three of the most probable causes for each option. In rare instances, the causal event may be unknown. </a:t>
            </a:r>
          </a:p>
          <a:p>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8.7.15. List as much of the sequence as can be supported when the SIB cannot pinpoint a correctable event.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List the reasons from most probable to least probable.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Show them as subordinate to the applicable finding by using a format such as "Action X most likely occurred due to one or more of the following reasons". Do not list all of the possible alternatives that could have existed merely because they cannot be eliminated.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Place this sort of conjecture in the factor analysis. </a:t>
            </a:r>
            <a:r>
              <a:rPr lang="en-US" sz="1800" b="1" i="0" u="none" strike="noStrike" baseline="0" dirty="0">
                <a:solidFill>
                  <a:srgbClr val="000000"/>
                </a:solidFill>
                <a:latin typeface="Times New Roman" panose="02020603050405020304" pitchFamily="18" charset="0"/>
              </a:rPr>
              <a:t>(T-1) </a:t>
            </a:r>
          </a:p>
          <a:p>
            <a:endParaRPr lang="en-US" altLang="en-US" sz="1800" b="0" i="0" u="none" strike="noStrike" baseline="0" dirty="0">
              <a:solidFill>
                <a:srgbClr val="000000"/>
              </a:solidFill>
              <a:latin typeface="Times New Roman" panose="02020603050405020304" pitchFamily="18" charset="0"/>
            </a:endParaRPr>
          </a:p>
          <a:p>
            <a:r>
              <a:rPr lang="en-US" altLang="en-US" sz="1800" b="0" i="0" u="none" strike="noStrike" baseline="0" dirty="0">
                <a:solidFill>
                  <a:srgbClr val="000000"/>
                </a:solidFill>
                <a:latin typeface="Times New Roman" panose="02020603050405020304" pitchFamily="18" charset="0"/>
              </a:rPr>
              <a:t>DAFMAN 91-223: </a:t>
            </a:r>
          </a:p>
          <a:p>
            <a:r>
              <a:rPr lang="en-US" sz="1800" b="0" i="0" u="none" strike="noStrike" baseline="0" dirty="0">
                <a:solidFill>
                  <a:srgbClr val="000000"/>
                </a:solidFill>
                <a:latin typeface="Times New Roman" panose="02020603050405020304" pitchFamily="18" charset="0"/>
              </a:rPr>
              <a:t>7.1.2.6. During the mishap landing, the left main landing gear wheel departed the Mishap Aircraft (MA) most likely for one of the following reasons: improperly torqued locking nut, fatigue crack propagation in the axle, or axle materiel deficiencies.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110</a:t>
            </a:fld>
            <a:endParaRPr lang="en-US" dirty="0"/>
          </a:p>
        </p:txBody>
      </p:sp>
    </p:spTree>
    <p:extLst>
      <p:ext uri="{BB962C8B-B14F-4D97-AF65-F5344CB8AC3E}">
        <p14:creationId xmlns:p14="http://schemas.microsoft.com/office/powerpoint/2010/main" val="40946839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Have the IO draft an initial set of findings based on the circumstances of the mishap and post them on the board prior to the first findings session…..</a:t>
            </a:r>
          </a:p>
          <a:p>
            <a:endParaRPr lang="en-US" altLang="en-US" dirty="0"/>
          </a:p>
          <a:p>
            <a:r>
              <a:rPr lang="en-US" altLang="en-US" dirty="0"/>
              <a:t>8 -15 findings is a good ballpark for the number findings, some will have more, some less. </a:t>
            </a:r>
          </a:p>
          <a:p>
            <a:endParaRPr lang="en-US" altLang="en-US" dirty="0"/>
          </a:p>
          <a:p>
            <a:r>
              <a:rPr lang="en-US" altLang="en-US" dirty="0"/>
              <a:t>The findings should be reviewed everyday by the SIB, as a group, until they are finalized</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111</a:t>
            </a:fld>
            <a:endParaRPr lang="en-US" dirty="0"/>
          </a:p>
        </p:txBody>
      </p:sp>
    </p:spTree>
    <p:extLst>
      <p:ext uri="{BB962C8B-B14F-4D97-AF65-F5344CB8AC3E}">
        <p14:creationId xmlns:p14="http://schemas.microsoft.com/office/powerpoint/2010/main" val="219537552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Tell audience to read this and the following slide and we’ll demonstrate how it was used to build</a:t>
            </a:r>
            <a:r>
              <a:rPr lang="en-US" altLang="en-US" baseline="0" dirty="0"/>
              <a:t> a set of findings</a:t>
            </a: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112</a:t>
            </a:fld>
            <a:endParaRPr lang="en-US" dirty="0"/>
          </a:p>
        </p:txBody>
      </p:sp>
    </p:spTree>
    <p:extLst>
      <p:ext uri="{BB962C8B-B14F-4D97-AF65-F5344CB8AC3E}">
        <p14:creationId xmlns:p14="http://schemas.microsoft.com/office/powerpoint/2010/main" val="198698987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113</a:t>
            </a:fld>
            <a:endParaRPr lang="en-US" dirty="0"/>
          </a:p>
        </p:txBody>
      </p:sp>
    </p:spTree>
    <p:extLst>
      <p:ext uri="{BB962C8B-B14F-4D97-AF65-F5344CB8AC3E}">
        <p14:creationId xmlns:p14="http://schemas.microsoft.com/office/powerpoint/2010/main" val="100706252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114</a:t>
            </a:fld>
            <a:endParaRPr lang="en-US" dirty="0"/>
          </a:p>
        </p:txBody>
      </p:sp>
    </p:spTree>
    <p:extLst>
      <p:ext uri="{BB962C8B-B14F-4D97-AF65-F5344CB8AC3E}">
        <p14:creationId xmlns:p14="http://schemas.microsoft.com/office/powerpoint/2010/main" val="29473051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existing handout – review rules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115</a:t>
            </a:fld>
            <a:endParaRPr lang="en-US" dirty="0"/>
          </a:p>
        </p:txBody>
      </p:sp>
    </p:spTree>
    <p:extLst>
      <p:ext uri="{BB962C8B-B14F-4D97-AF65-F5344CB8AC3E}">
        <p14:creationId xmlns:p14="http://schemas.microsoft.com/office/powerpoint/2010/main" val="29182914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Walk thru the findings, explain why each one exists (factor, sustains mishap sequence, etc.) </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116</a:t>
            </a:fld>
            <a:endParaRPr lang="en-US" dirty="0"/>
          </a:p>
        </p:txBody>
      </p:sp>
    </p:spTree>
    <p:extLst>
      <p:ext uri="{BB962C8B-B14F-4D97-AF65-F5344CB8AC3E}">
        <p14:creationId xmlns:p14="http://schemas.microsoft.com/office/powerpoint/2010/main" val="408254852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Walk thru the findings, explain why each one exists (factor, sustains mishap sequence, etc.) </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117</a:t>
            </a:fld>
            <a:endParaRPr lang="en-US" dirty="0"/>
          </a:p>
        </p:txBody>
      </p:sp>
    </p:spTree>
    <p:extLst>
      <p:ext uri="{BB962C8B-B14F-4D97-AF65-F5344CB8AC3E}">
        <p14:creationId xmlns:p14="http://schemas.microsoft.com/office/powerpoint/2010/main" val="146420068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After we determine the findings, we need to decide where cause fits in the sequence…which findings are causal</a:t>
            </a:r>
          </a:p>
          <a:p>
            <a:endParaRPr lang="en-US" altLang="en-US" dirty="0"/>
          </a:p>
          <a:p>
            <a:r>
              <a:rPr lang="en-US" altLang="en-US" dirty="0"/>
              <a:t>DAFI 91-204:</a:t>
            </a:r>
          </a:p>
          <a:p>
            <a:r>
              <a:rPr lang="en-US" sz="1800" b="1" i="0" u="none" strike="noStrike" baseline="0" dirty="0">
                <a:solidFill>
                  <a:srgbClr val="000000"/>
                </a:solidFill>
                <a:latin typeface="Times New Roman" panose="02020603050405020304" pitchFamily="18" charset="0"/>
              </a:rPr>
              <a:t>8.6. Determining and Documenting Causes. </a:t>
            </a:r>
            <a:r>
              <a:rPr lang="en-US" sz="1800" b="0" i="0" u="none" strike="noStrike" baseline="0" dirty="0">
                <a:solidFill>
                  <a:srgbClr val="000000"/>
                </a:solidFill>
                <a:latin typeface="Times New Roman" panose="02020603050405020304" pitchFamily="18" charset="0"/>
              </a:rPr>
              <a:t>A cause is a deficiency which if corrected, eliminated, or avoided would likely have prevented or mitigated the event damage or injury. In most instances a causal deficiency is correctable by commanders, supervisors, or individuals. </a:t>
            </a:r>
          </a:p>
          <a:p>
            <a:r>
              <a:rPr lang="en-US" sz="1800" b="0" i="0" u="none" strike="noStrike" baseline="0" dirty="0">
                <a:solidFill>
                  <a:srgbClr val="000000"/>
                </a:solidFill>
                <a:latin typeface="Times New Roman" panose="02020603050405020304" pitchFamily="18" charset="0"/>
              </a:rPr>
              <a:t>8.6.1. Cause does not imply blame and it is therefore imperative to determine if a person’s performance or judgement was reasonable. If a person’s performance or judgment was reasonable considering the event circumstances, do not assign cause. It is not appropriate to expect extraordinary or unique superior performance in such cases.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118</a:t>
            </a:fld>
            <a:endParaRPr lang="en-US" dirty="0"/>
          </a:p>
        </p:txBody>
      </p:sp>
    </p:spTree>
    <p:extLst>
      <p:ext uri="{BB962C8B-B14F-4D97-AF65-F5344CB8AC3E}">
        <p14:creationId xmlns:p14="http://schemas.microsoft.com/office/powerpoint/2010/main" val="40111918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DAFI 91-204: </a:t>
            </a:r>
          </a:p>
          <a:p>
            <a:r>
              <a:rPr lang="en-US" sz="1800" b="0" i="0" u="none" strike="noStrike" baseline="0" dirty="0">
                <a:solidFill>
                  <a:srgbClr val="000000"/>
                </a:solidFill>
                <a:latin typeface="Times New Roman" panose="02020603050405020304" pitchFamily="18" charset="0"/>
              </a:rPr>
              <a:t>8.6.4. Environmental conditions such as a bird strike, lightning, high wind, solar wind, meteorites, or flood may be causal only if all reasonable avoidance and damage/injury mitigation actions were taken. </a:t>
            </a:r>
          </a:p>
          <a:p>
            <a:r>
              <a:rPr lang="en-US" sz="1800" b="0" i="0" u="none" strike="noStrike" baseline="0" dirty="0">
                <a:solidFill>
                  <a:srgbClr val="000000"/>
                </a:solidFill>
                <a:latin typeface="Times New Roman" panose="02020603050405020304" pitchFamily="18" charset="0"/>
              </a:rPr>
              <a:t>8.6.5. The action that could have prevented a failure resides within the human realm and not on an object or publication. Publications or objects should almost never be found causal. Rather, the party responsible for ensuring the publications are correct or the party responsible for ensuring an object does not fail with catastrophic consequences is causal, unless the party took all reasonably expected actions. In such cases, there may be process or organizational failures, and appropriate parties may be identified as responsible for these failures. </a:t>
            </a: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119</a:t>
            </a:fld>
            <a:endParaRPr lang="en-US" dirty="0"/>
          </a:p>
        </p:txBody>
      </p:sp>
    </p:spTree>
    <p:extLst>
      <p:ext uri="{BB962C8B-B14F-4D97-AF65-F5344CB8AC3E}">
        <p14:creationId xmlns:p14="http://schemas.microsoft.com/office/powerpoint/2010/main" val="7076709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Without regard to a timeline, here is how the investigation progresses</a:t>
            </a:r>
          </a:p>
          <a:p>
            <a:endParaRPr lang="en-US" altLang="en-US" dirty="0"/>
          </a:p>
          <a:p>
            <a:r>
              <a:rPr lang="en-US" altLang="en-US" dirty="0"/>
              <a:t>We have established the “what” and “why” of the mishap sequence</a:t>
            </a:r>
          </a:p>
          <a:p>
            <a:endParaRPr lang="en-US" altLang="en-US" dirty="0"/>
          </a:p>
          <a:p>
            <a:r>
              <a:rPr lang="en-US" altLang="en-US" dirty="0"/>
              <a:t>We are currently building the “what” (Day 1-10)</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a:t>
            </a:fld>
            <a:endParaRPr lang="en-US" dirty="0"/>
          </a:p>
        </p:txBody>
      </p:sp>
    </p:spTree>
    <p:extLst>
      <p:ext uri="{BB962C8B-B14F-4D97-AF65-F5344CB8AC3E}">
        <p14:creationId xmlns:p14="http://schemas.microsoft.com/office/powerpoint/2010/main" val="237070592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AGAIN, ONE OF THE MOST IMPORTANT CONCEPTS WHEN IT COMES TO IDENTIFYING AND DETERMINING ROOT CAUSE. </a:t>
            </a:r>
          </a:p>
          <a:p>
            <a:endParaRPr lang="en-US" altLang="en-US" dirty="0"/>
          </a:p>
          <a:p>
            <a:r>
              <a:rPr lang="en-US" altLang="en-US" dirty="0"/>
              <a:t>BOTTOM EXAMPLE</a:t>
            </a:r>
          </a:p>
          <a:p>
            <a:endParaRPr lang="en-US" altLang="en-US" dirty="0"/>
          </a:p>
          <a:p>
            <a:r>
              <a:rPr lang="en-US" altLang="en-US" dirty="0"/>
              <a:t>PILOT OVERG Gs  A STRUCTURALLY SOUND AIRCRAFT AND THE WINGS COME OFF</a:t>
            </a:r>
          </a:p>
          <a:p>
            <a:endParaRPr lang="en-US" altLang="en-US" dirty="0"/>
          </a:p>
          <a:p>
            <a:r>
              <a:rPr lang="en-US" altLang="en-US" dirty="0"/>
              <a:t>DID THE WINGS COMING OFF CAUSE THE MISHAP OR THE OVER G? </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120</a:t>
            </a:fld>
            <a:endParaRPr lang="en-US" dirty="0"/>
          </a:p>
        </p:txBody>
      </p:sp>
    </p:spTree>
    <p:extLst>
      <p:ext uri="{BB962C8B-B14F-4D97-AF65-F5344CB8AC3E}">
        <p14:creationId xmlns:p14="http://schemas.microsoft.com/office/powerpoint/2010/main" val="383851218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Be sure to look at “reasonableness” when determining cause.</a:t>
            </a:r>
          </a:p>
          <a:p>
            <a:r>
              <a:rPr lang="en-US" altLang="en-US" dirty="0">
                <a:solidFill>
                  <a:srgbClr val="FF0000"/>
                </a:solidFill>
              </a:rPr>
              <a:t>Reasonable Person, Publications, Parts</a:t>
            </a:r>
            <a:r>
              <a:rPr lang="en-US" altLang="en-US" dirty="0"/>
              <a:t> </a:t>
            </a:r>
          </a:p>
          <a:p>
            <a:r>
              <a:rPr lang="en-US" altLang="en-US" dirty="0"/>
              <a:t>This is very subjective. What is reasonable to you might not be to the rest of the SIB.</a:t>
            </a:r>
          </a:p>
          <a:p>
            <a:r>
              <a:rPr lang="en-US" altLang="en-US" dirty="0"/>
              <a:t>For example, lets say we’ve had 8 Class A F-16 nozzle loss mishaps. First one occurred 7 years ago. Dash-1 still contains nothing about how to fly the aircraft minus the augmentor nozzle. Is this reasonable?</a:t>
            </a:r>
          </a:p>
          <a:p>
            <a:r>
              <a:rPr lang="en-US" altLang="en-US" dirty="0"/>
              <a:t>After the first mishap, it probably would be reasonable because we would never expect the augmentor to fall off the aircraft.</a:t>
            </a:r>
          </a:p>
          <a:p>
            <a:r>
              <a:rPr lang="en-US" altLang="en-US" dirty="0"/>
              <a:t>Seven years, and 8 Class A mishaps later is it still reasonable?  </a:t>
            </a:r>
          </a:p>
          <a:p>
            <a:endParaRPr lang="en-US" altLang="en-US" dirty="0"/>
          </a:p>
          <a:p>
            <a:r>
              <a:rPr lang="en-US" altLang="en-US" dirty="0"/>
              <a:t>DAFI 91-204:</a:t>
            </a:r>
          </a:p>
          <a:p>
            <a:r>
              <a:rPr lang="en-US" sz="1800" b="0" i="0" u="none" strike="noStrike" baseline="0" dirty="0">
                <a:solidFill>
                  <a:srgbClr val="000000"/>
                </a:solidFill>
                <a:latin typeface="Times New Roman" panose="02020603050405020304" pitchFamily="18" charset="0"/>
              </a:rPr>
              <a:t>8.6.1. Cause does not imply blame and it is therefore imperative to determine if a person’s performance or judgement was reasonable. If a person’s performance or judgment was reasonable considering the event circumstances, do not assign cause. It is not appropriate to expect extraordinary or unique superior performance in such cases. </a:t>
            </a: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121</a:t>
            </a:fld>
            <a:endParaRPr lang="en-US" dirty="0"/>
          </a:p>
        </p:txBody>
      </p:sp>
    </p:spTree>
    <p:extLst>
      <p:ext uri="{BB962C8B-B14F-4D97-AF65-F5344CB8AC3E}">
        <p14:creationId xmlns:p14="http://schemas.microsoft.com/office/powerpoint/2010/main" val="35047948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Returning</a:t>
            </a:r>
            <a:r>
              <a:rPr lang="en-US" baseline="0" dirty="0"/>
              <a:t> to the scenario, where would you put causal?</a:t>
            </a: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122</a:t>
            </a:fld>
            <a:endParaRPr lang="en-US" dirty="0"/>
          </a:p>
        </p:txBody>
      </p:sp>
    </p:spTree>
    <p:extLst>
      <p:ext uri="{BB962C8B-B14F-4D97-AF65-F5344CB8AC3E}">
        <p14:creationId xmlns:p14="http://schemas.microsoft.com/office/powerpoint/2010/main" val="283159053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123</a:t>
            </a:fld>
            <a:endParaRPr lang="en-US" dirty="0"/>
          </a:p>
        </p:txBody>
      </p:sp>
    </p:spTree>
    <p:extLst>
      <p:ext uri="{BB962C8B-B14F-4D97-AF65-F5344CB8AC3E}">
        <p14:creationId xmlns:p14="http://schemas.microsoft.com/office/powerpoint/2010/main" val="181177282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124</a:t>
            </a:fld>
            <a:endParaRPr lang="en-US" dirty="0"/>
          </a:p>
        </p:txBody>
      </p:sp>
    </p:spTree>
    <p:extLst>
      <p:ext uri="{BB962C8B-B14F-4D97-AF65-F5344CB8AC3E}">
        <p14:creationId xmlns:p14="http://schemas.microsoft.com/office/powerpoint/2010/main" val="364852656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125</a:t>
            </a:fld>
            <a:endParaRPr lang="en-US" dirty="0"/>
          </a:p>
        </p:txBody>
      </p:sp>
    </p:spTree>
    <p:extLst>
      <p:ext uri="{BB962C8B-B14F-4D97-AF65-F5344CB8AC3E}">
        <p14:creationId xmlns:p14="http://schemas.microsoft.com/office/powerpoint/2010/main" val="124593133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126</a:t>
            </a:fld>
            <a:endParaRPr lang="en-US" dirty="0"/>
          </a:p>
        </p:txBody>
      </p:sp>
    </p:spTree>
    <p:extLst>
      <p:ext uri="{BB962C8B-B14F-4D97-AF65-F5344CB8AC3E}">
        <p14:creationId xmlns:p14="http://schemas.microsoft.com/office/powerpoint/2010/main" val="209773298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Effective Recommendations will prevent future mishaps…………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127</a:t>
            </a:fld>
            <a:endParaRPr lang="en-US" dirty="0"/>
          </a:p>
        </p:txBody>
      </p:sp>
    </p:spTree>
    <p:extLst>
      <p:ext uri="{BB962C8B-B14F-4D97-AF65-F5344CB8AC3E}">
        <p14:creationId xmlns:p14="http://schemas.microsoft.com/office/powerpoint/2010/main" val="140942286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Next we’ll determine the recommendations aimed at preventing future mishaps. </a:t>
            </a:r>
          </a:p>
          <a:p>
            <a:endParaRPr lang="en-US" altLang="en-US" dirty="0"/>
          </a:p>
          <a:p>
            <a:r>
              <a:rPr lang="en-US" altLang="en-US" dirty="0"/>
              <a:t>Recommendations are defined as…………..(read slide)</a:t>
            </a:r>
          </a:p>
          <a:p>
            <a:endParaRPr lang="en-US" altLang="en-US" dirty="0"/>
          </a:p>
          <a:p>
            <a:r>
              <a:rPr lang="en-US" altLang="en-US" dirty="0"/>
              <a:t>Recommendations must relate to the findings, causal or not causal, in the mishap sequence. </a:t>
            </a:r>
          </a:p>
          <a:p>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128</a:t>
            </a:fld>
            <a:endParaRPr lang="en-US" dirty="0"/>
          </a:p>
        </p:txBody>
      </p:sp>
    </p:spTree>
    <p:extLst>
      <p:ext uri="{BB962C8B-B14F-4D97-AF65-F5344CB8AC3E}">
        <p14:creationId xmlns:p14="http://schemas.microsoft.com/office/powerpoint/2010/main" val="234569696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261" indent="-165261">
              <a:buFontTx/>
              <a:buChar char="-"/>
              <a:defRPr/>
            </a:pPr>
            <a:r>
              <a:rPr lang="en-US" dirty="0"/>
              <a:t>Consider the four methods listed for developing recommendations.  From top</a:t>
            </a:r>
            <a:r>
              <a:rPr lang="en-US" baseline="0" dirty="0"/>
              <a:t> to bottom; </a:t>
            </a:r>
          </a:p>
          <a:p>
            <a:pPr marL="165261" indent="-165261">
              <a:buFontTx/>
              <a:buChar char="-"/>
              <a:defRPr/>
            </a:pPr>
            <a:r>
              <a:rPr lang="en-US" baseline="0" dirty="0"/>
              <a:t>design – longest timeline, normally most effective, most expensive; </a:t>
            </a:r>
          </a:p>
          <a:p>
            <a:pPr marL="165261" indent="-165261">
              <a:buFontTx/>
              <a:buChar char="-"/>
              <a:defRPr/>
            </a:pPr>
            <a:r>
              <a:rPr lang="en-US" dirty="0"/>
              <a:t>Develop training</a:t>
            </a:r>
            <a:r>
              <a:rPr lang="en-US" baseline="0" dirty="0"/>
              <a:t> procedure – least effective shortest time</a:t>
            </a:r>
          </a:p>
          <a:p>
            <a:pPr marL="165261" indent="-165261">
              <a:buFontTx/>
              <a:buChar char="-"/>
              <a:defRPr/>
            </a:pPr>
            <a:endParaRPr lang="en-US" baseline="0" dirty="0"/>
          </a:p>
          <a:p>
            <a:pPr marL="165261" indent="-165261">
              <a:buFontTx/>
              <a:buChar char="-"/>
              <a:defRPr/>
            </a:pPr>
            <a:r>
              <a:rPr lang="en-US" baseline="0" dirty="0"/>
              <a:t>May recommend long term design recs and other interim recs for mitigation until the hazard is designed out</a:t>
            </a:r>
          </a:p>
          <a:p>
            <a:pPr marL="0" indent="0">
              <a:buFontTx/>
              <a:buNone/>
              <a:defRPr/>
            </a:pPr>
            <a:endParaRPr lang="en-US" baseline="0" dirty="0"/>
          </a:p>
          <a:p>
            <a:pPr marL="0" indent="0">
              <a:buFontTx/>
              <a:buNone/>
              <a:defRPr/>
            </a:pPr>
            <a:r>
              <a:rPr lang="en-US" baseline="0" dirty="0"/>
              <a:t>DAFI 91-204:</a:t>
            </a:r>
          </a:p>
          <a:p>
            <a:pPr marL="0" indent="0">
              <a:buFontTx/>
              <a:buNone/>
              <a:defRPr/>
            </a:pPr>
            <a:r>
              <a:rPr lang="en-US" sz="1800" b="0" i="0" u="none" strike="noStrike" baseline="0" dirty="0">
                <a:solidFill>
                  <a:srgbClr val="000000"/>
                </a:solidFill>
                <a:latin typeface="Times New Roman" panose="02020603050405020304" pitchFamily="18" charset="0"/>
              </a:rPr>
              <a:t>8.9.2. All recommendations should target one or more of the hazards identified and documented during the investigation. It is also sometimes prudent to make two or more recommendations against one hazard. Developing sound recommendations also requires recognition of the </a:t>
            </a:r>
            <a:r>
              <a:rPr lang="en-US" sz="1800" b="0" i="0" u="sng" strike="noStrike" baseline="0" dirty="0">
                <a:solidFill>
                  <a:srgbClr val="000000"/>
                </a:solidFill>
                <a:latin typeface="Times New Roman" panose="02020603050405020304" pitchFamily="18" charset="0"/>
              </a:rPr>
              <a:t>system safety "order of precedence" </a:t>
            </a:r>
            <a:r>
              <a:rPr lang="en-US" sz="1800" b="0" i="0" u="none" strike="noStrike" baseline="0" dirty="0">
                <a:solidFill>
                  <a:srgbClr val="000000"/>
                </a:solidFill>
                <a:latin typeface="Times New Roman" panose="02020603050405020304" pitchFamily="18" charset="0"/>
              </a:rPr>
              <a:t>concept (design changes, safety devices, warning devices, and then training and procedures) which recognizes that not all risk mitigation alternatives are equal. SIBs will use the order of precedence to develop risk mitigation alternatives. </a:t>
            </a:r>
            <a:r>
              <a:rPr lang="en-US" sz="1800" b="1" i="0" u="none" strike="noStrike" baseline="0" dirty="0">
                <a:solidFill>
                  <a:srgbClr val="000000"/>
                </a:solidFill>
                <a:latin typeface="Times New Roman" panose="02020603050405020304" pitchFamily="18" charset="0"/>
              </a:rPr>
              <a:t>(T-1) </a:t>
            </a:r>
          </a:p>
          <a:p>
            <a:pPr marL="0" indent="0">
              <a:buFontTx/>
              <a:buNone/>
              <a:defRPr/>
            </a:pPr>
            <a:endParaRPr lang="en-US" sz="1800" b="1" i="0" u="none" strike="noStrike" baseline="0" dirty="0">
              <a:solidFill>
                <a:srgbClr val="000000"/>
              </a:solidFill>
              <a:latin typeface="Times New Roman" panose="02020603050405020304" pitchFamily="18" charset="0"/>
            </a:endParaRPr>
          </a:p>
          <a:p>
            <a:pPr marL="0" indent="0">
              <a:buFontTx/>
              <a:buNone/>
              <a:defRPr/>
            </a:pPr>
            <a:r>
              <a:rPr lang="en-US" sz="1800" b="0" i="0" u="none" strike="noStrike" baseline="0" dirty="0">
                <a:solidFill>
                  <a:srgbClr val="000000"/>
                </a:solidFill>
                <a:latin typeface="Times New Roman" panose="02020603050405020304" pitchFamily="18" charset="0"/>
              </a:rPr>
              <a:t>8.9.3. Based upon the specific information discovered during the investigation, selected alternatives should be formulated into feasible and effective recommendations and other alternatives discarded. The purpose of using the “order of precedence” is to ensure investigators consider the entire range of available options and not just the cheap and easy ones.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129</a:t>
            </a:fld>
            <a:endParaRPr lang="en-US" dirty="0"/>
          </a:p>
        </p:txBody>
      </p:sp>
    </p:spTree>
    <p:extLst>
      <p:ext uri="{BB962C8B-B14F-4D97-AF65-F5344CB8AC3E}">
        <p14:creationId xmlns:p14="http://schemas.microsoft.com/office/powerpoint/2010/main" val="3418428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7942C7E-5833-4D91-8F9E-57549CD1EDD0}" type="slidenum">
              <a:rPr lang="en-US" altLang="en-US">
                <a:latin typeface="Arial" panose="020B0604020202020204" pitchFamily="34" charset="0"/>
              </a:rPr>
              <a:pPr>
                <a:spcBef>
                  <a:spcPct val="0"/>
                </a:spcBef>
              </a:pPr>
              <a:t>13</a:t>
            </a:fld>
            <a:endParaRPr lang="en-US" altLang="en-US" dirty="0">
              <a:latin typeface="Arial" panose="020B0604020202020204"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3 products the SIB will produce</a:t>
            </a:r>
          </a:p>
          <a:p>
            <a:endParaRPr lang="en-US" altLang="en-US" dirty="0"/>
          </a:p>
          <a:p>
            <a:pPr>
              <a:buFontTx/>
              <a:buChar char="-"/>
            </a:pPr>
            <a:r>
              <a:rPr lang="en-US" altLang="en-US" dirty="0"/>
              <a:t> Safety Report</a:t>
            </a:r>
            <a:r>
              <a:rPr lang="en-US" altLang="en-US" baseline="0" dirty="0"/>
              <a:t> - </a:t>
            </a:r>
            <a:r>
              <a:rPr lang="en-US" altLang="en-US" dirty="0"/>
              <a:t>Exhibits and data, which are entered into Air Force Safety Automated System (AFSAS), the AF’s computerized </a:t>
            </a:r>
            <a:r>
              <a:rPr lang="en-US" sz="1800" b="0" i="0" u="none" strike="noStrike" baseline="0" dirty="0">
                <a:solidFill>
                  <a:srgbClr val="000000"/>
                </a:solidFill>
              </a:rPr>
              <a:t>program of record for mishaps, recommendations, and mitigating actions. </a:t>
            </a:r>
            <a:endParaRPr lang="en-US" altLang="en-US" dirty="0"/>
          </a:p>
          <a:p>
            <a:pPr>
              <a:buFontTx/>
              <a:buChar char="-"/>
            </a:pPr>
            <a:endParaRPr lang="en-US" altLang="en-US" dirty="0"/>
          </a:p>
          <a:p>
            <a:pPr lvl="1">
              <a:buFontTx/>
              <a:buChar char="-"/>
            </a:pPr>
            <a:r>
              <a:rPr lang="en-US" altLang="en-US" dirty="0"/>
              <a:t> The briefing produced by the BP given to the convening authority at the conclusion of the investigation which is also entered into AFSAS as an exhibit within the “Safety Report”</a:t>
            </a:r>
          </a:p>
          <a:p>
            <a:pPr>
              <a:buFontTx/>
              <a:buChar char="-"/>
            </a:pPr>
            <a:endParaRPr lang="en-US" altLang="en-US" dirty="0"/>
          </a:p>
          <a:p>
            <a:pPr lvl="1">
              <a:buFontTx/>
              <a:buChar char="-"/>
            </a:pPr>
            <a:r>
              <a:rPr lang="en-US" altLang="en-US" dirty="0"/>
              <a:t>The final message (mishap narrative, findings, causes, recommendations, etc) which is also entered into AFSAS as part of the “Safety Report”</a:t>
            </a:r>
          </a:p>
          <a:p>
            <a:pPr>
              <a:buFontTx/>
              <a:buChar char="-"/>
            </a:pPr>
            <a:endParaRPr lang="en-US" altLang="en-US" dirty="0"/>
          </a:p>
          <a:p>
            <a:r>
              <a:rPr lang="en-US" altLang="en-US" dirty="0"/>
              <a:t>Although work on each of these will be occurring throughout the SIB process, days 21-30 is when we’ll be finalizing these products prior to </a:t>
            </a:r>
            <a:r>
              <a:rPr lang="en-US" altLang="en-US" dirty="0" err="1"/>
              <a:t>deconvening</a:t>
            </a:r>
            <a:r>
              <a:rPr lang="en-US" altLang="en-US" dirty="0"/>
              <a:t> and proceeding to the CA Out-brief.</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8.11. Safety Reports. </a:t>
            </a:r>
            <a:r>
              <a:rPr lang="en-US" sz="1800" b="0" i="0" u="none" strike="noStrike" baseline="0" dirty="0">
                <a:solidFill>
                  <a:srgbClr val="000000"/>
                </a:solidFill>
                <a:latin typeface="Times New Roman" panose="02020603050405020304" pitchFamily="18" charset="0"/>
              </a:rPr>
              <a:t>Detailed information about events are organized and assembled into safety reports. Safety reports consist of the approved final or final supplemental message, and all exhibits. </a:t>
            </a:r>
            <a:endParaRPr lang="en-US" altLang="en-US" dirty="0"/>
          </a:p>
        </p:txBody>
      </p:sp>
    </p:spTree>
    <p:extLst>
      <p:ext uri="{BB962C8B-B14F-4D97-AF65-F5344CB8AC3E}">
        <p14:creationId xmlns:p14="http://schemas.microsoft.com/office/powerpoint/2010/main" val="407858259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These are the recommendations that would have come from the depot findings/causes example we built……………..</a:t>
            </a:r>
          </a:p>
          <a:p>
            <a:endParaRPr lang="en-US" altLang="en-US" dirty="0"/>
          </a:p>
          <a:p>
            <a:r>
              <a:rPr lang="en-US" altLang="en-US" dirty="0"/>
              <a:t>Avoid making do your job recs……….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130</a:t>
            </a:fld>
            <a:endParaRPr lang="en-US" dirty="0"/>
          </a:p>
        </p:txBody>
      </p:sp>
    </p:spTree>
    <p:extLst>
      <p:ext uri="{BB962C8B-B14F-4D97-AF65-F5344CB8AC3E}">
        <p14:creationId xmlns:p14="http://schemas.microsoft.com/office/powerpoint/2010/main" val="77485668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FOOT STOMP: Review DAFI 91-204, </a:t>
            </a:r>
            <a:r>
              <a:rPr lang="en-US" sz="1800" b="1" i="0" u="none" strike="noStrike" baseline="0" dirty="0">
                <a:solidFill>
                  <a:srgbClr val="000000"/>
                </a:solidFill>
                <a:latin typeface="Times New Roman" panose="02020603050405020304" pitchFamily="18" charset="0"/>
              </a:rPr>
              <a:t>8.9. Determining and Documenting Recommendations. </a:t>
            </a:r>
          </a:p>
          <a:p>
            <a:r>
              <a:rPr lang="en-US" altLang="en-US" dirty="0"/>
              <a:t> </a:t>
            </a:r>
          </a:p>
          <a:p>
            <a:r>
              <a:rPr lang="en-US" altLang="en-US" dirty="0"/>
              <a:t>The action agency normally has greater expertise than the investigators and should be given the opportunity to develop the optimal solution for a problem.</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131</a:t>
            </a:fld>
            <a:endParaRPr lang="en-US" dirty="0"/>
          </a:p>
        </p:txBody>
      </p:sp>
    </p:spTree>
    <p:extLst>
      <p:ext uri="{BB962C8B-B14F-4D97-AF65-F5344CB8AC3E}">
        <p14:creationId xmlns:p14="http://schemas.microsoft.com/office/powerpoint/2010/main" val="329201543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most cases, it is not necessary to recommend a study or evaluation, since studies or evaluations are implicit in the process.</a:t>
            </a:r>
          </a:p>
          <a:p>
            <a:endParaRPr lang="en-US" altLang="en-US" dirty="0"/>
          </a:p>
          <a:p>
            <a:r>
              <a:rPr lang="en-US" altLang="en-US" dirty="0"/>
              <a:t>Again for a complete listing of recommendations guidance, review DAFI 91-204 para 8.9.</a:t>
            </a:r>
          </a:p>
          <a:p>
            <a:endParaRPr lang="en-US" altLang="en-US" dirty="0"/>
          </a:p>
          <a:p>
            <a:r>
              <a:rPr lang="en-US" altLang="en-US" b="1" dirty="0"/>
              <a:t>Best Practice: Review 91-204, 8.9 after writing recommendations to ensure they are in compliance with guidance.</a:t>
            </a:r>
            <a:endParaRPr lang="en-US" altLang="en-US"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132</a:t>
            </a:fld>
            <a:endParaRPr lang="en-US" dirty="0"/>
          </a:p>
        </p:txBody>
      </p:sp>
    </p:spTree>
    <p:extLst>
      <p:ext uri="{BB962C8B-B14F-4D97-AF65-F5344CB8AC3E}">
        <p14:creationId xmlns:p14="http://schemas.microsoft.com/office/powerpoint/2010/main" val="326912319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BULLET ONE AND TWO: IS THIS ONE TIME TRAINING OR ANNUAL? IF ANNUAL HOW CLOSE (WRITE INTO GUIDANCE AS ANNUAL REQUIREMENT)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133</a:t>
            </a:fld>
            <a:endParaRPr lang="en-US" dirty="0"/>
          </a:p>
        </p:txBody>
      </p:sp>
    </p:spTree>
    <p:extLst>
      <p:ext uri="{BB962C8B-B14F-4D97-AF65-F5344CB8AC3E}">
        <p14:creationId xmlns:p14="http://schemas.microsoft.com/office/powerpoint/2010/main" val="269926828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recommendation related to other recommendations made for the same mishap, but if the other recommendations aren’t reviewed at the same time, what does this mean?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134</a:t>
            </a:fld>
            <a:endParaRPr lang="en-US" dirty="0"/>
          </a:p>
        </p:txBody>
      </p:sp>
    </p:spTree>
    <p:extLst>
      <p:ext uri="{BB962C8B-B14F-4D97-AF65-F5344CB8AC3E}">
        <p14:creationId xmlns:p14="http://schemas.microsoft.com/office/powerpoint/2010/main" val="324909200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One of our major challenges when writing recommendations is to indentify the OPR who will be tasked to execute the recommendation. </a:t>
            </a:r>
          </a:p>
          <a:p>
            <a:endParaRPr lang="en-US" altLang="en-US" sz="1200" dirty="0"/>
          </a:p>
          <a:p>
            <a:r>
              <a:rPr lang="en-US" altLang="en-US" sz="1200" dirty="0"/>
              <a:t>Some actions can be taken at unit level. Other recommendations require MAJCOM or other agency actions</a:t>
            </a:r>
          </a:p>
          <a:p>
            <a:endParaRPr lang="en-US" altLang="en-US" sz="1200" dirty="0"/>
          </a:p>
          <a:p>
            <a:r>
              <a:rPr lang="en-US" altLang="en-US" sz="1200" dirty="0"/>
              <a:t>Basic ROE…………..(see slide)</a:t>
            </a:r>
          </a:p>
          <a:p>
            <a:endParaRPr lang="en-US" altLang="en-US" sz="1200" dirty="0"/>
          </a:p>
          <a:p>
            <a:r>
              <a:rPr lang="en-US" altLang="en-US" sz="1200" dirty="0"/>
              <a:t>If funding is involved it usually comes back to lead command for the MWS.</a:t>
            </a:r>
          </a:p>
          <a:p>
            <a:r>
              <a:rPr lang="en-US" altLang="en-US" sz="1200" dirty="0"/>
              <a:t>ACC is the lead command for the F-16, not PACAF or ANG</a:t>
            </a:r>
          </a:p>
          <a:p>
            <a:r>
              <a:rPr lang="en-US" altLang="en-US" sz="1200" dirty="0"/>
              <a:t>ACC would be the OPR for F-16 modifications. </a:t>
            </a:r>
          </a:p>
          <a:p>
            <a:endParaRPr lang="en-US" altLang="en-US" sz="1200" dirty="0"/>
          </a:p>
          <a:p>
            <a:r>
              <a:rPr lang="en-US" altLang="en-US" sz="1200" dirty="0"/>
              <a:t>Some recommendations are handled at the unit level.</a:t>
            </a:r>
          </a:p>
          <a:p>
            <a:r>
              <a:rPr lang="en-US" altLang="en-US" sz="1200" dirty="0"/>
              <a:t>Reducing the bird strike hazard at base X following a bird strike Class A mishap would usually fall to the local unit (fix the drainage ditches where birds gather, etc)</a:t>
            </a:r>
          </a:p>
          <a:p>
            <a:endParaRPr lang="en-US" altLang="en-US" sz="1200" dirty="0"/>
          </a:p>
          <a:p>
            <a:r>
              <a:rPr lang="en-US" altLang="en-US" sz="1200" dirty="0"/>
              <a:t>Non AF OPRS: Sometimes the responsibility for a recommendation lies outside the Air Force (e.g., the FAA for various air traffic control issues). Since the Air Force may not have the authority to task such agencies to perform recommended actions, do not assign non-Air Force agencies as OPRs or OCRs. In these cases, write the recommendation as an Air Force action and assign the appropriate Air Force organization as OPR. This Air Force organization is typically responsible for interaction with or contractual oversight of the outside agency and will ensure proper recommendation evaluation and disposition. Assign OCRs as required.</a:t>
            </a:r>
          </a:p>
          <a:p>
            <a:endParaRPr lang="en-US" altLang="en-US" sz="1200" dirty="0"/>
          </a:p>
          <a:p>
            <a:r>
              <a:rPr lang="en-US" altLang="en-US" sz="1200" b="1" i="1" dirty="0"/>
              <a:t>Emphasize</a:t>
            </a:r>
          </a:p>
          <a:p>
            <a:pPr>
              <a:buFontTx/>
              <a:buChar char="•"/>
            </a:pPr>
            <a:r>
              <a:rPr lang="en-US" altLang="en-US" sz="1200" dirty="0"/>
              <a:t>  </a:t>
            </a:r>
            <a:r>
              <a:rPr lang="en-US" altLang="en-US" sz="1200" b="1" u="sng" dirty="0"/>
              <a:t>SIB/SIO is responsible for coordinating all recommendations with their proposed action agencies (OPR and OCR). </a:t>
            </a:r>
          </a:p>
          <a:p>
            <a:pPr>
              <a:buFontTx/>
              <a:buChar char="•"/>
            </a:pPr>
            <a:r>
              <a:rPr lang="en-US" altLang="en-US" sz="1200" b="1" u="sng" dirty="0"/>
              <a:t>  Ensure the correct OPR and OCR(s) are identified through positive contact (call or email them) prior to publishing the formal report or final message.</a:t>
            </a:r>
          </a:p>
          <a:p>
            <a:pPr>
              <a:buFontTx/>
              <a:buChar char="•"/>
            </a:pPr>
            <a:r>
              <a:rPr lang="en-US" altLang="en-US" sz="1200" b="1" u="sng" dirty="0"/>
              <a:t>  Include the office symbol, DSN/commercial telephone number, and email address of one OPR action officer for each recommendation. Place this information in the dedicated data field provided by AFSAS.</a:t>
            </a:r>
          </a:p>
          <a:p>
            <a:pPr>
              <a:buFontTx/>
              <a:buChar char="•"/>
            </a:pPr>
            <a:r>
              <a:rPr lang="en-US" altLang="en-US" sz="1200" b="1" u="sng" dirty="0"/>
              <a:t> Contact the convening authority safety office to ensure proper action agencies have been identified.</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135</a:t>
            </a:fld>
            <a:endParaRPr lang="en-US" dirty="0"/>
          </a:p>
        </p:txBody>
      </p:sp>
    </p:spTree>
    <p:extLst>
      <p:ext uri="{BB962C8B-B14F-4D97-AF65-F5344CB8AC3E}">
        <p14:creationId xmlns:p14="http://schemas.microsoft.com/office/powerpoint/2010/main" val="31994065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How would you determine the OPR for these recommendations? </a:t>
            </a:r>
          </a:p>
          <a:p>
            <a:endParaRPr lang="en-US" altLang="en-US" dirty="0"/>
          </a:p>
          <a:p>
            <a:r>
              <a:rPr lang="en-US" altLang="en-US" dirty="0"/>
              <a:t>AFLCMC 135 engines would be a good place to start,,</a:t>
            </a:r>
          </a:p>
          <a:p>
            <a:endParaRPr lang="en-US" altLang="en-US" dirty="0"/>
          </a:p>
          <a:p>
            <a:r>
              <a:rPr lang="en-US" altLang="en-US" dirty="0"/>
              <a:t>Second tasks the contractor…..who works directly with the contractor? </a:t>
            </a:r>
          </a:p>
          <a:p>
            <a:endParaRPr lang="en-US" altLang="en-US" dirty="0"/>
          </a:p>
          <a:p>
            <a:r>
              <a:rPr lang="nl-NL" altLang="en-US" dirty="0"/>
              <a:t>           OPR: </a:t>
            </a:r>
            <a:r>
              <a:rPr lang="en-US" altLang="en-US" dirty="0"/>
              <a:t>ACC/A3T</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136</a:t>
            </a:fld>
            <a:endParaRPr lang="en-US" dirty="0"/>
          </a:p>
        </p:txBody>
      </p:sp>
    </p:spTree>
    <p:extLst>
      <p:ext uri="{BB962C8B-B14F-4D97-AF65-F5344CB8AC3E}">
        <p14:creationId xmlns:p14="http://schemas.microsoft.com/office/powerpoint/2010/main" val="118151652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OPR ROE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137</a:t>
            </a:fld>
            <a:endParaRPr lang="en-US" dirty="0"/>
          </a:p>
        </p:txBody>
      </p:sp>
    </p:spTree>
    <p:extLst>
      <p:ext uri="{BB962C8B-B14F-4D97-AF65-F5344CB8AC3E}">
        <p14:creationId xmlns:p14="http://schemas.microsoft.com/office/powerpoint/2010/main" val="247584584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FOOT STOMP: Coordination with the OPR and OCR is imperative to ensure the recommended action effectively eliminates/mitigates the hazard/deficiency the SIB uncovered in the investigation. </a:t>
            </a:r>
          </a:p>
          <a:p>
            <a:r>
              <a:rPr lang="en-US" altLang="en-US" b="1" dirty="0"/>
              <a:t>Wrong OPR designation and/or poorly written recommended action increases probability for closure during MOFE Review or closure without action.</a:t>
            </a:r>
          </a:p>
          <a:p>
            <a:endParaRPr lang="en-US" altLang="en-US" dirty="0"/>
          </a:p>
          <a:p>
            <a:r>
              <a:rPr lang="en-US" altLang="en-US" dirty="0"/>
              <a:t>Don’t just shoot in the dark and hope you got the correct OPR for a proposed recommendation…….point to circle, explain remainder of slide</a:t>
            </a:r>
          </a:p>
          <a:p>
            <a:endParaRPr lang="en-US" altLang="en-US" dirty="0"/>
          </a:p>
          <a:p>
            <a:r>
              <a:rPr lang="en-US" altLang="en-US" dirty="0"/>
              <a:t>This can serve a couple purposes…….</a:t>
            </a:r>
          </a:p>
          <a:p>
            <a:endParaRPr lang="en-US" altLang="en-US" dirty="0"/>
          </a:p>
          <a:p>
            <a:r>
              <a:rPr lang="en-US" altLang="en-US" dirty="0"/>
              <a:t>AFSAS will fail validation</a:t>
            </a:r>
            <a:r>
              <a:rPr lang="en-US" altLang="en-US" baseline="0" dirty="0"/>
              <a:t> without all required OPR/OCR data</a:t>
            </a:r>
            <a:endParaRPr lang="en-US" altLang="en-US" dirty="0"/>
          </a:p>
          <a:p>
            <a:endParaRPr lang="en-US" altLang="en-US" dirty="0"/>
          </a:p>
          <a:p>
            <a:r>
              <a:rPr lang="en-US" altLang="en-US" dirty="0"/>
              <a:t>Help QC wording of Rec</a:t>
            </a:r>
          </a:p>
          <a:p>
            <a:r>
              <a:rPr lang="en-US" altLang="en-US" dirty="0"/>
              <a:t>Ensure have correct OPR or point you in direction of correct OPR</a:t>
            </a:r>
          </a:p>
          <a:p>
            <a:r>
              <a:rPr lang="en-US" altLang="en-US" dirty="0"/>
              <a:t>Gives them a heads up REC is coming their way</a:t>
            </a:r>
          </a:p>
          <a:p>
            <a:endParaRPr lang="en-US" altLang="en-US" dirty="0"/>
          </a:p>
          <a:p>
            <a:r>
              <a:rPr lang="en-US" altLang="en-US" dirty="0"/>
              <a:t>If in-depth discussion is required with OPR have them sign NDA</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138</a:t>
            </a:fld>
            <a:endParaRPr lang="en-US" dirty="0"/>
          </a:p>
        </p:txBody>
      </p:sp>
    </p:spTree>
    <p:extLst>
      <p:ext uri="{BB962C8B-B14F-4D97-AF65-F5344CB8AC3E}">
        <p14:creationId xmlns:p14="http://schemas.microsoft.com/office/powerpoint/2010/main" val="338707556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139</a:t>
            </a:fld>
            <a:endParaRPr lang="en-US" dirty="0"/>
          </a:p>
        </p:txBody>
      </p:sp>
    </p:spTree>
    <p:extLst>
      <p:ext uri="{BB962C8B-B14F-4D97-AF65-F5344CB8AC3E}">
        <p14:creationId xmlns:p14="http://schemas.microsoft.com/office/powerpoint/2010/main" val="1233857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 the first SIB only meeting…………………..Reference “SIB SUPPORT REQUIREMENTS LIST” and “DAILY SIB TRACKER” (SIB Go Package – Day One Setup folder) </a:t>
            </a:r>
          </a:p>
          <a:p>
            <a:endParaRPr lang="en-US" altLang="en-US" dirty="0"/>
          </a:p>
          <a:p>
            <a:r>
              <a:rPr lang="en-US" altLang="en-US" dirty="0"/>
              <a:t>We will need a minimum of 2 to 3 rooms for the SIB, if what the wing gave us is inadequate, we need to let them know ASAP</a:t>
            </a:r>
          </a:p>
          <a:p>
            <a:endParaRPr lang="en-US" altLang="en-US" dirty="0"/>
          </a:p>
          <a:p>
            <a:pPr>
              <a:buFontTx/>
              <a:buChar char="-"/>
            </a:pPr>
            <a:r>
              <a:rPr lang="en-US" altLang="en-US" dirty="0"/>
              <a:t> Classroom sized room for the SIB to accomplish day to day activities, meetings, phone calls, work on analysis and reports, </a:t>
            </a:r>
            <a:r>
              <a:rPr lang="en-US" altLang="en-US" dirty="0" err="1"/>
              <a:t>etc</a:t>
            </a:r>
            <a:endParaRPr lang="en-US" altLang="en-US" dirty="0"/>
          </a:p>
          <a:p>
            <a:pPr>
              <a:buFontTx/>
              <a:buChar char="-"/>
            </a:pPr>
            <a:r>
              <a:rPr lang="en-US" altLang="en-US" dirty="0"/>
              <a:t> One to conduct interviews in and for transcribing interviews</a:t>
            </a:r>
          </a:p>
          <a:p>
            <a:pPr>
              <a:buFontTx/>
              <a:buChar char="-"/>
            </a:pPr>
            <a:r>
              <a:rPr lang="en-US" altLang="en-US" dirty="0"/>
              <a:t> One for the BP to work on briefing, hold discussions with the convening authority, </a:t>
            </a:r>
            <a:r>
              <a:rPr lang="en-US" altLang="en-US" dirty="0" err="1"/>
              <a:t>etc</a:t>
            </a:r>
            <a:endParaRPr lang="en-US" altLang="en-US" dirty="0"/>
          </a:p>
          <a:p>
            <a:endParaRPr lang="en-US" altLang="en-US" dirty="0"/>
          </a:p>
          <a:p>
            <a:r>
              <a:rPr lang="en-US" altLang="en-US" dirty="0"/>
              <a:t>IT support for the SIB……………….</a:t>
            </a:r>
          </a:p>
          <a:p>
            <a:endParaRPr lang="en-US" altLang="en-US" dirty="0"/>
          </a:p>
          <a:p>
            <a:r>
              <a:rPr lang="en-US" altLang="en-US" dirty="0"/>
              <a:t>Wings often times don’t have 6 or 7 spare computers lying around so you might not get their best</a:t>
            </a:r>
          </a:p>
          <a:p>
            <a:endParaRPr lang="en-US" altLang="en-US" dirty="0"/>
          </a:p>
          <a:p>
            <a:r>
              <a:rPr lang="en-US" altLang="en-US" dirty="0"/>
              <a:t>SIB Go Package:</a:t>
            </a:r>
          </a:p>
          <a:p>
            <a:r>
              <a:rPr lang="en-US" altLang="en-US" dirty="0"/>
              <a:t>AFSAS &gt; PUBS &amp; REFS (Homepage) &gt; GO PKG: SIB/SIO Go Package &gt; View This Publication &gt; </a:t>
            </a:r>
            <a:r>
              <a:rPr lang="en-US" altLang="en-US" dirty="0" err="1"/>
              <a:t>SIB_Go_Package</a:t>
            </a:r>
            <a:r>
              <a:rPr lang="en-US" altLang="en-US" dirty="0"/>
              <a:t>_[CURRENT DATE}_zip (Click on the magnifying glass symbol to download the zip)</a:t>
            </a:r>
          </a:p>
          <a:p>
            <a:endParaRPr lang="en-US" altLang="en-US" dirty="0"/>
          </a:p>
          <a:p>
            <a:endParaRPr lang="en-US" altLang="en-US" dirty="0"/>
          </a:p>
          <a:p>
            <a:r>
              <a:rPr lang="en-US" altLang="en-US" dirty="0"/>
              <a:t>Have a wing POC for 24/7 computer support, you’ll be working long hours and weekends and that’s when things will break</a:t>
            </a:r>
          </a:p>
          <a:p>
            <a:endParaRPr lang="en-US" altLang="en-US" dirty="0"/>
          </a:p>
          <a:p>
            <a:pPr>
              <a:lnSpc>
                <a:spcPct val="90000"/>
              </a:lnSpc>
              <a:spcAft>
                <a:spcPct val="20000"/>
              </a:spcAft>
            </a:pPr>
            <a:r>
              <a:rPr lang="en-US" altLang="en-US" dirty="0"/>
              <a:t>Allocate the SIB a temporary “Shared Drive” on one of the base servers. Configure the shared drive such that only SIB members have access. The capacity of the shared drive must be at least 100 GB or….</a:t>
            </a:r>
          </a:p>
          <a:p>
            <a:pPr>
              <a:lnSpc>
                <a:spcPct val="90000"/>
              </a:lnSpc>
              <a:spcAft>
                <a:spcPct val="20000"/>
              </a:spcAft>
            </a:pPr>
            <a:r>
              <a:rPr lang="en-US" altLang="en-US" dirty="0"/>
              <a:t>Create a mini-LAN with the SIB computers. Network all computers to each other such that any hard drive can be accessed by any of the other computers.  </a:t>
            </a:r>
          </a:p>
          <a:p>
            <a:endParaRPr lang="en-US" altLang="en-US" dirty="0"/>
          </a:p>
          <a:p>
            <a:r>
              <a:rPr lang="en-US" altLang="en-US" dirty="0"/>
              <a:t>Be sure the recorder backs up your files DAILY!</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14</a:t>
            </a:fld>
            <a:endParaRPr lang="en-US" dirty="0"/>
          </a:p>
        </p:txBody>
      </p:sp>
    </p:spTree>
    <p:extLst>
      <p:ext uri="{BB962C8B-B14F-4D97-AF65-F5344CB8AC3E}">
        <p14:creationId xmlns:p14="http://schemas.microsoft.com/office/powerpoint/2010/main" val="105701649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6144DB1-3D17-48BC-8C09-E60BDBDCD202}" type="slidenum">
              <a:rPr lang="en-US" altLang="en-US">
                <a:latin typeface="Arial" panose="020B0604020202020204" pitchFamily="34" charset="0"/>
              </a:rPr>
              <a:pPr>
                <a:spcBef>
                  <a:spcPct val="0"/>
                </a:spcBef>
              </a:pPr>
              <a:t>140</a:t>
            </a:fld>
            <a:endParaRPr lang="en-US" altLang="en-US">
              <a:latin typeface="Arial" panose="020B0604020202020204" pitchFamily="34"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To help you navigate the process there is a Class A and Class B SIB Techniques Guide in AFSAS under “Pubs &amp; Refs”</a:t>
            </a:r>
            <a:endParaRPr lang="en-US" altLang="en-US" b="1"/>
          </a:p>
          <a:p>
            <a:endParaRPr lang="en-US" altLang="en-US"/>
          </a:p>
        </p:txBody>
      </p:sp>
    </p:spTree>
    <p:extLst>
      <p:ext uri="{BB962C8B-B14F-4D97-AF65-F5344CB8AC3E}">
        <p14:creationId xmlns:p14="http://schemas.microsoft.com/office/powerpoint/2010/main" val="1560944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 the first SIB only meeting…………………..Reference “SIB SUPPORT REQUIREMENTS LIST” and “DAILY SIB TRACKER” (SIB Go Package – Day One Setup folder) </a:t>
            </a:r>
          </a:p>
          <a:p>
            <a:endParaRPr lang="en-US" altLang="en-US" dirty="0"/>
          </a:p>
          <a:p>
            <a:r>
              <a:rPr lang="en-US" altLang="en-US" dirty="0"/>
              <a:t>Put the recorder to work  starting a filing system ASAP. (slide with changeover between SIB showed just a portion of the data gathered to date, need a way to organize)</a:t>
            </a:r>
          </a:p>
          <a:p>
            <a:r>
              <a:rPr lang="en-US" altLang="en-US" dirty="0"/>
              <a:t>Download and Review with Recorder the Event “Worksheet” to verify what exhibit and data field items are required based investigation type</a:t>
            </a:r>
          </a:p>
          <a:p>
            <a:r>
              <a:rPr lang="en-US" altLang="en-US" dirty="0"/>
              <a:t>	- Short Link found in AFSAS at the bottom of the Event Header section when logged in to the Investigation (AFSAS ID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15</a:t>
            </a:fld>
            <a:endParaRPr lang="en-US" dirty="0"/>
          </a:p>
        </p:txBody>
      </p:sp>
    </p:spTree>
    <p:extLst>
      <p:ext uri="{BB962C8B-B14F-4D97-AF65-F5344CB8AC3E}">
        <p14:creationId xmlns:p14="http://schemas.microsoft.com/office/powerpoint/2010/main" val="1716373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The SIB (GO) package has a filing system in it. Just move the files to your server and brief the board members on expected use of it.</a:t>
            </a:r>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400">
                <a:solidFill>
                  <a:schemeClr val="tx1"/>
                </a:solidFill>
                <a:latin typeface="Arial" panose="020B0604020202020204" pitchFamily="34" charset="0"/>
              </a:defRPr>
            </a:lvl1pPr>
            <a:lvl2pPr marL="742950" indent="-285750" defTabSz="922338">
              <a:defRPr sz="1400">
                <a:solidFill>
                  <a:schemeClr val="tx1"/>
                </a:solidFill>
                <a:latin typeface="Arial" panose="020B0604020202020204" pitchFamily="34" charset="0"/>
              </a:defRPr>
            </a:lvl2pPr>
            <a:lvl3pPr marL="1143000" indent="-228600" defTabSz="922338">
              <a:defRPr sz="1400">
                <a:solidFill>
                  <a:schemeClr val="tx1"/>
                </a:solidFill>
                <a:latin typeface="Arial" panose="020B0604020202020204" pitchFamily="34" charset="0"/>
              </a:defRPr>
            </a:lvl3pPr>
            <a:lvl4pPr marL="1600200" indent="-228600" defTabSz="922338">
              <a:defRPr sz="1400">
                <a:solidFill>
                  <a:schemeClr val="tx1"/>
                </a:solidFill>
                <a:latin typeface="Arial" panose="020B0604020202020204" pitchFamily="34" charset="0"/>
              </a:defRPr>
            </a:lvl4pPr>
            <a:lvl5pPr marL="2057400" indent="-228600" defTabSz="922338">
              <a:defRPr sz="1400">
                <a:solidFill>
                  <a:schemeClr val="tx1"/>
                </a:solidFill>
                <a:latin typeface="Arial" panose="020B0604020202020204" pitchFamily="34" charset="0"/>
              </a:defRPr>
            </a:lvl5pPr>
            <a:lvl6pPr marL="2514600" indent="-228600" defTabSz="922338" eaLnBrk="0" fontAlgn="base" hangingPunct="0">
              <a:spcBef>
                <a:spcPct val="0"/>
              </a:spcBef>
              <a:spcAft>
                <a:spcPct val="0"/>
              </a:spcAft>
              <a:defRPr sz="1400">
                <a:solidFill>
                  <a:schemeClr val="tx1"/>
                </a:solidFill>
                <a:latin typeface="Arial" panose="020B0604020202020204" pitchFamily="34" charset="0"/>
              </a:defRPr>
            </a:lvl6pPr>
            <a:lvl7pPr marL="2971800" indent="-228600" defTabSz="922338" eaLnBrk="0" fontAlgn="base" hangingPunct="0">
              <a:spcBef>
                <a:spcPct val="0"/>
              </a:spcBef>
              <a:spcAft>
                <a:spcPct val="0"/>
              </a:spcAft>
              <a:defRPr sz="1400">
                <a:solidFill>
                  <a:schemeClr val="tx1"/>
                </a:solidFill>
                <a:latin typeface="Arial" panose="020B0604020202020204" pitchFamily="34" charset="0"/>
              </a:defRPr>
            </a:lvl7pPr>
            <a:lvl8pPr marL="3429000" indent="-228600" defTabSz="922338" eaLnBrk="0" fontAlgn="base" hangingPunct="0">
              <a:spcBef>
                <a:spcPct val="0"/>
              </a:spcBef>
              <a:spcAft>
                <a:spcPct val="0"/>
              </a:spcAft>
              <a:defRPr sz="1400">
                <a:solidFill>
                  <a:schemeClr val="tx1"/>
                </a:solidFill>
                <a:latin typeface="Arial" panose="020B0604020202020204" pitchFamily="34" charset="0"/>
              </a:defRPr>
            </a:lvl8pPr>
            <a:lvl9pPr marL="3886200" indent="-228600" defTabSz="922338" eaLnBrk="0" fontAlgn="base" hangingPunct="0">
              <a:spcBef>
                <a:spcPct val="0"/>
              </a:spcBef>
              <a:spcAft>
                <a:spcPct val="0"/>
              </a:spcAft>
              <a:defRPr sz="1400">
                <a:solidFill>
                  <a:schemeClr val="tx1"/>
                </a:solidFill>
                <a:latin typeface="Arial" panose="020B0604020202020204" pitchFamily="34" charset="0"/>
              </a:defRPr>
            </a:lvl9pPr>
          </a:lstStyle>
          <a:p>
            <a:fld id="{2DEDF538-BDAF-4E36-AC8D-28B11B23EC5D}" type="slidenum">
              <a:rPr lang="en-US" altLang="en-US" sz="1200" smtClean="0"/>
              <a:pPr/>
              <a:t>16</a:t>
            </a:fld>
            <a:endParaRPr lang="en-US" altLang="en-US" sz="1200"/>
          </a:p>
        </p:txBody>
      </p:sp>
    </p:spTree>
    <p:extLst>
      <p:ext uri="{BB962C8B-B14F-4D97-AF65-F5344CB8AC3E}">
        <p14:creationId xmlns:p14="http://schemas.microsoft.com/office/powerpoint/2010/main" val="3190407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Remember we need to get organized to investigate, we aren’t going to solve the mishap on day 1</a:t>
            </a:r>
          </a:p>
          <a:p>
            <a:endParaRPr lang="en-US" altLang="en-US" dirty="0"/>
          </a:p>
          <a:p>
            <a:r>
              <a:rPr lang="en-US" altLang="en-US" dirty="0"/>
              <a:t>Listen to the interviews the ISB conducted as a group</a:t>
            </a:r>
          </a:p>
          <a:p>
            <a:pPr lvl="1"/>
            <a:r>
              <a:rPr lang="en-US" altLang="en-US" sz="1000" dirty="0"/>
              <a:t>From the interviews get a feel for the “what” of the mishap and the mishap sequence</a:t>
            </a:r>
          </a:p>
          <a:p>
            <a:pPr lvl="1"/>
            <a:r>
              <a:rPr lang="en-US" altLang="en-US" sz="1000" dirty="0"/>
              <a:t>Take notes for follow up interviews</a:t>
            </a:r>
          </a:p>
          <a:p>
            <a:pPr lvl="1"/>
            <a:r>
              <a:rPr lang="en-US" altLang="en-US" sz="1000" dirty="0"/>
              <a:t>Based on what we’re hearing, what tech support does it look like we need be asking for</a:t>
            </a:r>
          </a:p>
          <a:p>
            <a:pPr lvl="1"/>
            <a:r>
              <a:rPr lang="en-US" altLang="en-US" sz="1000" dirty="0"/>
              <a:t>Determine if others need to be interviewed</a:t>
            </a:r>
          </a:p>
          <a:p>
            <a:pPr lvl="1"/>
            <a:endParaRPr lang="en-US" altLang="en-US" dirty="0"/>
          </a:p>
          <a:p>
            <a:r>
              <a:rPr lang="en-US" altLang="en-US" dirty="0"/>
              <a:t>Develop a crash site game plan</a:t>
            </a:r>
          </a:p>
          <a:p>
            <a:pPr lvl="1"/>
            <a:r>
              <a:rPr lang="en-US" altLang="en-US" sz="1000" dirty="0"/>
              <a:t>Who needs to go out to the crash site (usually always MX member, possibly pilot member, </a:t>
            </a:r>
            <a:r>
              <a:rPr lang="en-US" altLang="en-US" sz="1000" b="1" u="sng" dirty="0"/>
              <a:t>not IO </a:t>
            </a:r>
            <a:r>
              <a:rPr lang="en-US" altLang="en-US" sz="1000" dirty="0"/>
              <a:t>(depends on circumstance of the mishap), needs to be organizing the investigation)</a:t>
            </a:r>
          </a:p>
          <a:p>
            <a:pPr lvl="1"/>
            <a:r>
              <a:rPr lang="en-US" altLang="en-US" sz="1000" dirty="0"/>
              <a:t>What are we looking for in the wreckage</a:t>
            </a:r>
          </a:p>
          <a:p>
            <a:pPr lvl="1"/>
            <a:r>
              <a:rPr lang="en-US" altLang="en-US" sz="1000" dirty="0"/>
              <a:t>Begin to think about when we’re going to recover the wreckage and where are we going to put it</a:t>
            </a:r>
          </a:p>
          <a:p>
            <a:pPr lvl="1"/>
            <a:r>
              <a:rPr lang="en-US" altLang="en-US" sz="1000" dirty="0"/>
              <a:t>All SIB members names on Entry Control Letter/Roster</a:t>
            </a:r>
          </a:p>
          <a:p>
            <a:pPr lvl="1"/>
            <a:endParaRPr lang="en-US" altLang="en-US" dirty="0"/>
          </a:p>
          <a:p>
            <a:r>
              <a:rPr lang="en-US" altLang="en-US" dirty="0"/>
              <a:t>Develop an office game plan</a:t>
            </a:r>
          </a:p>
          <a:p>
            <a:pPr lvl="1"/>
            <a:r>
              <a:rPr lang="en-US" altLang="en-US" sz="1000" dirty="0"/>
              <a:t>Recorder developing and setting up file plan</a:t>
            </a:r>
          </a:p>
          <a:p>
            <a:pPr lvl="1"/>
            <a:r>
              <a:rPr lang="en-US" altLang="en-US" sz="1000" dirty="0"/>
              <a:t>Post SIB phone #’s and address </a:t>
            </a:r>
          </a:p>
          <a:p>
            <a:pPr lvl="1"/>
            <a:r>
              <a:rPr lang="en-US" altLang="en-US" sz="1000" dirty="0"/>
              <a:t>Do we have all the support we need (computers, high speed scanner, a copy of Adobe Acrobat for </a:t>
            </a:r>
            <a:r>
              <a:rPr lang="en-US" altLang="en-US" sz="1000" dirty="0" err="1"/>
              <a:t>PDFing</a:t>
            </a:r>
            <a:r>
              <a:rPr lang="en-US" altLang="en-US" sz="1000" dirty="0"/>
              <a:t> report exhibits, shredder, printers, </a:t>
            </a:r>
            <a:r>
              <a:rPr lang="en-US" altLang="en-US" sz="1000" dirty="0" err="1"/>
              <a:t>etc</a:t>
            </a:r>
            <a:r>
              <a:rPr lang="en-US" altLang="en-US" sz="1000" dirty="0"/>
              <a: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17</a:t>
            </a:fld>
            <a:endParaRPr lang="en-US" dirty="0"/>
          </a:p>
        </p:txBody>
      </p:sp>
    </p:spTree>
    <p:extLst>
      <p:ext uri="{BB962C8B-B14F-4D97-AF65-F5344CB8AC3E}">
        <p14:creationId xmlns:p14="http://schemas.microsoft.com/office/powerpoint/2010/main" val="31357555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couple “got </a:t>
            </a:r>
            <a:r>
              <a:rPr lang="en-US" altLang="en-US" dirty="0" err="1"/>
              <a:t>yas</a:t>
            </a:r>
            <a:r>
              <a:rPr lang="en-US" altLang="en-US" dirty="0"/>
              <a:t>” for the SIB right off the bat that are important from day 1</a:t>
            </a:r>
          </a:p>
          <a:p>
            <a:endParaRPr lang="en-US" altLang="en-US" dirty="0"/>
          </a:p>
          <a:p>
            <a:r>
              <a:rPr lang="en-US" altLang="en-US" dirty="0"/>
              <a:t>Protection of privileged information…………………………</a:t>
            </a:r>
          </a:p>
          <a:p>
            <a:endParaRPr lang="en-US" altLang="en-US" dirty="0"/>
          </a:p>
          <a:p>
            <a:r>
              <a:rPr lang="en-US" altLang="en-US" dirty="0"/>
              <a:t>DAFI 91-204: Chapter 4, PRIVILEGED SAFETY INFORMATION</a:t>
            </a:r>
          </a:p>
          <a:p>
            <a:r>
              <a:rPr lang="en-US" altLang="en-US" dirty="0"/>
              <a:t>[Review </a:t>
            </a:r>
            <a:r>
              <a:rPr lang="en-US" altLang="en-US" dirty="0" err="1"/>
              <a:t>Chaper</a:t>
            </a:r>
            <a:r>
              <a:rPr lang="en-US" altLang="en-US" dirty="0"/>
              <a:t> 4 for detailed guidance on handling, marking, and transmitting Privileged Safety Information (PSI)]</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18</a:t>
            </a:fld>
            <a:endParaRPr lang="en-US" dirty="0"/>
          </a:p>
        </p:txBody>
      </p:sp>
    </p:spTree>
    <p:extLst>
      <p:ext uri="{BB962C8B-B14F-4D97-AF65-F5344CB8AC3E}">
        <p14:creationId xmlns:p14="http://schemas.microsoft.com/office/powerpoint/2010/main" val="980968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But what is “privileged safety information.”</a:t>
            </a:r>
          </a:p>
          <a:p>
            <a:endParaRPr lang="en-US" altLang="en-US" dirty="0"/>
          </a:p>
          <a:p>
            <a:r>
              <a:rPr lang="en-US" altLang="en-US" dirty="0"/>
              <a:t>To over simplify, facts are considered non-privileged, analysis is considered privileged. </a:t>
            </a:r>
          </a:p>
          <a:p>
            <a:endParaRPr lang="en-US" altLang="en-US" dirty="0"/>
          </a:p>
          <a:p>
            <a:r>
              <a:rPr lang="en-US" altLang="en-US" dirty="0"/>
              <a:t>We’ll be working with both types of information. </a:t>
            </a:r>
          </a:p>
          <a:p>
            <a:endParaRPr lang="en-US" altLang="en-US" dirty="0"/>
          </a:p>
          <a:p>
            <a:r>
              <a:rPr lang="en-US" altLang="en-US" dirty="0"/>
              <a:t>Some examples of non-privileged information:</a:t>
            </a:r>
          </a:p>
          <a:p>
            <a:r>
              <a:rPr lang="en-US" altLang="en-US" dirty="0"/>
              <a:t>Aircraft tail number</a:t>
            </a:r>
          </a:p>
          <a:p>
            <a:r>
              <a:rPr lang="en-US" altLang="en-US" dirty="0"/>
              <a:t>Mishap date</a:t>
            </a:r>
          </a:p>
          <a:p>
            <a:r>
              <a:rPr lang="en-US" altLang="en-US" dirty="0"/>
              <a:t>Factual pictures of the crash site</a:t>
            </a:r>
          </a:p>
          <a:p>
            <a:r>
              <a:rPr lang="en-US" altLang="en-US" dirty="0"/>
              <a:t>Aircraft Maintenance Records</a:t>
            </a:r>
          </a:p>
          <a:p>
            <a:r>
              <a:rPr lang="en-US" altLang="en-US" dirty="0"/>
              <a:t>Raw FDR data as downloaded directly off the FDR</a:t>
            </a:r>
          </a:p>
          <a:p>
            <a:r>
              <a:rPr lang="en-US" altLang="en-US" dirty="0" err="1"/>
              <a:t>Etc</a:t>
            </a:r>
            <a:r>
              <a:rPr lang="en-US" altLang="en-US" dirty="0"/>
              <a:t>, etc., etc.</a:t>
            </a:r>
          </a:p>
          <a:p>
            <a:endParaRPr lang="en-US" altLang="en-US" dirty="0"/>
          </a:p>
          <a:p>
            <a:r>
              <a:rPr lang="en-US" altLang="en-US" dirty="0"/>
              <a:t>Some examples of privileged information:</a:t>
            </a:r>
          </a:p>
          <a:p>
            <a:r>
              <a:rPr lang="en-US" altLang="en-US" dirty="0"/>
              <a:t>SIB analysis (Factor or NFWOD analysis, findings, causes, recommendations, </a:t>
            </a:r>
            <a:r>
              <a:rPr lang="en-US" altLang="en-US" dirty="0" err="1"/>
              <a:t>etc</a:t>
            </a:r>
            <a:r>
              <a:rPr lang="en-US" altLang="en-US" dirty="0"/>
              <a:t>)</a:t>
            </a:r>
          </a:p>
          <a:p>
            <a:r>
              <a:rPr lang="en-US" altLang="en-US" dirty="0"/>
              <a:t>SIB analysis of what's contained in the Aircraft Maintenance Records</a:t>
            </a:r>
          </a:p>
          <a:p>
            <a:r>
              <a:rPr lang="en-US" altLang="en-US" dirty="0"/>
              <a:t>Interviews were witnesses are offered the promise of confidentially</a:t>
            </a:r>
          </a:p>
          <a:p>
            <a:r>
              <a:rPr lang="en-US" altLang="en-US" dirty="0" err="1"/>
              <a:t>Etc</a:t>
            </a:r>
            <a:r>
              <a:rPr lang="en-US" altLang="en-US" dirty="0"/>
              <a:t>, etc., etc.</a:t>
            </a:r>
          </a:p>
          <a:p>
            <a:endParaRPr lang="en-US" altLang="en-US" dirty="0"/>
          </a:p>
          <a:p>
            <a:r>
              <a:rPr lang="en-US" altLang="en-US" dirty="0"/>
              <a:t>Again, review DAFI 91-204 Chapter 4 for detailed information on handling, marking, transmitting Privileged Safety Information. </a:t>
            </a:r>
          </a:p>
          <a:p>
            <a:endParaRPr lang="en-US" altLang="en-US" dirty="0"/>
          </a:p>
          <a:p>
            <a:r>
              <a:rPr lang="en-US" sz="1200" b="0" i="0" u="none" strike="noStrike" baseline="0" dirty="0">
                <a:solidFill>
                  <a:srgbClr val="000000"/>
                </a:solidFill>
                <a:latin typeface="Times New Roman" panose="02020603050405020304" pitchFamily="18" charset="0"/>
              </a:rPr>
              <a:t>DAFI 91-204: </a:t>
            </a:r>
            <a:r>
              <a:rPr lang="en-US" sz="1200" b="1" i="0" u="none" strike="noStrike" baseline="0" dirty="0">
                <a:solidFill>
                  <a:srgbClr val="000000"/>
                </a:solidFill>
                <a:latin typeface="Times New Roman" panose="02020603050405020304" pitchFamily="18" charset="0"/>
              </a:rPr>
              <a:t>8.4. Obtaining and Using Technical Assistance and Laboratory Analysis. </a:t>
            </a:r>
          </a:p>
          <a:p>
            <a:r>
              <a:rPr lang="en-US" sz="1800" b="0" i="0" u="none" strike="noStrike" baseline="0" dirty="0">
                <a:solidFill>
                  <a:srgbClr val="000000"/>
                </a:solidFill>
                <a:latin typeface="Times New Roman" panose="02020603050405020304" pitchFamily="18" charset="0"/>
              </a:rPr>
              <a:t>8.4.1.2. SIBs must ensure a “Non-Disclosure Agreement-Safety Investigation-DoD Personnel” or “Non-Disclosure Agreement-Safety Investigation-Contractor Rep” (as applicable) on protection of privileged data is prepared and endorsed by all non-DAF SIB personnel (e.g., contractors, National Transportation Safety Board) offered a promise of confidentiality or provided access to privileged safety information.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 SIB must use the templates located in the SIB Go Package. </a:t>
            </a:r>
            <a:r>
              <a:rPr lang="en-US" sz="1800" b="1" i="0" u="none" strike="noStrike" baseline="0" dirty="0">
                <a:solidFill>
                  <a:srgbClr val="000000"/>
                </a:solidFill>
                <a:latin typeface="Times New Roman" panose="02020603050405020304" pitchFamily="18" charset="0"/>
              </a:rPr>
              <a:t>(T-1) </a:t>
            </a:r>
            <a:endParaRPr lang="en-US" sz="1200" b="1"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8.4.2. Technical experts will author either a non-privileged or privileged report; in some circumstances, they may author two reports, one non-privileged and one privileged.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If a contractor representative is granted a promise of confidentiality for their technical report the DAF maintains sole possession or control of the report, and all the contractor representatives’ notes, drawings, etc., must be turned over to the SIB or destroyed. </a:t>
            </a:r>
            <a:r>
              <a:rPr lang="en-US" sz="1800" b="1" i="0" u="none" strike="noStrike" baseline="0" dirty="0">
                <a:solidFill>
                  <a:srgbClr val="000000"/>
                </a:solidFill>
                <a:latin typeface="Times New Roman" panose="02020603050405020304" pitchFamily="18" charset="0"/>
              </a:rPr>
              <a:t>(T-1) </a:t>
            </a:r>
            <a:endParaRPr lang="en-US" sz="1200" b="1"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8.4.2.2. Privileged technical reports contain the technical expert’s analysis, conclusions, and recommendations based on privileged information to include confidential statements or SIB member deliberations. </a:t>
            </a:r>
          </a:p>
          <a:p>
            <a:r>
              <a:rPr lang="en-US" sz="1800" b="0" i="0" u="none" strike="noStrike" baseline="0" dirty="0">
                <a:solidFill>
                  <a:srgbClr val="000000"/>
                </a:solidFill>
                <a:latin typeface="Times New Roman" panose="02020603050405020304" pitchFamily="18" charset="0"/>
              </a:rPr>
              <a:t>8.4.2.2.1. Privileged technical reports are not meant to duplicate information provided in non-privileged technical reports. They provide supplemental analysis and conclusions to assist the SIB in determining causes and recommendations. A privileged report is not required if technical expert analysis and conclusions can be based solely on physical evidence, factual information, and statements made without a promise of confidentiality. </a:t>
            </a:r>
            <a:endParaRPr lang="en-US" altLang="en-US"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19</a:t>
            </a:fld>
            <a:endParaRPr lang="en-US" dirty="0"/>
          </a:p>
        </p:txBody>
      </p:sp>
    </p:spTree>
    <p:extLst>
      <p:ext uri="{BB962C8B-B14F-4D97-AF65-F5344CB8AC3E}">
        <p14:creationId xmlns:p14="http://schemas.microsoft.com/office/powerpoint/2010/main" val="2726108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DAFMAN 91-223, Aviation Safety Investigations and Reports: </a:t>
            </a:r>
            <a:r>
              <a:rPr lang="en-US" sz="1800" b="1" i="0" u="none" strike="noStrike" baseline="0" dirty="0">
                <a:solidFill>
                  <a:srgbClr val="000000"/>
                </a:solidFill>
                <a:latin typeface="Times New Roman" panose="02020603050405020304" pitchFamily="18" charset="0"/>
              </a:rPr>
              <a:t>6.3. SIB Day One Briefing. </a:t>
            </a:r>
            <a:r>
              <a:rPr lang="en-US" sz="1800" b="0" i="0" u="none" strike="noStrike" baseline="0" dirty="0">
                <a:solidFill>
                  <a:srgbClr val="000000"/>
                </a:solidFill>
                <a:latin typeface="Times New Roman" panose="02020603050405020304" pitchFamily="18" charset="0"/>
              </a:rPr>
              <a:t>After the ISB handover briefing, the SIB IO or AFSEC Representative will provide the “SIB Day One” briefing to the SIB members. </a:t>
            </a:r>
            <a:r>
              <a:rPr lang="en-US" sz="1800" b="1" i="0" u="none" strike="noStrike" baseline="0" dirty="0">
                <a:solidFill>
                  <a:srgbClr val="000000"/>
                </a:solidFill>
                <a:latin typeface="Times New Roman" panose="02020603050405020304" pitchFamily="18" charset="0"/>
              </a:rPr>
              <a:t>(T-2) </a:t>
            </a:r>
            <a:r>
              <a:rPr lang="en-US" sz="1800" b="0" i="0" u="none" strike="noStrike" baseline="0" dirty="0">
                <a:solidFill>
                  <a:srgbClr val="000000"/>
                </a:solidFill>
                <a:latin typeface="Times New Roman" panose="02020603050405020304" pitchFamily="18" charset="0"/>
              </a:rPr>
              <a:t>The briefing provides an overview of SIB member roles and responsibilities, investigation process, and reporting timelines. The SIB IO or AFSEC Representative should ensure SIB primary members review their associated checklists located in the SIB Go Package.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a:t>
            </a:fld>
            <a:endParaRPr lang="en-US" dirty="0"/>
          </a:p>
        </p:txBody>
      </p:sp>
    </p:spTree>
    <p:extLst>
      <p:ext uri="{BB962C8B-B14F-4D97-AF65-F5344CB8AC3E}">
        <p14:creationId xmlns:p14="http://schemas.microsoft.com/office/powerpoint/2010/main" val="11077084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To protect the safety system and to ensure that people are forthright with SIBs privilege exists to prevent the analytical and speculative portions of the investigation from being used for any non-safety related purposes, i.e. litigation.  </a:t>
            </a:r>
          </a:p>
          <a:p>
            <a:pPr eaLnBrk="1" hangingPunct="1"/>
            <a:endParaRPr lang="en-US" altLang="en-US" dirty="0"/>
          </a:p>
          <a:p>
            <a:pPr eaLnBrk="1" hangingPunct="1"/>
            <a:r>
              <a:rPr lang="en-US" altLang="en-US" dirty="0"/>
              <a:t>To protect privilege, SIB members are not allowed to talk about the mishap outside of the investigation.  If we need to talk to someone (think interviews) we determine whether or not they require the Promise of Confidentiality (because we feel they are holding back information) and offer them a Promise of Confidentiality (or not), or we use people that are a part of the process, namely the Convening Authority Safety staff and/or AFSEC support.  </a:t>
            </a:r>
          </a:p>
          <a:p>
            <a:pPr eaLnBrk="1" hangingPunct="1"/>
            <a:endParaRPr lang="en-US" altLang="en-US" dirty="0"/>
          </a:p>
          <a:p>
            <a:pPr eaLnBrk="1" hangingPunct="1"/>
            <a:r>
              <a:rPr lang="en-US" altLang="en-US" dirty="0"/>
              <a:t>If you are in doubt or have questions, ask me and if I don’t know the answer, I’ll find it.</a:t>
            </a:r>
          </a:p>
          <a:p>
            <a:pPr eaLnBrk="1" hangingPunct="1"/>
            <a:endParaRPr lang="en-US" altLang="en-US" dirty="0"/>
          </a:p>
          <a:p>
            <a:pPr eaLnBrk="1" hangingPunct="1"/>
            <a:r>
              <a:rPr lang="en-US" altLang="en-US" dirty="0"/>
              <a:t>Review AFSEC/JA PSI Refresher Video at this link: (AFSEC Portal Page &gt; JA &gt; Protecting Privileged Safety Information Video)</a:t>
            </a:r>
          </a:p>
          <a:p>
            <a:pPr eaLnBrk="1" hangingPunct="1"/>
            <a:r>
              <a:rPr lang="en-US" dirty="0">
                <a:hlinkClick r:id="rId3"/>
              </a:rPr>
              <a:t>AFSEC - Air Force Safety Center (AFSEC) - Privilege Training</a:t>
            </a:r>
            <a:endParaRPr lang="en-US" dirty="0"/>
          </a:p>
          <a:p>
            <a:pPr eaLnBrk="1" hangingPunct="1"/>
            <a:endParaRPr lang="en-US" altLang="en-US" dirty="0"/>
          </a:p>
          <a:p>
            <a:pPr eaLnBrk="1" hangingPunct="1"/>
            <a:r>
              <a:rPr lang="en-US" sz="1800" b="0" i="0" u="none" strike="noStrike" baseline="0" dirty="0">
                <a:solidFill>
                  <a:srgbClr val="000000"/>
                </a:solidFill>
                <a:latin typeface="Times New Roman" panose="02020603050405020304" pitchFamily="18" charset="0"/>
              </a:rPr>
              <a:t>DAFI 91-204: 4.4.3.2. All persons (except the Convening Authority, his/her staff, safety office staff, and AFSEC personnel) </a:t>
            </a:r>
            <a:r>
              <a:rPr lang="en-US" sz="1800" b="0" i="0" u="sng" strike="noStrike" baseline="0" dirty="0">
                <a:solidFill>
                  <a:srgbClr val="000000"/>
                </a:solidFill>
                <a:latin typeface="Times New Roman" panose="02020603050405020304" pitchFamily="18" charset="0"/>
              </a:rPr>
              <a:t>given or provided access to privileged safety information</a:t>
            </a:r>
            <a:r>
              <a:rPr lang="en-US" sz="1800" b="0" i="0" u="none" strike="noStrike" baseline="0" dirty="0">
                <a:solidFill>
                  <a:srgbClr val="000000"/>
                </a:solidFill>
                <a:latin typeface="Times New Roman" panose="02020603050405020304" pitchFamily="18" charset="0"/>
              </a:rPr>
              <a:t> by the ISB or the SIB prior to the Convening Authority briefing must agree to and sign the appropriate safety privilege agreements.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These agreements include: “Non-Disclosure Agreement-Safety Investigation-DoD Personnel”, “Non-Disclosure Agreement-Safety Investigation-Contractor Rep”, or “Privileged (Confidential) Witness Agreement”. Use the templates located in the SIB Go Package or the ISB Go Package. </a:t>
            </a:r>
            <a:r>
              <a:rPr lang="en-US" sz="1800" b="0" i="0" u="sng" strike="noStrike" baseline="0" dirty="0">
                <a:solidFill>
                  <a:srgbClr val="000000"/>
                </a:solidFill>
                <a:latin typeface="Times New Roman" panose="02020603050405020304" pitchFamily="18" charset="0"/>
              </a:rPr>
              <a:t>Personnel who are not exposed to safety privilege (e.g., personnel guarding or assisting in recovery of mishap wreckage) do not sign non-disclosure agreements</a:t>
            </a:r>
            <a:r>
              <a:rPr lang="en-US" sz="1800" b="0" i="0" u="none" strike="noStrike" baseline="0" dirty="0">
                <a:solidFill>
                  <a:srgbClr val="000000"/>
                </a:solidFill>
                <a:latin typeface="Times New Roman" panose="02020603050405020304" pitchFamily="18" charset="0"/>
              </a:rPr>
              <a:t>. </a:t>
            </a:r>
          </a:p>
          <a:p>
            <a:pPr eaLnBrk="1" hangingPunct="1"/>
            <a:endParaRPr lang="en-US" sz="1800" b="0" i="0" u="none" strike="noStrike" baseline="0" dirty="0">
              <a:solidFill>
                <a:srgbClr val="000000"/>
              </a:solidFill>
              <a:latin typeface="Times New Roman" panose="02020603050405020304" pitchFamily="18" charset="0"/>
            </a:endParaRPr>
          </a:p>
          <a:p>
            <a:pPr eaLnBrk="1" hangingPunct="1"/>
            <a:r>
              <a:rPr lang="en-US" sz="1800" b="0" i="0" u="none" strike="noStrike" baseline="0" dirty="0">
                <a:solidFill>
                  <a:srgbClr val="000000"/>
                </a:solidFill>
                <a:latin typeface="Times New Roman" panose="02020603050405020304" pitchFamily="18" charset="0"/>
              </a:rPr>
              <a:t>DAFI 91-204: </a:t>
            </a:r>
            <a:r>
              <a:rPr lang="en-US" sz="1800" b="1" i="0" u="none" strike="noStrike" baseline="0" dirty="0">
                <a:solidFill>
                  <a:srgbClr val="000000"/>
                </a:solidFill>
                <a:latin typeface="Times New Roman" panose="02020603050405020304" pitchFamily="18" charset="0"/>
              </a:rPr>
              <a:t>8.4. Obtaining and Using Technical Assistance and Laboratory Analysis. </a:t>
            </a:r>
            <a:r>
              <a:rPr lang="en-US" sz="1800" b="0" i="0" u="none" strike="noStrike" baseline="0" dirty="0">
                <a:solidFill>
                  <a:srgbClr val="000000"/>
                </a:solidFill>
                <a:latin typeface="Times New Roman" panose="02020603050405020304" pitchFamily="18" charset="0"/>
              </a:rPr>
              <a:t>8.4.2.2.2. SIBs must ensure authors sign a “Non-Disclosure Agreement-Safety Investigation-DoD Personnel” or “Non-Disclosure Agreement-Safety Investigation-Contractor Rep” (as applicable).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SIBs must upload the signed non-disclosure agreement as an exhibit in AFSAS.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 DAF maintains sole possession or control of the report. All the contractor representatives’ notes, drawings, etc., must be turned over to the SIB or destroyed.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20</a:t>
            </a:fld>
            <a:endParaRPr lang="en-US" dirty="0"/>
          </a:p>
        </p:txBody>
      </p:sp>
    </p:spTree>
    <p:extLst>
      <p:ext uri="{BB962C8B-B14F-4D97-AF65-F5344CB8AC3E}">
        <p14:creationId xmlns:p14="http://schemas.microsoft.com/office/powerpoint/2010/main" val="1661462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21</a:t>
            </a:fld>
            <a:endParaRPr lang="en-US" dirty="0"/>
          </a:p>
        </p:txBody>
      </p:sp>
    </p:spTree>
    <p:extLst>
      <p:ext uri="{BB962C8B-B14F-4D97-AF65-F5344CB8AC3E}">
        <p14:creationId xmlns:p14="http://schemas.microsoft.com/office/powerpoint/2010/main" val="1457970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spcBef>
                <a:spcPct val="30000"/>
              </a:spcBef>
              <a:defRPr sz="1200">
                <a:solidFill>
                  <a:schemeClr val="tx1"/>
                </a:solidFill>
                <a:latin typeface="Times New Roman" panose="02020603050405020304" pitchFamily="18" charset="0"/>
              </a:defRPr>
            </a:lvl1pPr>
            <a:lvl2pPr marL="742950" indent="-285750" defTabSz="922338">
              <a:spcBef>
                <a:spcPct val="30000"/>
              </a:spcBef>
              <a:defRPr sz="1200">
                <a:solidFill>
                  <a:schemeClr val="tx1"/>
                </a:solidFill>
                <a:latin typeface="Times New Roman" panose="02020603050405020304" pitchFamily="18" charset="0"/>
              </a:defRPr>
            </a:lvl2pPr>
            <a:lvl3pPr marL="1143000" indent="-228600" defTabSz="922338">
              <a:spcBef>
                <a:spcPct val="30000"/>
              </a:spcBef>
              <a:defRPr sz="1200">
                <a:solidFill>
                  <a:schemeClr val="tx1"/>
                </a:solidFill>
                <a:latin typeface="Times New Roman" panose="02020603050405020304" pitchFamily="18" charset="0"/>
              </a:defRPr>
            </a:lvl3pPr>
            <a:lvl4pPr marL="1600200" indent="-228600" defTabSz="922338">
              <a:spcBef>
                <a:spcPct val="30000"/>
              </a:spcBef>
              <a:defRPr sz="1200">
                <a:solidFill>
                  <a:schemeClr val="tx1"/>
                </a:solidFill>
                <a:latin typeface="Times New Roman" panose="02020603050405020304" pitchFamily="18" charset="0"/>
              </a:defRPr>
            </a:lvl4pPr>
            <a:lvl5pPr marL="2057400" indent="-228600" defTabSz="922338">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628A494-E51D-41BB-BD74-F3D6FFEE1FAC}" type="slidenum">
              <a:rPr lang="en-US" altLang="en-US" smtClean="0">
                <a:latin typeface="Arial" panose="020B0604020202020204" pitchFamily="34" charset="0"/>
              </a:rPr>
              <a:pPr>
                <a:spcBef>
                  <a:spcPct val="0"/>
                </a:spcBef>
              </a:pPr>
              <a:t>22</a:t>
            </a:fld>
            <a:endParaRPr lang="en-US" altLang="en-US">
              <a:latin typeface="Arial" panose="020B0604020202020204" pitchFamily="34"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Tree>
    <p:extLst>
      <p:ext uri="{BB962C8B-B14F-4D97-AF65-F5344CB8AC3E}">
        <p14:creationId xmlns:p14="http://schemas.microsoft.com/office/powerpoint/2010/main" val="1361115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23</a:t>
            </a:fld>
            <a:endParaRPr lang="en-US" dirty="0"/>
          </a:p>
        </p:txBody>
      </p:sp>
    </p:spTree>
    <p:extLst>
      <p:ext uri="{BB962C8B-B14F-4D97-AF65-F5344CB8AC3E}">
        <p14:creationId xmlns:p14="http://schemas.microsoft.com/office/powerpoint/2010/main" val="2329011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At the SIB level it’s the BP and IO that’s authorized to offer a promise of confidentiality.  </a:t>
            </a:r>
          </a:p>
          <a:p>
            <a:endParaRPr lang="en-US" altLang="en-US" dirty="0"/>
          </a:p>
          <a:p>
            <a:r>
              <a:rPr lang="en-US" altLang="en-US" dirty="0"/>
              <a:t>Ensure each interview, whether it is provided under a promise of confidentiality or not, is properly documented (use the </a:t>
            </a:r>
            <a:r>
              <a:rPr lang="en-US" altLang="en-US" u="sng" dirty="0"/>
              <a:t>CURRENT</a:t>
            </a:r>
            <a:r>
              <a:rPr lang="en-US" altLang="en-US" dirty="0"/>
              <a:t> Privileged and Non-Privileged Witness Agreements found in the SIB Go-Package).  </a:t>
            </a:r>
          </a:p>
          <a:p>
            <a:endParaRPr lang="en-US" altLang="en-US" dirty="0"/>
          </a:p>
          <a:p>
            <a:r>
              <a:rPr lang="en-US" altLang="en-US" dirty="0"/>
              <a:t>Remember, at the beginning of each interview to read and record the appropriate privileged or non-privileged opening script in accordance with DAFI 91-204, who is being interviewed, the date, who is doing the interview, etc. Again, at the end of the interview read and record the closing script.</a:t>
            </a:r>
          </a:p>
          <a:p>
            <a:endParaRPr lang="en-US" altLang="en-US" dirty="0"/>
          </a:p>
          <a:p>
            <a:r>
              <a:rPr lang="en-US" altLang="en-US" dirty="0"/>
              <a:t>If a witness has provided more than one written statement and/or verbal testimony, each instance requires a separate signed Witness Agreement identifying the nature of the testimony (i.e. whether it was given under a promise of confidentiality or not). (Example: Mishap Pilot gave a written statement to the ISB and gave a verbal testimony to the SIB, both under a Promise of Confidentiality. There should be two separate Privileged (Confidential) Witness Agreements fully filled out and signed by the Mishap Pilot indicated that they were offered and understand the offer extended to them.) </a:t>
            </a:r>
          </a:p>
          <a:p>
            <a:endParaRPr lang="en-US" altLang="en-US" dirty="0"/>
          </a:p>
          <a:p>
            <a:r>
              <a:rPr lang="en-US" sz="1800" b="0" i="0" u="none" strike="noStrike" baseline="0" dirty="0">
                <a:solidFill>
                  <a:srgbClr val="000000"/>
                </a:solidFill>
                <a:latin typeface="Times New Roman" panose="02020603050405020304" pitchFamily="18" charset="0"/>
              </a:rPr>
              <a:t>DAFI 91-204: </a:t>
            </a:r>
            <a:r>
              <a:rPr lang="en-US" sz="1800" b="1" i="0" u="none" strike="noStrike" baseline="0" dirty="0">
                <a:solidFill>
                  <a:srgbClr val="000000"/>
                </a:solidFill>
                <a:latin typeface="Times New Roman" panose="02020603050405020304" pitchFamily="18" charset="0"/>
              </a:rPr>
              <a:t>4.5.3. Persons Authorized to Offer Promises of Confidentiality. </a:t>
            </a:r>
            <a:r>
              <a:rPr lang="en-US" sz="1800" b="0" i="0" u="none" strike="noStrike" baseline="0" dirty="0">
                <a:solidFill>
                  <a:srgbClr val="000000"/>
                </a:solidFill>
                <a:latin typeface="Times New Roman" panose="02020603050405020304" pitchFamily="18" charset="0"/>
              </a:rPr>
              <a:t>Only the ISB President, ISB Investigating Officer, SIB President, SIB Investigating Officer, or an SIO may offer promises of confidentiality and only during safety investigations where promises of confidentiality are authorized. When conducting safety investigations in which promises of confidentiality are authorized, the SIB President/SIO and SIB Investigating Officer have the sole discretion to decide who will be offered a promise of confidentiality. The authorized official’s decision shall not be made on a blanket basis, but must be based upon a witness or contractor’s reluctance to cooperate or apparent self-interest in not disclosing information. </a:t>
            </a:r>
            <a:r>
              <a:rPr lang="en-US" sz="1800" b="0" i="0" u="sng" strike="noStrike" baseline="0" dirty="0">
                <a:solidFill>
                  <a:srgbClr val="000000"/>
                </a:solidFill>
                <a:latin typeface="Times New Roman" panose="02020603050405020304" pitchFamily="18" charset="0"/>
              </a:rPr>
              <a:t>After deciding to offer a witness confidentiality, the SIB and ISB President may authorize other board members to extend that approved offer to the witness or contractor</a:t>
            </a:r>
            <a:r>
              <a:rPr lang="en-US" sz="1800" b="0" i="0" u="none" strike="noStrike" baseline="0" dirty="0">
                <a:solidFill>
                  <a:srgbClr val="000000"/>
                </a:solidFill>
                <a:latin typeface="Times New Roman" panose="02020603050405020304" pitchFamily="18" charset="0"/>
              </a:rPr>
              <a:t>.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24</a:t>
            </a:fld>
            <a:endParaRPr lang="en-US" dirty="0"/>
          </a:p>
        </p:txBody>
      </p:sp>
    </p:spTree>
    <p:extLst>
      <p:ext uri="{BB962C8B-B14F-4D97-AF65-F5344CB8AC3E}">
        <p14:creationId xmlns:p14="http://schemas.microsoft.com/office/powerpoint/2010/main" val="1510110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25</a:t>
            </a:fld>
            <a:endParaRPr lang="en-US" dirty="0"/>
          </a:p>
        </p:txBody>
      </p:sp>
    </p:spTree>
    <p:extLst>
      <p:ext uri="{BB962C8B-B14F-4D97-AF65-F5344CB8AC3E}">
        <p14:creationId xmlns:p14="http://schemas.microsoft.com/office/powerpoint/2010/main" val="493370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Where can the SIB find these forms? </a:t>
            </a:r>
          </a:p>
          <a:p>
            <a:endParaRPr lang="en-US" altLang="en-US" dirty="0"/>
          </a:p>
          <a:p>
            <a:r>
              <a:rPr lang="en-US" altLang="en-US" dirty="0"/>
              <a:t>SIB support documents found on the Air Force Safety Center Portal site or in AFSAS under “SIB Go Package”</a:t>
            </a:r>
          </a:p>
          <a:p>
            <a:endParaRPr lang="en-US" altLang="en-US" dirty="0"/>
          </a:p>
          <a:p>
            <a:r>
              <a:rPr lang="en-US" altLang="en-US" dirty="0"/>
              <a:t>Link: </a:t>
            </a:r>
            <a:r>
              <a:rPr lang="en-US" dirty="0">
                <a:hlinkClick r:id="rId3"/>
              </a:rPr>
              <a:t>SIB Support (</a:t>
            </a:r>
            <a:r>
              <a:rPr lang="en-US" dirty="0" err="1">
                <a:hlinkClick r:id="rId3"/>
              </a:rPr>
              <a:t>SIBSupport</a:t>
            </a:r>
            <a:r>
              <a:rPr lang="en-US" dirty="0">
                <a:hlinkClick r:id="rId3"/>
              </a:rPr>
              <a:t>) (af.mil)</a:t>
            </a:r>
            <a:endParaRPr lang="en-US"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26</a:t>
            </a:fld>
            <a:endParaRPr lang="en-US" dirty="0"/>
          </a:p>
        </p:txBody>
      </p:sp>
    </p:spTree>
    <p:extLst>
      <p:ext uri="{BB962C8B-B14F-4D97-AF65-F5344CB8AC3E}">
        <p14:creationId xmlns:p14="http://schemas.microsoft.com/office/powerpoint/2010/main" val="3140495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Initial interviews were accomplished by the ISB………………………..</a:t>
            </a:r>
          </a:p>
          <a:p>
            <a:endParaRPr lang="en-US" altLang="en-US" dirty="0"/>
          </a:p>
          <a:p>
            <a:r>
              <a:rPr lang="en-US" altLang="en-US" dirty="0"/>
              <a:t>In this phase we’ll be accomplishing follow-up interviews, interviews with folks the ISB might have failed to interview and initial interviews with personnel we determine we need to interview as the investigation progresses.</a:t>
            </a:r>
          </a:p>
          <a:p>
            <a:endParaRPr lang="en-US" altLang="en-US" dirty="0"/>
          </a:p>
          <a:p>
            <a:r>
              <a:rPr lang="en-US" altLang="en-US" dirty="0"/>
              <a:t>In the ISB interviews they only asked one question………………….. “Tell me what happened”</a:t>
            </a:r>
          </a:p>
          <a:p>
            <a:endParaRPr lang="en-US" altLang="en-US" dirty="0"/>
          </a:p>
          <a:p>
            <a:r>
              <a:rPr lang="en-US" altLang="en-US" dirty="0"/>
              <a:t>We’ll be expanding on that during the SIB with specific questions aimed at narrowing down why the mishap occurred……………………..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27</a:t>
            </a:fld>
            <a:endParaRPr lang="en-US" dirty="0"/>
          </a:p>
        </p:txBody>
      </p:sp>
    </p:spTree>
    <p:extLst>
      <p:ext uri="{BB962C8B-B14F-4D97-AF65-F5344CB8AC3E}">
        <p14:creationId xmlns:p14="http://schemas.microsoft.com/office/powerpoint/2010/main" val="1071106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At the SIB level it’s the BP and IO.</a:t>
            </a:r>
          </a:p>
          <a:p>
            <a:endParaRPr lang="en-US" altLang="en-US" dirty="0"/>
          </a:p>
          <a:p>
            <a:r>
              <a:rPr lang="en-US" altLang="en-US" dirty="0"/>
              <a:t>Ensure each interview, whether it is provided under a promise of confidentiality or not, is properly documented (use the </a:t>
            </a:r>
            <a:r>
              <a:rPr lang="en-US" altLang="en-US" u="sng" dirty="0"/>
              <a:t>CURRENT</a:t>
            </a:r>
            <a:r>
              <a:rPr lang="en-US" altLang="en-US" dirty="0"/>
              <a:t> Privileged and Non-Privileged Witness Agreements found in the SIB Go-Package).  </a:t>
            </a:r>
          </a:p>
          <a:p>
            <a:endParaRPr lang="en-US" altLang="en-US" dirty="0"/>
          </a:p>
          <a:p>
            <a:r>
              <a:rPr lang="en-US" altLang="en-US" dirty="0"/>
              <a:t>Remember, at the beginning of each interview to read and record the appropriate privileged or non-privileged opening script in accordance with DAFI 91-204, who is being interviewed, the date, who is doing the interview, etc. Again, at the end of the interview read and record the closing script.</a:t>
            </a:r>
          </a:p>
          <a:p>
            <a:endParaRPr lang="en-US" altLang="en-US" dirty="0"/>
          </a:p>
          <a:p>
            <a:r>
              <a:rPr lang="en-US" altLang="en-US" dirty="0"/>
              <a:t>If a witness has provided more than one written statement and/or verbal testimony, each instance requires a separate signed Witness Agreement identifying the nature of the testimony (i.e. whether it was given under a promise of confidentiality or not). (Example: Mishap Pilot gave a written statement to the ISB and gave a verbal testimony to the SIB, both under a Promise of Confidentiality. There should be two separate Privileged (Confidential) Witness Agreements fully filled out and signed by the Mishap Pilot indicated that they were offered and understand the offer extended to them.) </a:t>
            </a:r>
          </a:p>
          <a:p>
            <a:endParaRPr lang="en-US" altLang="en-US" dirty="0"/>
          </a:p>
          <a:p>
            <a:r>
              <a:rPr lang="en-US" altLang="en-US" dirty="0"/>
              <a:t>Keep in mind the difference between testimony and evidence.  Example: Under a promise of confidentiality a mishap pilot testifies that he left the gear handle up during the mishap sequence.  If another crewmember provides the same testimony during a non-privileged interview or if physical evidence confirms the gear handle was up during the mishap sequence, that evidence is NOT privileged.  The TESTIMONY the mishap pilot provided under a promise of confidentiality is privileged, however evidence uncovered outside that interview may not be.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28</a:t>
            </a:fld>
            <a:endParaRPr lang="en-US" dirty="0"/>
          </a:p>
        </p:txBody>
      </p:sp>
    </p:spTree>
    <p:extLst>
      <p:ext uri="{BB962C8B-B14F-4D97-AF65-F5344CB8AC3E}">
        <p14:creationId xmlns:p14="http://schemas.microsoft.com/office/powerpoint/2010/main" val="4020466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Who would you pick?</a:t>
            </a:r>
          </a:p>
          <a:p>
            <a:r>
              <a:rPr lang="en-US" altLang="en-US" dirty="0"/>
              <a:t>The area expert.</a:t>
            </a:r>
          </a:p>
          <a:p>
            <a:r>
              <a:rPr lang="en-US" altLang="en-US" dirty="0"/>
              <a:t>Keep the interviewing crowd to a minimum to keep from intimidating the witness</a:t>
            </a:r>
          </a:p>
          <a:p>
            <a:r>
              <a:rPr lang="en-US" altLang="en-US" dirty="0"/>
              <a:t>One on one is best</a:t>
            </a:r>
          </a:p>
          <a:p>
            <a:r>
              <a:rPr lang="en-US" altLang="en-US" dirty="0"/>
              <a:t>If two accomplish the interview, not a good cop/bad cop scenario</a:t>
            </a:r>
          </a:p>
          <a:p>
            <a:r>
              <a:rPr lang="en-US" altLang="en-US" dirty="0"/>
              <a:t>BP does interviews at the senior staff level</a:t>
            </a:r>
          </a:p>
          <a:p>
            <a:r>
              <a:rPr lang="en-US" altLang="en-US" dirty="0"/>
              <a:t>Witness can be compelled to meet with interviewer by CC/Shirt, but not what to say.</a:t>
            </a:r>
          </a:p>
          <a:p>
            <a:r>
              <a:rPr lang="en-US" altLang="en-US" dirty="0"/>
              <a:t>Consider ending questions…</a:t>
            </a:r>
          </a:p>
          <a:p>
            <a:r>
              <a:rPr lang="en-US" altLang="en-US" dirty="0"/>
              <a:t>	Is there anything I didn’t ask that you would like to add?</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8.3.5.6.</a:t>
            </a:r>
            <a:r>
              <a:rPr lang="en-US" sz="1800" b="0" i="0" u="none" strike="noStrike" baseline="0" dirty="0">
                <a:solidFill>
                  <a:srgbClr val="000000"/>
                </a:solidFill>
                <a:latin typeface="Times New Roman" panose="02020603050405020304" pitchFamily="18" charset="0"/>
              </a:rPr>
              <a:t> If a witness refuses to be interviewed or provide a statement, contact their commander, Convening Authority safety office, or AFSEC/JA, to discuss lawful orders to participate.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29</a:t>
            </a:fld>
            <a:endParaRPr lang="en-US" dirty="0"/>
          </a:p>
        </p:txBody>
      </p:sp>
    </p:spTree>
    <p:extLst>
      <p:ext uri="{BB962C8B-B14F-4D97-AF65-F5344CB8AC3E}">
        <p14:creationId xmlns:p14="http://schemas.microsoft.com/office/powerpoint/2010/main" val="3001933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a:t>
            </a:fld>
            <a:endParaRPr lang="en-US" dirty="0"/>
          </a:p>
        </p:txBody>
      </p:sp>
    </p:spTree>
    <p:extLst>
      <p:ext uri="{BB962C8B-B14F-4D97-AF65-F5344CB8AC3E}">
        <p14:creationId xmlns:p14="http://schemas.microsoft.com/office/powerpoint/2010/main" val="2879423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Basic Interview ROE………………………..</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5.11. Special Circumstances. </a:t>
            </a:r>
          </a:p>
          <a:p>
            <a:r>
              <a:rPr lang="en-US" sz="1800" b="0" i="0" u="none" strike="noStrike" baseline="0" dirty="0">
                <a:solidFill>
                  <a:srgbClr val="000000"/>
                </a:solidFill>
                <a:latin typeface="Times New Roman" panose="02020603050405020304" pitchFamily="18" charset="0"/>
              </a:rPr>
              <a:t>5.11.2. </a:t>
            </a:r>
            <a:r>
              <a:rPr lang="en-US" sz="1800" b="1" i="0" u="none" strike="noStrike" baseline="0" dirty="0">
                <a:solidFill>
                  <a:srgbClr val="000000"/>
                </a:solidFill>
                <a:latin typeface="Times New Roman" panose="02020603050405020304" pitchFamily="18" charset="0"/>
              </a:rPr>
              <a:t>Events Involving Potential Criminal Acts. </a:t>
            </a:r>
            <a:r>
              <a:rPr lang="en-US" sz="1800" b="0" i="0" u="none" strike="noStrike" baseline="0" dirty="0">
                <a:solidFill>
                  <a:srgbClr val="000000"/>
                </a:solidFill>
                <a:latin typeface="Times New Roman" panose="02020603050405020304" pitchFamily="18" charset="0"/>
              </a:rPr>
              <a:t>If safety investigators discover evidence of criminal acts causal to the event, they must immediately stop investigating and notify AFSEC/JA and the Convening Authority. </a:t>
            </a:r>
            <a:r>
              <a:rPr lang="en-US" sz="1800" b="1" i="0" u="none" strike="noStrike" baseline="0" dirty="0">
                <a:solidFill>
                  <a:srgbClr val="000000"/>
                </a:solidFill>
                <a:latin typeface="Times New Roman" panose="02020603050405020304" pitchFamily="18" charset="0"/>
              </a:rPr>
              <a:t>(T-0) </a:t>
            </a:r>
            <a:r>
              <a:rPr lang="en-US" sz="1800" b="0" i="0" u="none" strike="noStrike" baseline="0" dirty="0">
                <a:solidFill>
                  <a:srgbClr val="000000"/>
                </a:solidFill>
                <a:latin typeface="Times New Roman" panose="02020603050405020304" pitchFamily="18" charset="0"/>
              </a:rPr>
              <a:t>If there is credible evidence of criminal activity the Convening Authority shall notify the responsible military or civilian law enforcement organization. </a:t>
            </a:r>
            <a:r>
              <a:rPr lang="en-US" sz="1800" b="1" i="0" u="none" strike="noStrike" baseline="0" dirty="0">
                <a:solidFill>
                  <a:srgbClr val="000000"/>
                </a:solidFill>
                <a:latin typeface="Times New Roman" panose="02020603050405020304" pitchFamily="18" charset="0"/>
              </a:rPr>
              <a:t>(T-0) </a:t>
            </a:r>
            <a:r>
              <a:rPr lang="en-US" sz="1800" b="0" i="0" u="none" strike="noStrike" baseline="0" dirty="0">
                <a:solidFill>
                  <a:srgbClr val="000000"/>
                </a:solidFill>
                <a:latin typeface="Times New Roman" panose="02020603050405020304" pitchFamily="18" charset="0"/>
              </a:rPr>
              <a:t>The Convening Authority will determine if and when the safety investigation should continue, and the scope of that investigation. </a:t>
            </a:r>
            <a:r>
              <a:rPr lang="en-US" sz="1800" b="1" i="0" u="none" strike="noStrike" baseline="0" dirty="0">
                <a:solidFill>
                  <a:srgbClr val="000000"/>
                </a:solidFill>
                <a:latin typeface="Times New Roman" panose="02020603050405020304" pitchFamily="18" charset="0"/>
              </a:rPr>
              <a:t>(T-0) </a:t>
            </a:r>
            <a:r>
              <a:rPr lang="en-US" sz="1800" b="0" i="0" u="none" strike="noStrike" baseline="0" dirty="0">
                <a:solidFill>
                  <a:srgbClr val="000000"/>
                </a:solidFill>
                <a:latin typeface="Times New Roman" panose="02020603050405020304" pitchFamily="18" charset="0"/>
              </a:rPr>
              <a:t>Office of Special Investigations inquiries take precedence over safety investigations of fatal events until criminal activity has been ruled out as a possible cause. The Convening Authority will give all non-privileged material to the legal investigators, provide them with the names of all witnesses, and safeguard all privileged material. </a:t>
            </a:r>
            <a:r>
              <a:rPr lang="en-US" sz="1800" b="1" i="0" u="none" strike="noStrike" baseline="0" dirty="0">
                <a:solidFill>
                  <a:srgbClr val="000000"/>
                </a:solidFill>
                <a:latin typeface="Times New Roman" panose="02020603050405020304" pitchFamily="18" charset="0"/>
              </a:rPr>
              <a:t>(T-0) </a:t>
            </a:r>
            <a:r>
              <a:rPr lang="en-US" sz="1800" b="0" i="0" u="none" strike="noStrike" baseline="0" dirty="0">
                <a:solidFill>
                  <a:srgbClr val="000000"/>
                </a:solidFill>
                <a:latin typeface="Times New Roman" panose="02020603050405020304" pitchFamily="18" charset="0"/>
              </a:rPr>
              <a:t>A use of force review board initiated in accordance with AFI 31-117, </a:t>
            </a:r>
            <a:r>
              <a:rPr lang="en-US" sz="1800" b="0" i="1" u="none" strike="noStrike" baseline="0" dirty="0">
                <a:solidFill>
                  <a:srgbClr val="000000"/>
                </a:solidFill>
                <a:latin typeface="Times New Roman" panose="02020603050405020304" pitchFamily="18" charset="0"/>
              </a:rPr>
              <a:t>Arming and Use of Force by Air Force Personnel</a:t>
            </a:r>
            <a:r>
              <a:rPr lang="en-US" sz="1800" b="0" i="0" u="none" strike="noStrike" baseline="0" dirty="0">
                <a:solidFill>
                  <a:srgbClr val="000000"/>
                </a:solidFill>
                <a:latin typeface="Times New Roman" panose="02020603050405020304" pitchFamily="18" charset="0"/>
              </a:rPr>
              <a:t>, does not take precedence over a mishap investigation.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30</a:t>
            </a:fld>
            <a:endParaRPr lang="en-US" dirty="0"/>
          </a:p>
        </p:txBody>
      </p:sp>
    </p:spTree>
    <p:extLst>
      <p:ext uri="{BB962C8B-B14F-4D97-AF65-F5344CB8AC3E}">
        <p14:creationId xmlns:p14="http://schemas.microsoft.com/office/powerpoint/2010/main" val="29364800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We’ll typically do multiple interviews with mishap principles (pilot, maintainers if mx was a factor, etc)</a:t>
            </a:r>
          </a:p>
          <a:p>
            <a:endParaRPr lang="en-US" altLang="en-US" dirty="0"/>
          </a:p>
          <a:p>
            <a:r>
              <a:rPr lang="en-US" altLang="en-US" dirty="0"/>
              <a:t>Questions will get more focused as interviews progress</a:t>
            </a:r>
          </a:p>
          <a:p>
            <a:endParaRPr lang="en-US" altLang="en-US" dirty="0"/>
          </a:p>
          <a:p>
            <a:endParaRPr lang="en-US" altLang="en-US" dirty="0"/>
          </a:p>
          <a:p>
            <a:r>
              <a:rPr lang="en-US" altLang="en-US" dirty="0"/>
              <a:t>BE SURE THAT IF FOLKS COULD USE SOMETHING IN THE EXECUTION OF THEIR JOBS YOU HAVE IT AVAILABLE FOR THEM TO REFERENCE SO THEY CAN TELL YOU EXACTLY WHAT THEY DID. (CHECKLIST, T.O., ETC) </a:t>
            </a:r>
          </a:p>
          <a:p>
            <a:endParaRPr lang="en-US" altLang="en-US" dirty="0"/>
          </a:p>
          <a:p>
            <a:r>
              <a:rPr lang="en-US" altLang="en-US" dirty="0"/>
              <a:t>DON’T MAKE THEM GUESS AT THE STEPS THEY DID OR DIDN’T ACCOMPLISH……..</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31</a:t>
            </a:fld>
            <a:endParaRPr lang="en-US" dirty="0"/>
          </a:p>
        </p:txBody>
      </p:sp>
    </p:spTree>
    <p:extLst>
      <p:ext uri="{BB962C8B-B14F-4D97-AF65-F5344CB8AC3E}">
        <p14:creationId xmlns:p14="http://schemas.microsoft.com/office/powerpoint/2010/main" val="28245392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ALL ARE IMPORTANT………………………..</a:t>
            </a:r>
          </a:p>
          <a:p>
            <a:endParaRPr lang="en-US" altLang="en-US" dirty="0"/>
          </a:p>
          <a:p>
            <a:r>
              <a:rPr lang="en-US" altLang="en-US" dirty="0"/>
              <a:t>READ EACH BULLET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32</a:t>
            </a:fld>
            <a:endParaRPr lang="en-US" dirty="0"/>
          </a:p>
        </p:txBody>
      </p:sp>
    </p:spTree>
    <p:extLst>
      <p:ext uri="{BB962C8B-B14F-4D97-AF65-F5344CB8AC3E}">
        <p14:creationId xmlns:p14="http://schemas.microsoft.com/office/powerpoint/2010/main" val="9736379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With respect to transcribing…………………………</a:t>
            </a:r>
          </a:p>
          <a:p>
            <a:pPr eaLnBrk="1" hangingPunct="1"/>
            <a:endParaRPr lang="en-US" altLang="en-US" dirty="0"/>
          </a:p>
          <a:p>
            <a:pPr eaLnBrk="1" hangingPunct="1"/>
            <a:r>
              <a:rPr lang="en-US" altLang="en-US" b="1" u="sng" dirty="0"/>
              <a:t>Emphasize</a:t>
            </a:r>
          </a:p>
          <a:p>
            <a:pPr eaLnBrk="1" hangingPunct="1"/>
            <a:r>
              <a:rPr lang="en-US" altLang="en-US" dirty="0"/>
              <a:t>Get started early on transcribing interviews you plan on using in the report. Don’t put it off or stiff arm it……….</a:t>
            </a:r>
            <a:r>
              <a:rPr lang="en-US" altLang="en-US" dirty="0">
                <a:solidFill>
                  <a:srgbClr val="FF0000"/>
                </a:solidFill>
              </a:rPr>
              <a:t>transcribing/reviewing testimony will be extremely time-consuming, labor intensive duty for clerical support and SIB members. </a:t>
            </a:r>
          </a:p>
          <a:p>
            <a:pPr eaLnBrk="1" hangingPunct="1"/>
            <a:endParaRPr lang="en-US" altLang="en-US" dirty="0">
              <a:solidFill>
                <a:srgbClr val="FF0000"/>
              </a:solidFill>
            </a:endParaRPr>
          </a:p>
          <a:p>
            <a:pPr eaLnBrk="1" hangingPunct="1"/>
            <a:r>
              <a:rPr lang="en-US" altLang="en-US" b="1" dirty="0">
                <a:solidFill>
                  <a:srgbClr val="FF0000"/>
                </a:solidFill>
              </a:rPr>
              <a:t>Person Transcription: For every 1 hour of interviews it takes approx 7 hours to transcribe correctly and QC. </a:t>
            </a:r>
          </a:p>
          <a:p>
            <a:pPr eaLnBrk="1" hangingPunct="1"/>
            <a:r>
              <a:rPr lang="en-US" altLang="en-US" b="1" dirty="0">
                <a:solidFill>
                  <a:srgbClr val="FF0000"/>
                </a:solidFill>
              </a:rPr>
              <a:t>AFSAS Transcription: For every 1 hour of interviews it takes </a:t>
            </a:r>
            <a:r>
              <a:rPr lang="en-US" altLang="en-US" b="1" dirty="0" err="1">
                <a:solidFill>
                  <a:srgbClr val="FF0000"/>
                </a:solidFill>
              </a:rPr>
              <a:t>approx</a:t>
            </a:r>
            <a:r>
              <a:rPr lang="en-US" altLang="en-US" b="1" dirty="0">
                <a:solidFill>
                  <a:srgbClr val="FF0000"/>
                </a:solidFill>
              </a:rPr>
              <a:t> 3 hours to transcribe correctly and QC.</a:t>
            </a:r>
          </a:p>
          <a:p>
            <a:pPr eaLnBrk="1" hangingPunct="1"/>
            <a:endParaRPr lang="en-US" altLang="en-US" dirty="0">
              <a:solidFill>
                <a:srgbClr val="FF0000"/>
              </a:solidFill>
            </a:endParaRPr>
          </a:p>
          <a:p>
            <a:pPr eaLnBrk="1" hangingPunct="1"/>
            <a:r>
              <a:rPr lang="en-US" altLang="en-US" dirty="0">
                <a:solidFill>
                  <a:srgbClr val="FF0000"/>
                </a:solidFill>
              </a:rPr>
              <a:t>After its transcribed have somebody on the SIB sit down and listen to the tape and read the transcription as the tape plays to ensure it is correct. </a:t>
            </a:r>
          </a:p>
          <a:p>
            <a:pPr eaLnBrk="1" hangingPunct="1"/>
            <a:endParaRPr lang="en-US" altLang="en-US" dirty="0">
              <a:solidFill>
                <a:srgbClr val="FF0000"/>
              </a:solidFill>
            </a:endParaRPr>
          </a:p>
          <a:p>
            <a:pPr eaLnBrk="1" hangingPunct="1"/>
            <a:r>
              <a:rPr lang="en-US" altLang="en-US" dirty="0">
                <a:solidFill>
                  <a:srgbClr val="FF0000"/>
                </a:solidFill>
              </a:rPr>
              <a:t>Review required - Transcribers don’t speak aviation and often get our vernacular wrong………………..</a:t>
            </a:r>
          </a:p>
          <a:p>
            <a:pPr eaLnBrk="1" hangingPunct="1"/>
            <a:endParaRPr lang="en-US" altLang="en-US" dirty="0">
              <a:solidFill>
                <a:srgbClr val="FF0000"/>
              </a:solidFill>
            </a:endParaRPr>
          </a:p>
          <a:p>
            <a:pPr lvl="1" eaLnBrk="1" hangingPunct="1"/>
            <a:r>
              <a:rPr lang="en-US" altLang="en-US" dirty="0">
                <a:solidFill>
                  <a:srgbClr val="FF0000"/>
                </a:solidFill>
              </a:rPr>
              <a:t>Papi = Happy (I had the happy lights in sight)</a:t>
            </a:r>
          </a:p>
          <a:p>
            <a:pPr lvl="1" eaLnBrk="1" hangingPunct="1"/>
            <a:r>
              <a:rPr lang="en-US" altLang="en-US" dirty="0">
                <a:solidFill>
                  <a:srgbClr val="FF0000"/>
                </a:solidFill>
              </a:rPr>
              <a:t>SA = Essay (I could tell I was losing my essay)</a:t>
            </a:r>
          </a:p>
          <a:p>
            <a:pPr lvl="1" eaLnBrk="1" hangingPunct="1"/>
            <a:r>
              <a:rPr lang="en-US" altLang="en-US" dirty="0">
                <a:solidFill>
                  <a:srgbClr val="FF0000"/>
                </a:solidFill>
              </a:rPr>
              <a:t>On the C-5 SIB one of the pilots transcriptions said “I have an itchy back” In reality he said “Lets get back to the checklist.” Huge difference intent and meaning.</a:t>
            </a:r>
          </a:p>
          <a:p>
            <a:pPr lvl="1" eaLnBrk="1" hangingPunct="1"/>
            <a:endParaRPr lang="en-US" altLang="en-US" dirty="0">
              <a:solidFill>
                <a:srgbClr val="FF0000"/>
              </a:solidFill>
            </a:endParaRPr>
          </a:p>
          <a:p>
            <a:pPr eaLnBrk="1" hangingPunct="1"/>
            <a:r>
              <a:rPr lang="en-US" altLang="en-US" dirty="0">
                <a:solidFill>
                  <a:srgbClr val="FF0000"/>
                </a:solidFill>
              </a:rPr>
              <a:t>Take the time to get transcriptions right ……..and it will take longer than you think.</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33</a:t>
            </a:fld>
            <a:endParaRPr lang="en-US" dirty="0"/>
          </a:p>
        </p:txBody>
      </p:sp>
    </p:spTree>
    <p:extLst>
      <p:ext uri="{BB962C8B-B14F-4D97-AF65-F5344CB8AC3E}">
        <p14:creationId xmlns:p14="http://schemas.microsoft.com/office/powerpoint/2010/main" val="3600698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1" dirty="0"/>
              <a:t>Coordinate with HQ AFSEC Aviation Psychologist for assistance with conducting appropriate surveys.</a:t>
            </a:r>
          </a:p>
          <a:p>
            <a:endParaRPr lang="en-US" altLang="en-US" dirty="0"/>
          </a:p>
          <a:p>
            <a:r>
              <a:rPr lang="en-US" altLang="en-US" dirty="0"/>
              <a:t>Another way to gather data is through surveys. </a:t>
            </a:r>
          </a:p>
          <a:p>
            <a:endParaRPr lang="en-US" altLang="en-US" dirty="0"/>
          </a:p>
          <a:p>
            <a:r>
              <a:rPr lang="en-US" altLang="en-US" dirty="0"/>
              <a:t>Surveys can be used within the mishap unit or sent to other units to help the SIB resolve questions or gray areas………………….</a:t>
            </a:r>
          </a:p>
          <a:p>
            <a:endParaRPr lang="en-US" altLang="en-US" dirty="0"/>
          </a:p>
          <a:p>
            <a:r>
              <a:rPr lang="en-US" altLang="en-US" dirty="0"/>
              <a:t>For example, in this survey, used following an F-15 mid-air collision (19 Aug 99 Lambert) the SIB, based on pilot testimony and review of blind procedures and guidance, determined that guidance ambiguity on “exactly when to call blind” may have been factor in the  mishap. </a:t>
            </a:r>
          </a:p>
          <a:p>
            <a:endParaRPr lang="en-US" altLang="en-US" dirty="0"/>
          </a:p>
          <a:p>
            <a:r>
              <a:rPr lang="en-US" altLang="en-US" i="1" dirty="0"/>
              <a:t>Note: will need to define “blind” for non-aviators in the group</a:t>
            </a:r>
          </a:p>
          <a:p>
            <a:endParaRPr lang="en-US" altLang="en-US" dirty="0"/>
          </a:p>
          <a:p>
            <a:r>
              <a:rPr lang="en-US" altLang="en-US" dirty="0"/>
              <a:t>This survey was developed and sent out the F-15 community via wing FSOs to determine their perception of when to call blind during BFM (172 responses: 88% said they would not wait longer than 5 seconds, 5% thought 5-10 seconds was reasonable, 2% thought a blind call is not required if maintaining a predicable flight path, etc. SIB determined this was not a factor because calling blind is basic and endemic in a fighter pilots training and habit patterns)</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34</a:t>
            </a:fld>
            <a:endParaRPr lang="en-US" dirty="0"/>
          </a:p>
        </p:txBody>
      </p:sp>
    </p:spTree>
    <p:extLst>
      <p:ext uri="{BB962C8B-B14F-4D97-AF65-F5344CB8AC3E}">
        <p14:creationId xmlns:p14="http://schemas.microsoft.com/office/powerpoint/2010/main" val="26317353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WE WORK FOR THE CA DIRECTLY SO WE CAN RELEASE INFO TO THEM…….</a:t>
            </a:r>
          </a:p>
          <a:p>
            <a:endParaRPr lang="en-US" altLang="en-US" dirty="0"/>
          </a:p>
          <a:p>
            <a:r>
              <a:rPr lang="en-US" altLang="en-US" dirty="0"/>
              <a:t>2 STAR MX CC? – NO, THAT REQUEST IS COORDINATED THROUGH THE CA</a:t>
            </a:r>
          </a:p>
          <a:p>
            <a:endParaRPr lang="en-US" altLang="en-US" dirty="0"/>
          </a:p>
          <a:p>
            <a:r>
              <a:rPr lang="en-US" altLang="en-US" dirty="0"/>
              <a:t>MAJCOM SAFETY STAFF – YES…..WE ARE WORKING WITH THEM TO COMPLETE THE INVESTIGATION AND THEY UNDERSTAND NOT TO RELEASE INFORMATION </a:t>
            </a:r>
          </a:p>
          <a:p>
            <a:endParaRPr lang="en-US" altLang="en-US" dirty="0"/>
          </a:p>
          <a:p>
            <a:r>
              <a:rPr lang="en-US" altLang="en-US" dirty="0"/>
              <a:t>AFSEC -  YES…..WE ARE WORKING WITH THEM TO COMPLETE THE INVESTIGATION, TECH SUPPORT ISSUES, ETC.  </a:t>
            </a:r>
          </a:p>
          <a:p>
            <a:endParaRPr lang="en-US" altLang="en-US" dirty="0"/>
          </a:p>
          <a:p>
            <a:r>
              <a:rPr lang="en-US" altLang="en-US" dirty="0"/>
              <a:t>WING CC OR WING SAFETY STAFF – NO, unless they are the convening authority, WHY NOT? </a:t>
            </a:r>
          </a:p>
          <a:p>
            <a:endParaRPr lang="en-US" altLang="en-US" dirty="0"/>
          </a:p>
          <a:p>
            <a:r>
              <a:rPr lang="en-US" altLang="en-US" dirty="0">
                <a:solidFill>
                  <a:srgbClr val="FF0000"/>
                </a:solidFill>
              </a:rPr>
              <a:t>ALL OTHERS ARE SPECIFICALLY EXCLUDED FROM THE FLOW OF INFORMATION IN ORDER TO PREVENT OPPORTUNITIES FOR OTHER COMMANDERS TO UNDULY INFLUENCE THE SIB INVESTIGATION AND FINDINGS</a:t>
            </a:r>
          </a:p>
          <a:p>
            <a:endParaRPr lang="en-US" altLang="en-US" dirty="0">
              <a:solidFill>
                <a:srgbClr val="FF0000"/>
              </a:solidFill>
            </a:endParaRPr>
          </a:p>
          <a:p>
            <a:r>
              <a:rPr lang="en-US" altLang="en-US" dirty="0">
                <a:solidFill>
                  <a:srgbClr val="FF0000"/>
                </a:solidFill>
              </a:rPr>
              <a:t>THE APPROPRIATE AVENUE FOR WING COMMANDERS TO REQUEST INFORMATION FROM AN SIB IS THROUGH THE CONVENING AUTHORITY.</a:t>
            </a:r>
            <a:r>
              <a:rPr lang="en-US" altLang="en-US" dirty="0"/>
              <a:t> </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2.10. The SIB will: </a:t>
            </a:r>
            <a:r>
              <a:rPr lang="en-US" sz="1800" b="0" i="0" u="none" strike="noStrike" baseline="0" dirty="0">
                <a:solidFill>
                  <a:srgbClr val="000000"/>
                </a:solidFill>
                <a:latin typeface="Times New Roman" panose="02020603050405020304" pitchFamily="18" charset="0"/>
              </a:rPr>
              <a:t>Work solely for the Convening Authority while accomplishing the requirements outlined in this instruction. </a:t>
            </a:r>
            <a:r>
              <a:rPr lang="en-US" sz="1800" b="1" i="0" u="none" strike="noStrike" baseline="0" dirty="0">
                <a:solidFill>
                  <a:srgbClr val="000000"/>
                </a:solidFill>
                <a:latin typeface="Times New Roman" panose="02020603050405020304" pitchFamily="18" charset="0"/>
              </a:rPr>
              <a:t>(T-2)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35</a:t>
            </a:fld>
            <a:endParaRPr lang="en-US" dirty="0"/>
          </a:p>
        </p:txBody>
      </p:sp>
    </p:spTree>
    <p:extLst>
      <p:ext uri="{BB962C8B-B14F-4D97-AF65-F5344CB8AC3E}">
        <p14:creationId xmlns:p14="http://schemas.microsoft.com/office/powerpoint/2010/main" val="28687889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is the process…………………..</a:t>
            </a:r>
          </a:p>
          <a:p>
            <a:endParaRPr lang="en-US" altLang="en-US" dirty="0"/>
          </a:p>
          <a:p>
            <a:r>
              <a:rPr lang="en-US" altLang="en-US" dirty="0"/>
              <a:t>Contact the convening authority safety office and relay the information. Let them determine the next step………………..then get back to investigating</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2.9. The SIB President or SIO will: </a:t>
            </a:r>
          </a:p>
          <a:p>
            <a:r>
              <a:rPr lang="en-US" sz="1800" b="0" i="0" u="none" strike="noStrike" baseline="0" dirty="0">
                <a:solidFill>
                  <a:srgbClr val="000000"/>
                </a:solidFill>
                <a:latin typeface="Times New Roman" panose="02020603050405020304" pitchFamily="18" charset="0"/>
              </a:rPr>
              <a:t>2.9.5. Upon discovery of information that seriously impacts the safe operation of a weapons system or endangers personnel, immediately notify the Convening Authority, and potentially the unit commander if the Convening Authority notification cannot be made in a timely manner, regardless of whether such information is associated with the mishap currently under investigation. </a:t>
            </a:r>
            <a:r>
              <a:rPr lang="en-US" sz="1800" b="1" i="0" u="none" strike="noStrike" baseline="0" dirty="0">
                <a:solidFill>
                  <a:srgbClr val="000000"/>
                </a:solidFill>
                <a:latin typeface="Times New Roman" panose="02020603050405020304" pitchFamily="18" charset="0"/>
              </a:rPr>
              <a:t>(T-1) </a:t>
            </a:r>
          </a:p>
          <a:p>
            <a:endParaRPr lang="en-US" altLang="en-US" sz="1800" b="1" i="0" u="none" strike="noStrike" baseline="0" dirty="0">
              <a:solidFill>
                <a:srgbClr val="000000"/>
              </a:solidFill>
              <a:latin typeface="Times New Roman" panose="02020603050405020304" pitchFamily="18" charset="0"/>
            </a:endParaRPr>
          </a:p>
          <a:p>
            <a:r>
              <a:rPr lang="en-US" sz="1800" b="1" i="0" u="none" strike="noStrike" baseline="0" dirty="0">
                <a:solidFill>
                  <a:srgbClr val="000000"/>
                </a:solidFill>
                <a:latin typeface="Times New Roman" panose="02020603050405020304" pitchFamily="18" charset="0"/>
              </a:rPr>
              <a:t>2.5. The Convening Authority chosen in accordance with Paragraph 5.2 will: </a:t>
            </a:r>
          </a:p>
          <a:p>
            <a:r>
              <a:rPr lang="en-US" sz="1800" b="0" i="0" u="none" strike="noStrike" baseline="0" dirty="0">
                <a:solidFill>
                  <a:srgbClr val="000000"/>
                </a:solidFill>
                <a:latin typeface="Times New Roman" panose="02020603050405020304" pitchFamily="18" charset="0"/>
              </a:rPr>
              <a:t>2.5.7. Upon receiving notification of a critical safety concern take the following actions: </a:t>
            </a:r>
          </a:p>
          <a:p>
            <a:r>
              <a:rPr lang="en-US" sz="1800" b="0" i="0" u="none" strike="noStrike" baseline="0" dirty="0">
                <a:solidFill>
                  <a:srgbClr val="000000"/>
                </a:solidFill>
                <a:latin typeface="Times New Roman" panose="02020603050405020304" pitchFamily="18" charset="0"/>
              </a:rPr>
              <a:t>2.5.7.1. Notify other action agencies, the appropriate program manager (for joint programs the program manager is considered to be the Joint Program Office or equivalent) for the weapon system or items involved, the weapons system lead command (AFPD 10-9, </a:t>
            </a:r>
            <a:r>
              <a:rPr lang="en-US" sz="1800" b="0" i="1" u="none" strike="noStrike" baseline="0" dirty="0">
                <a:solidFill>
                  <a:srgbClr val="000000"/>
                </a:solidFill>
                <a:latin typeface="Times New Roman" panose="02020603050405020304" pitchFamily="18" charset="0"/>
              </a:rPr>
              <a:t>Lead Command Designation and Responsibilities For Weapon Systems)</a:t>
            </a:r>
            <a:r>
              <a:rPr lang="en-US" sz="1800" b="0" i="0" u="none" strike="noStrike" baseline="0" dirty="0">
                <a:solidFill>
                  <a:srgbClr val="000000"/>
                </a:solidFill>
                <a:latin typeface="Times New Roman" panose="02020603050405020304" pitchFamily="18" charset="0"/>
              </a:rPr>
              <a:t>, and AFSEC.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These action agencies must evaluate the nature and seriousness of the information, determine the proper response, and issue required instructions.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2.5.7.2. Ensure the program manager has access to specific technical information and other critical information as it becomes available so the program manager can meet airworthiness responsibilities required by AFI 62-601, </a:t>
            </a:r>
            <a:r>
              <a:rPr lang="en-US" sz="1800" b="0" i="1" u="none" strike="noStrike" baseline="0" dirty="0">
                <a:solidFill>
                  <a:srgbClr val="000000"/>
                </a:solidFill>
                <a:latin typeface="Times New Roman" panose="02020603050405020304" pitchFamily="18" charset="0"/>
              </a:rPr>
              <a:t>USAF Airworthiness</a:t>
            </a:r>
            <a:r>
              <a:rPr lang="en-US" sz="1800" b="0" i="0" u="none" strike="noStrike" baseline="0" dirty="0">
                <a:solidFill>
                  <a:srgbClr val="000000"/>
                </a:solidFill>
                <a:latin typeface="Times New Roman" panose="02020603050405020304" pitchFamily="18" charset="0"/>
              </a:rPr>
              <a:t>, and Life Cycle Systems Engineering responsibilities required by AFI 63-101/20-101, </a:t>
            </a:r>
            <a:r>
              <a:rPr lang="en-US" sz="1800" b="0" i="1" u="none" strike="noStrike" baseline="0" dirty="0">
                <a:solidFill>
                  <a:srgbClr val="000000"/>
                </a:solidFill>
                <a:latin typeface="Times New Roman" panose="02020603050405020304" pitchFamily="18" charset="0"/>
              </a:rPr>
              <a:t>Integrated Life Cycle Management.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2.5.7.3. Ensure originating units send critical safety hazard information to appropriate agencies in accordance with AFI 11-215, </a:t>
            </a:r>
            <a:r>
              <a:rPr lang="en-US" sz="1800" b="0" i="1" u="none" strike="noStrike" baseline="0" dirty="0">
                <a:solidFill>
                  <a:srgbClr val="000000"/>
                </a:solidFill>
                <a:latin typeface="Times New Roman" panose="02020603050405020304" pitchFamily="18" charset="0"/>
              </a:rPr>
              <a:t>Flight Manuals Program</a:t>
            </a:r>
            <a:r>
              <a:rPr lang="en-US" sz="1800" b="0" i="0" u="none" strike="noStrike" baseline="0" dirty="0">
                <a:solidFill>
                  <a:srgbClr val="000000"/>
                </a:solidFill>
                <a:latin typeface="Times New Roman" panose="02020603050405020304" pitchFamily="18" charset="0"/>
              </a:rPr>
              <a:t>, and Technical Order 00-5-1, </a:t>
            </a:r>
            <a:r>
              <a:rPr lang="en-US" sz="1800" b="0" i="1" u="none" strike="noStrike" baseline="0" dirty="0">
                <a:solidFill>
                  <a:srgbClr val="000000"/>
                </a:solidFill>
                <a:latin typeface="Times New Roman" panose="02020603050405020304" pitchFamily="18" charset="0"/>
              </a:rPr>
              <a:t>AF Technical Order System</a:t>
            </a:r>
            <a:r>
              <a:rPr lang="en-US" sz="1800" b="0" i="0" u="none" strike="noStrike" baseline="0" dirty="0">
                <a:solidFill>
                  <a:srgbClr val="000000"/>
                </a:solidFill>
                <a:latin typeface="Times New Roman" panose="02020603050405020304" pitchFamily="18" charset="0"/>
              </a:rPr>
              <a:t>.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2.5.7.4. As quickly as practical, forward all critical safety information related to military variants of civil aircraft and commercial off-the-shelf aircraft and equipment to the AFSEC Flight Safety Division (AFSEC/SEF).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AFSEC/SEF will ensure all such information contributing to the promotion of aviation safety is forwarded to the Administrator of the Federal Aviation Administration (FAA) and/or the Chairperson of the National Transportation Safety Board for appropriate action without disclosing privileged safety information.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36</a:t>
            </a:fld>
            <a:endParaRPr lang="en-US" dirty="0"/>
          </a:p>
        </p:txBody>
      </p:sp>
    </p:spTree>
    <p:extLst>
      <p:ext uri="{BB962C8B-B14F-4D97-AF65-F5344CB8AC3E}">
        <p14:creationId xmlns:p14="http://schemas.microsoft.com/office/powerpoint/2010/main" val="30849805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 technical assistance the SIB requires………….</a:t>
            </a:r>
          </a:p>
          <a:p>
            <a:endParaRPr lang="en-US" altLang="en-US" dirty="0"/>
          </a:p>
          <a:p>
            <a:r>
              <a:rPr lang="en-US" altLang="en-US" dirty="0"/>
              <a:t>Do not directly contact contractors or vendors for teardown and analysis without speaking to the System Manager or HQ AFSEC/SEFE first.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37</a:t>
            </a:fld>
            <a:endParaRPr lang="en-US" dirty="0"/>
          </a:p>
        </p:txBody>
      </p:sp>
    </p:spTree>
    <p:extLst>
      <p:ext uri="{BB962C8B-B14F-4D97-AF65-F5344CB8AC3E}">
        <p14:creationId xmlns:p14="http://schemas.microsoft.com/office/powerpoint/2010/main" val="17764972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 explanatory, read entire slide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38</a:t>
            </a:fld>
            <a:endParaRPr lang="en-US" dirty="0"/>
          </a:p>
        </p:txBody>
      </p:sp>
    </p:spTree>
    <p:extLst>
      <p:ext uri="{BB962C8B-B14F-4D97-AF65-F5344CB8AC3E}">
        <p14:creationId xmlns:p14="http://schemas.microsoft.com/office/powerpoint/2010/main" val="30243956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 explanatory, read entire slide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39</a:t>
            </a:fld>
            <a:endParaRPr lang="en-US" dirty="0"/>
          </a:p>
        </p:txBody>
      </p:sp>
    </p:spTree>
    <p:extLst>
      <p:ext uri="{BB962C8B-B14F-4D97-AF65-F5344CB8AC3E}">
        <p14:creationId xmlns:p14="http://schemas.microsoft.com/office/powerpoint/2010/main" val="33066825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AA2167F6-1121-4F05-85DB-5A77825E51A6}" type="slidenum">
              <a:rPr lang="en-US" smtClean="0"/>
              <a:pPr/>
              <a:t>4</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z="1100" dirty="0"/>
          </a:p>
        </p:txBody>
      </p:sp>
    </p:spTree>
    <p:extLst>
      <p:ext uri="{BB962C8B-B14F-4D97-AF65-F5344CB8AC3E}">
        <p14:creationId xmlns:p14="http://schemas.microsoft.com/office/powerpoint/2010/main" val="1211157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Proprietary information is protected from public release under CUI registry guidance, and should not be the basis for a Contractor/Manufacturer requesting a promise of confidentiality</a:t>
            </a:r>
          </a:p>
          <a:p>
            <a:r>
              <a:rPr lang="en-US" altLang="en-US" dirty="0"/>
              <a:t>- If a contractor requests a promise of confidentiality, recommend calling AFSEC/SEFE TADO for input on the best way forward.</a:t>
            </a:r>
          </a:p>
          <a:p>
            <a:endParaRPr lang="en-US" altLang="en-US" dirty="0"/>
          </a:p>
          <a:p>
            <a:r>
              <a:rPr lang="en-US" altLang="en-US" dirty="0"/>
              <a:t>DAFI 91-204: </a:t>
            </a:r>
            <a:r>
              <a:rPr lang="en-US" sz="1800" b="0" i="0" u="none" strike="noStrike" baseline="0" dirty="0">
                <a:solidFill>
                  <a:srgbClr val="000000"/>
                </a:solidFill>
                <a:latin typeface="Times New Roman" panose="02020603050405020304" pitchFamily="18" charset="0"/>
              </a:rPr>
              <a:t>8.4.2.1.4. A contractor’s proprietary information does not make a report privileged, but requires appropriate markings so affected portions are not publicly released. The DAF maintains sole possession or control of the report, but the contractor representative may retain their notes, drawings, etc.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40</a:t>
            </a:fld>
            <a:endParaRPr lang="en-US" dirty="0"/>
          </a:p>
        </p:txBody>
      </p:sp>
    </p:spTree>
    <p:extLst>
      <p:ext uri="{BB962C8B-B14F-4D97-AF65-F5344CB8AC3E}">
        <p14:creationId xmlns:p14="http://schemas.microsoft.com/office/powerpoint/2010/main" val="42328396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Self explanatory, read entire slide</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41</a:t>
            </a:fld>
            <a:endParaRPr lang="en-US" dirty="0"/>
          </a:p>
        </p:txBody>
      </p:sp>
    </p:spTree>
    <p:extLst>
      <p:ext uri="{BB962C8B-B14F-4D97-AF65-F5344CB8AC3E}">
        <p14:creationId xmlns:p14="http://schemas.microsoft.com/office/powerpoint/2010/main" val="8018405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As parts are shipped off for analysis, we need to keep track of:</a:t>
            </a:r>
          </a:p>
          <a:p>
            <a:r>
              <a:rPr lang="en-US" altLang="en-US" dirty="0"/>
              <a:t>	</a:t>
            </a:r>
          </a:p>
          <a:p>
            <a:r>
              <a:rPr lang="en-US" altLang="en-US" dirty="0"/>
              <a:t>	Who has them</a:t>
            </a:r>
          </a:p>
          <a:p>
            <a:r>
              <a:rPr lang="en-US" altLang="en-US" dirty="0"/>
              <a:t>	When they were shipped</a:t>
            </a:r>
          </a:p>
          <a:p>
            <a:r>
              <a:rPr lang="en-US" altLang="en-US" dirty="0"/>
              <a:t>	What are you hoping to find out from the teardown</a:t>
            </a:r>
          </a:p>
          <a:p>
            <a:r>
              <a:rPr lang="en-US" altLang="en-US" dirty="0"/>
              <a:t>	When do you expect the results of the analysis</a:t>
            </a:r>
          </a:p>
          <a:p>
            <a:endParaRPr lang="en-US" altLang="en-US" dirty="0"/>
          </a:p>
          <a:p>
            <a:r>
              <a:rPr lang="en-US" altLang="en-US" dirty="0"/>
              <a:t>Another topic to brief at the daily meetings………..</a:t>
            </a: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42</a:t>
            </a:fld>
            <a:endParaRPr lang="en-US" dirty="0"/>
          </a:p>
        </p:txBody>
      </p:sp>
    </p:spTree>
    <p:extLst>
      <p:ext uri="{BB962C8B-B14F-4D97-AF65-F5344CB8AC3E}">
        <p14:creationId xmlns:p14="http://schemas.microsoft.com/office/powerpoint/2010/main" val="3981058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Another form of Technical Support is the MAAF located at AFSEC………….</a:t>
            </a:r>
          </a:p>
          <a:p>
            <a:endParaRPr lang="en-US" altLang="en-US" dirty="0"/>
          </a:p>
          <a:p>
            <a:r>
              <a:rPr lang="en-US" altLang="en-US" dirty="0"/>
              <a:t>For flight mishaps the MAAF is your source for downloading FDRs/CVRs</a:t>
            </a:r>
          </a:p>
          <a:p>
            <a:endParaRPr lang="en-US" altLang="en-US" dirty="0"/>
          </a:p>
          <a:p>
            <a:r>
              <a:rPr lang="en-US" altLang="en-US" dirty="0"/>
              <a:t>The MAAF will produce your animations if you need one….. </a:t>
            </a:r>
          </a:p>
          <a:p>
            <a:endParaRPr lang="en-US" altLang="en-US" dirty="0"/>
          </a:p>
          <a:p>
            <a:r>
              <a:rPr lang="en-US" altLang="en-US" dirty="0"/>
              <a:t>Contact the MAAF through the technical assistance hotline as shown on previous slide - </a:t>
            </a:r>
            <a:r>
              <a:rPr lang="en-US" altLang="en-US" dirty="0">
                <a:solidFill>
                  <a:srgbClr val="FF0000"/>
                </a:solidFill>
              </a:rPr>
              <a:t>DSN 246-5867 Commercial 505-846-5867</a:t>
            </a:r>
          </a:p>
          <a:p>
            <a:endParaRPr lang="en-US" altLang="en-US" dirty="0">
              <a:solidFill>
                <a:srgbClr val="FF0000"/>
              </a:solidFill>
            </a:endParaRPr>
          </a:p>
          <a:p>
            <a:r>
              <a:rPr lang="en-US" altLang="en-US" dirty="0">
                <a:solidFill>
                  <a:srgbClr val="FF0000"/>
                </a:solidFill>
              </a:rPr>
              <a:t>DAFMAN 91-223: </a:t>
            </a:r>
            <a:r>
              <a:rPr lang="en-US" sz="1800" b="0" i="0" u="none" strike="noStrike" baseline="0" dirty="0">
                <a:solidFill>
                  <a:srgbClr val="000000"/>
                </a:solidFill>
                <a:latin typeface="Times New Roman" panose="02020603050405020304" pitchFamily="18" charset="0"/>
              </a:rPr>
              <a:t>6.5.3.2. The AFSEC Flight Safety Engineering Branch (AFSEC/SEFE) Mishap Analysis &amp; Animation Facility (MAAF) is the central DAF agency for recovery, transcription, analysis, simulation, and animation of all data in support of SIBs. AFSEC/SEFE will be the primary source for animations intended to represent the actual mishap sequence.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 SIB’s use of simulation and animation products and tools, including those generated from contractor simulators, test range data systems, training range data systems, tactical data links, and companion aircraft will be reviewed by the MAAF to ensure the validity, limitations, and appropriate use are addressed.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6.5.3.2.1. Animations are commonly created to allow SIBs to see multiple data sources merged together. MAAF personnel will be the primary source for animations intended to represent the actual mishap sequence.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Animations produced from data without SIB input are considered non-privileged. If the SIB provides input or direction to the animation creators, then the animation contains privileged safety information and must be marked accordingly.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6.5.3.2.2. AFSEC/SEFE does not provide services such as the development or editing of multimedia products to be used solely as briefing aids. </a:t>
            </a:r>
            <a:endParaRPr lang="en-US" altLang="en-US" dirty="0">
              <a:solidFill>
                <a:srgbClr val="FF0000"/>
              </a:solidFil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43</a:t>
            </a:fld>
            <a:endParaRPr lang="en-US" dirty="0"/>
          </a:p>
        </p:txBody>
      </p:sp>
    </p:spTree>
    <p:extLst>
      <p:ext uri="{BB962C8B-B14F-4D97-AF65-F5344CB8AC3E}">
        <p14:creationId xmlns:p14="http://schemas.microsoft.com/office/powerpoint/2010/main" val="31538207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MAAF can combine many sources of data to produce the animation that best tells your story for the </a:t>
            </a:r>
            <a:r>
              <a:rPr lang="en-US" altLang="en-US" dirty="0" err="1"/>
              <a:t>outbriefing</a:t>
            </a:r>
            <a:r>
              <a:rPr lang="en-US" altLang="en-US" dirty="0"/>
              <a:t> and assists with your analysis.</a:t>
            </a:r>
          </a:p>
          <a:p>
            <a:endParaRPr lang="en-US" altLang="en-US" dirty="0"/>
          </a:p>
          <a:p>
            <a:r>
              <a:rPr lang="en-US" altLang="en-US" dirty="0"/>
              <a:t>But the more complex the animation the longer it will take for the MAAF to produce it…………..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44</a:t>
            </a:fld>
            <a:endParaRPr lang="en-US" dirty="0"/>
          </a:p>
        </p:txBody>
      </p:sp>
    </p:spTree>
    <p:extLst>
      <p:ext uri="{BB962C8B-B14F-4D97-AF65-F5344CB8AC3E}">
        <p14:creationId xmlns:p14="http://schemas.microsoft.com/office/powerpoint/2010/main" val="1956638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Typical turn around times…………………………</a:t>
            </a:r>
          </a:p>
          <a:p>
            <a:endParaRPr lang="en-US" altLang="en-US" dirty="0"/>
          </a:p>
          <a:p>
            <a:r>
              <a:rPr lang="en-US" altLang="en-US" dirty="0"/>
              <a:t>Remember the more complex the animation the longer it will take for the MAAF to produce it affecting turn around time…………..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45</a:t>
            </a:fld>
            <a:endParaRPr lang="en-US" dirty="0"/>
          </a:p>
        </p:txBody>
      </p:sp>
    </p:spTree>
    <p:extLst>
      <p:ext uri="{BB962C8B-B14F-4D97-AF65-F5344CB8AC3E}">
        <p14:creationId xmlns:p14="http://schemas.microsoft.com/office/powerpoint/2010/main" val="4228360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We’ll define each and the role they play on the SIB as we go through the briefing…………….. The next few slides shows some basic duties based on SIB role so everyone has an idea of what each other should be doing.  </a:t>
            </a:r>
          </a:p>
          <a:p>
            <a:endParaRPr lang="en-US" altLang="en-US" dirty="0"/>
          </a:p>
          <a:p>
            <a:r>
              <a:rPr lang="en-US" altLang="en-US" dirty="0"/>
              <a:t>Reference DAFMAN 91-223: Chapter 5 SIB Requirements, </a:t>
            </a:r>
            <a:r>
              <a:rPr lang="en-US" sz="1800" b="1" i="0" u="none" strike="noStrike" baseline="0" dirty="0">
                <a:solidFill>
                  <a:srgbClr val="000000"/>
                </a:solidFill>
                <a:latin typeface="Times New Roman" panose="02020603050405020304" pitchFamily="18" charset="0"/>
              </a:rPr>
              <a:t>5.1. SIB Membership. </a:t>
            </a:r>
          </a:p>
          <a:p>
            <a:r>
              <a:rPr lang="en-US" sz="1800" b="0" i="0" u="none" strike="noStrike" baseline="0" dirty="0">
                <a:solidFill>
                  <a:srgbClr val="000000"/>
                </a:solidFill>
                <a:latin typeface="Times New Roman" panose="02020603050405020304" pitchFamily="18" charset="0"/>
              </a:rPr>
              <a:t>5.1.1. Primary members determine the SIB’s results, including factors, findings, causes, and recommendations. Only primary members authenticate the safety report. See </a:t>
            </a:r>
            <a:r>
              <a:rPr lang="en-US" sz="1800" b="1" i="0" u="none" strike="noStrike" baseline="0" dirty="0">
                <a:solidFill>
                  <a:srgbClr val="0000FF"/>
                </a:solidFill>
                <a:latin typeface="Times New Roman" panose="02020603050405020304" pitchFamily="18" charset="0"/>
              </a:rPr>
              <a:t>Table 5.2 </a:t>
            </a:r>
            <a:r>
              <a:rPr lang="en-US" sz="1800" b="0" i="0" u="none" strike="noStrike" baseline="0" dirty="0">
                <a:solidFill>
                  <a:srgbClr val="000000"/>
                </a:solidFill>
                <a:latin typeface="Times New Roman" panose="02020603050405020304" pitchFamily="18" charset="0"/>
              </a:rPr>
              <a:t>for minimum SIB membership requirements. </a:t>
            </a:r>
            <a:endParaRPr lang="en-US" sz="1800" b="1"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5.1.2. Secondary members provide expertise or assistance to the SIB. Secondary members may participate in all SIB deliberations to the extent authorized by the SIB President, but do not authenticate the safety report. CAs will ensure secondary members for Class A mishaps are not from the mishap wing/delta or equivalent.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CAs will ensure secondary members for Class B mishaps are not from the mishap squadron or equivalent.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Individuals identified in </a:t>
            </a:r>
            <a:r>
              <a:rPr lang="en-US" sz="1800" b="1" i="0" u="none" strike="noStrike" baseline="0" dirty="0">
                <a:solidFill>
                  <a:srgbClr val="0000FF"/>
                </a:solidFill>
                <a:latin typeface="Times New Roman" panose="02020603050405020304" pitchFamily="18" charset="0"/>
              </a:rPr>
              <a:t>Table 5.1 </a:t>
            </a:r>
            <a:r>
              <a:rPr lang="en-US" sz="1800" b="0" i="0" u="none" strike="noStrike" baseline="0" dirty="0">
                <a:solidFill>
                  <a:srgbClr val="000000"/>
                </a:solidFill>
                <a:latin typeface="Times New Roman" panose="02020603050405020304" pitchFamily="18" charset="0"/>
              </a:rPr>
              <a:t>may be added as secondary members. CAs will ensure secondary members are DoD personnel and meet the qualifications, grade, and training requirements in </a:t>
            </a:r>
            <a:r>
              <a:rPr lang="en-US" sz="1800" b="1" i="0" u="none" strike="noStrike" baseline="0" dirty="0">
                <a:solidFill>
                  <a:srgbClr val="0000FF"/>
                </a:solidFill>
                <a:latin typeface="Times New Roman" panose="02020603050405020304" pitchFamily="18" charset="0"/>
              </a:rPr>
              <a:t>Table 5.1</a:t>
            </a:r>
            <a:r>
              <a:rPr lang="en-US" sz="1800" b="0" i="0" u="none" strike="noStrike" baseline="0" dirty="0">
                <a:solidFill>
                  <a:srgbClr val="000000"/>
                </a:solidFill>
                <a:latin typeface="Times New Roman" panose="02020603050405020304" pitchFamily="18" charset="0"/>
              </a:rPr>
              <a:t>. (T-1) </a:t>
            </a:r>
            <a:endParaRPr lang="en-US" sz="1800" b="1"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5.1.3. Support members are observers or other personnel who assist the SIB. Support members can come from depots, industry, civilian organizations, CA safety staffs, other government organizations, and laboratories. The SIB President determines the extent of support member involvement in the SIB. Support members do not need to be DoD personnel. </a:t>
            </a:r>
          </a:p>
          <a:p>
            <a:r>
              <a:rPr lang="en-US" sz="1800" b="0" i="0" u="none" strike="noStrike" baseline="0" dirty="0">
                <a:solidFill>
                  <a:srgbClr val="000000"/>
                </a:solidFill>
                <a:latin typeface="Times New Roman" panose="02020603050405020304" pitchFamily="18" charset="0"/>
              </a:rPr>
              <a:t>5.1.4. It is common for SIBs to use other personnel to assist with wreckage and evidence recovery, transcriptions, administrative, or other tasks. These personnel are not members of the SIB. Use of these personnel is at the discretion of the SIB President.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46</a:t>
            </a:fld>
            <a:endParaRPr lang="en-US" dirty="0"/>
          </a:p>
        </p:txBody>
      </p:sp>
    </p:spTree>
    <p:extLst>
      <p:ext uri="{BB962C8B-B14F-4D97-AF65-F5344CB8AC3E}">
        <p14:creationId xmlns:p14="http://schemas.microsoft.com/office/powerpoint/2010/main" val="16945154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47</a:t>
            </a:fld>
            <a:endParaRPr lang="en-US" dirty="0"/>
          </a:p>
        </p:txBody>
      </p:sp>
    </p:spTree>
    <p:extLst>
      <p:ext uri="{BB962C8B-B14F-4D97-AF65-F5344CB8AC3E}">
        <p14:creationId xmlns:p14="http://schemas.microsoft.com/office/powerpoint/2010/main" val="21700254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48</a:t>
            </a:fld>
            <a:endParaRPr lang="en-US" dirty="0"/>
          </a:p>
        </p:txBody>
      </p:sp>
    </p:spTree>
    <p:extLst>
      <p:ext uri="{BB962C8B-B14F-4D97-AF65-F5344CB8AC3E}">
        <p14:creationId xmlns:p14="http://schemas.microsoft.com/office/powerpoint/2010/main" val="20524119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49</a:t>
            </a:fld>
            <a:endParaRPr lang="en-US" dirty="0"/>
          </a:p>
        </p:txBody>
      </p:sp>
    </p:spTree>
    <p:extLst>
      <p:ext uri="{BB962C8B-B14F-4D97-AF65-F5344CB8AC3E}">
        <p14:creationId xmlns:p14="http://schemas.microsoft.com/office/powerpoint/2010/main" val="3411255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Here is the guidance we’ll be using………Recorder/AFSEC Rep will download and post most current versions from </a:t>
            </a:r>
            <a:r>
              <a:rPr lang="en-US" altLang="en-US" dirty="0" err="1"/>
              <a:t>ePublishing</a:t>
            </a:r>
            <a:r>
              <a:rPr lang="en-US" altLang="en-US" dirty="0"/>
              <a:t> website. </a:t>
            </a:r>
          </a:p>
          <a:p>
            <a:r>
              <a:rPr lang="en-US" altLang="en-US" dirty="0"/>
              <a:t>Failure to reference will result in an incomplete report and likely return during CA and/or AFSEC Quality Control Reviews</a:t>
            </a:r>
          </a:p>
          <a:p>
            <a:endParaRPr lang="en-US" altLang="en-US"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a:t>
            </a:fld>
            <a:endParaRPr lang="en-US" dirty="0"/>
          </a:p>
        </p:txBody>
      </p:sp>
    </p:spTree>
    <p:extLst>
      <p:ext uri="{BB962C8B-B14F-4D97-AF65-F5344CB8AC3E}">
        <p14:creationId xmlns:p14="http://schemas.microsoft.com/office/powerpoint/2010/main" val="16274785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50</a:t>
            </a:fld>
            <a:endParaRPr lang="en-US" dirty="0"/>
          </a:p>
        </p:txBody>
      </p:sp>
    </p:spTree>
    <p:extLst>
      <p:ext uri="{BB962C8B-B14F-4D97-AF65-F5344CB8AC3E}">
        <p14:creationId xmlns:p14="http://schemas.microsoft.com/office/powerpoint/2010/main" val="36032722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51</a:t>
            </a:fld>
            <a:endParaRPr lang="en-US" dirty="0"/>
          </a:p>
        </p:txBody>
      </p:sp>
    </p:spTree>
    <p:extLst>
      <p:ext uri="{BB962C8B-B14F-4D97-AF65-F5344CB8AC3E}">
        <p14:creationId xmlns:p14="http://schemas.microsoft.com/office/powerpoint/2010/main" val="19992644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52</a:t>
            </a:fld>
            <a:endParaRPr lang="en-US" dirty="0"/>
          </a:p>
        </p:txBody>
      </p:sp>
    </p:spTree>
    <p:extLst>
      <p:ext uri="{BB962C8B-B14F-4D97-AF65-F5344CB8AC3E}">
        <p14:creationId xmlns:p14="http://schemas.microsoft.com/office/powerpoint/2010/main" val="363185051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19138"/>
            <a:ext cx="4800600" cy="3600450"/>
          </a:xfrm>
        </p:spPr>
      </p:sp>
      <p:sp>
        <p:nvSpPr>
          <p:cNvPr id="3" name="Notes Placeholder 2"/>
          <p:cNvSpPr>
            <a:spLocks noGrp="1"/>
          </p:cNvSpPr>
          <p:nvPr>
            <p:ph type="body" idx="1"/>
          </p:nvPr>
        </p:nvSpPr>
        <p:spPr/>
        <p:txBody>
          <a:bodyPr/>
          <a:lstStyle/>
          <a:p>
            <a:r>
              <a:rPr lang="en-US" altLang="en-US" dirty="0">
                <a:latin typeface="Times New Roman"/>
                <a:cs typeface="Times New Roman"/>
              </a:rPr>
              <a:t> </a:t>
            </a:r>
            <a:endParaRPr lang="en-US" dirty="0"/>
          </a:p>
          <a:p>
            <a:endParaRPr lang="en-US" altLang="en-US" b="1"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53</a:t>
            </a:fld>
            <a:endParaRPr lang="en-US" dirty="0"/>
          </a:p>
        </p:txBody>
      </p:sp>
    </p:spTree>
    <p:extLst>
      <p:ext uri="{BB962C8B-B14F-4D97-AF65-F5344CB8AC3E}">
        <p14:creationId xmlns:p14="http://schemas.microsoft.com/office/powerpoint/2010/main" val="7997651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Listed are some of the AFSEC reps functions</a:t>
            </a:r>
          </a:p>
          <a:p>
            <a:endParaRPr lang="en-US" altLang="en-US" dirty="0"/>
          </a:p>
          <a:p>
            <a:r>
              <a:rPr lang="en-US" altLang="en-US" dirty="0"/>
              <a:t>Bottom-line the AFSEC rep works with the IO to manage the investigation</a:t>
            </a:r>
          </a:p>
          <a:p>
            <a:endParaRPr lang="en-US" altLang="en-US" dirty="0"/>
          </a:p>
          <a:p>
            <a:r>
              <a:rPr lang="en-US" altLang="en-US" dirty="0"/>
              <a:t>This position on a SIB was created by the CSAF Blue Ribbon Panel on Safety in 1995.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54</a:t>
            </a:fld>
            <a:endParaRPr lang="en-US" dirty="0"/>
          </a:p>
        </p:txBody>
      </p:sp>
    </p:spTree>
    <p:extLst>
      <p:ext uri="{BB962C8B-B14F-4D97-AF65-F5344CB8AC3E}">
        <p14:creationId xmlns:p14="http://schemas.microsoft.com/office/powerpoint/2010/main" val="41107267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Other secondary members that could be added……</a:t>
            </a:r>
          </a:p>
          <a:p>
            <a:endParaRPr lang="en-US" altLang="en-US" dirty="0"/>
          </a:p>
          <a:p>
            <a:r>
              <a:rPr lang="en-US" altLang="en-US" dirty="0"/>
              <a:t>Again. Will depend on the circumstances of the mishap</a:t>
            </a:r>
          </a:p>
          <a:p>
            <a:endParaRPr lang="en-US" altLang="en-US" dirty="0"/>
          </a:p>
          <a:p>
            <a:r>
              <a:rPr lang="en-US" altLang="en-US" dirty="0"/>
              <a:t>These are not voting members on the SIB. </a:t>
            </a:r>
          </a:p>
          <a:p>
            <a:endParaRPr lang="en-US" altLang="en-US" dirty="0"/>
          </a:p>
          <a:p>
            <a:r>
              <a:rPr lang="en-US" sz="1800" b="0" i="0" u="none" strike="noStrike" baseline="0" dirty="0">
                <a:solidFill>
                  <a:srgbClr val="000000"/>
                </a:solidFill>
                <a:latin typeface="Times New Roman" panose="02020603050405020304" pitchFamily="18" charset="0"/>
              </a:rPr>
              <a:t>DAFMAN 91-223: 5.1.2. Secondary members provide expertise or assistance to the SIB. Secondary members may participate in all SIB deliberations to the extent authorized by the SIB President, but do not authenticate the safety report. CAs will ensure secondary members for Class A mishaps are not from the mishap wing/delta or equivalent.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CAs will ensure secondary members for Class B mishaps are not from the mishap squadron or equivalent.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Individuals identified in </a:t>
            </a:r>
            <a:r>
              <a:rPr lang="en-US" sz="1800" b="1" i="0" u="none" strike="noStrike" baseline="0" dirty="0">
                <a:solidFill>
                  <a:srgbClr val="0000FF"/>
                </a:solidFill>
                <a:latin typeface="Times New Roman" panose="02020603050405020304" pitchFamily="18" charset="0"/>
              </a:rPr>
              <a:t>Table 5.1 </a:t>
            </a:r>
            <a:r>
              <a:rPr lang="en-US" sz="1800" b="0" i="0" u="none" strike="noStrike" baseline="0" dirty="0">
                <a:solidFill>
                  <a:srgbClr val="000000"/>
                </a:solidFill>
                <a:latin typeface="Times New Roman" panose="02020603050405020304" pitchFamily="18" charset="0"/>
              </a:rPr>
              <a:t>may be added as secondary members. CAs will ensure secondary members are DoD personnel and meet the qualifications, grade, and training requirements in </a:t>
            </a:r>
            <a:r>
              <a:rPr lang="en-US" sz="1800" b="1" i="0" u="none" strike="noStrike" baseline="0" dirty="0">
                <a:solidFill>
                  <a:srgbClr val="0000FF"/>
                </a:solidFill>
                <a:latin typeface="Times New Roman" panose="02020603050405020304" pitchFamily="18" charset="0"/>
              </a:rPr>
              <a:t>Table 5.1</a:t>
            </a:r>
            <a:r>
              <a:rPr lang="en-US" sz="1800" b="0" i="0" u="none" strike="noStrike" baseline="0" dirty="0">
                <a:solidFill>
                  <a:srgbClr val="000000"/>
                </a:solidFill>
                <a:latin typeface="Times New Roman" panose="02020603050405020304" pitchFamily="18" charset="0"/>
              </a:rPr>
              <a:t>. (T-1)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55</a:t>
            </a:fld>
            <a:endParaRPr lang="en-US" dirty="0"/>
          </a:p>
        </p:txBody>
      </p:sp>
    </p:spTree>
    <p:extLst>
      <p:ext uri="{BB962C8B-B14F-4D97-AF65-F5344CB8AC3E}">
        <p14:creationId xmlns:p14="http://schemas.microsoft.com/office/powerpoint/2010/main" val="1826872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56</a:t>
            </a:fld>
            <a:endParaRPr lang="en-US" dirty="0"/>
          </a:p>
        </p:txBody>
      </p:sp>
    </p:spTree>
    <p:extLst>
      <p:ext uri="{BB962C8B-B14F-4D97-AF65-F5344CB8AC3E}">
        <p14:creationId xmlns:p14="http://schemas.microsoft.com/office/powerpoint/2010/main" val="19639842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 Support Member is one you feel you need to add to the SIB or the convening authority adds based on the circumstances of the mishap.</a:t>
            </a:r>
          </a:p>
          <a:p>
            <a:endParaRPr lang="en-US" altLang="en-US" dirty="0"/>
          </a:p>
          <a:p>
            <a:r>
              <a:rPr lang="en-US" altLang="en-US" dirty="0"/>
              <a:t>For example on the Dover C-5 SIB the SIB  asked for a Loadmaster and Flight Engineer be added due to aircrew issues/factors in the mishap</a:t>
            </a:r>
          </a:p>
          <a:p>
            <a:endParaRPr lang="en-US" altLang="en-US" dirty="0"/>
          </a:p>
          <a:p>
            <a:r>
              <a:rPr lang="en-US" altLang="en-US" dirty="0"/>
              <a:t>Any additional individual skill that you might need – ask for through the convening authority.  They have to approve it, don’t just call one of your buddies and ask him/her to join the SIB……………………</a:t>
            </a:r>
          </a:p>
          <a:p>
            <a:endParaRPr lang="en-US" altLang="en-US" dirty="0"/>
          </a:p>
          <a:p>
            <a:r>
              <a:rPr lang="en-US" altLang="en-US" dirty="0"/>
              <a:t>DAFMAN 91-223:</a:t>
            </a:r>
          </a:p>
          <a:p>
            <a:r>
              <a:rPr lang="en-US" sz="1800" b="0" i="0" u="none" strike="noStrike" baseline="0" dirty="0">
                <a:solidFill>
                  <a:srgbClr val="000000"/>
                </a:solidFill>
                <a:latin typeface="Times New Roman" panose="02020603050405020304" pitchFamily="18" charset="0"/>
              </a:rPr>
              <a:t>5.1.3. Support members are observers or other personnel who assist the SIB. Support members can come from depots, industry, civilian organizations, CA safety staffs, other government organizations, and laboratories. The SIB President determines the extent of support member involvement in the SIB. Support members do not need to be DoD personnel.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57</a:t>
            </a:fld>
            <a:endParaRPr lang="en-US" dirty="0"/>
          </a:p>
        </p:txBody>
      </p:sp>
    </p:spTree>
    <p:extLst>
      <p:ext uri="{BB962C8B-B14F-4D97-AF65-F5344CB8AC3E}">
        <p14:creationId xmlns:p14="http://schemas.microsoft.com/office/powerpoint/2010/main" val="2875885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By function, who is doing what……….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58</a:t>
            </a:fld>
            <a:endParaRPr lang="en-US" dirty="0"/>
          </a:p>
        </p:txBody>
      </p:sp>
    </p:spTree>
    <p:extLst>
      <p:ext uri="{BB962C8B-B14F-4D97-AF65-F5344CB8AC3E}">
        <p14:creationId xmlns:p14="http://schemas.microsoft.com/office/powerpoint/2010/main" val="37103871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Previously mentioned.</a:t>
            </a:r>
          </a:p>
          <a:p>
            <a:endParaRPr lang="en-US" altLang="en-US" dirty="0"/>
          </a:p>
          <a:p>
            <a:r>
              <a:rPr lang="en-US" altLang="en-US" dirty="0"/>
              <a:t>Why is this important? </a:t>
            </a:r>
          </a:p>
          <a:p>
            <a:endParaRPr lang="en-US" altLang="en-US" dirty="0"/>
          </a:p>
          <a:p>
            <a:r>
              <a:rPr lang="en-US" altLang="en-US" dirty="0"/>
              <a:t>Convening authority = MAJCOM commander, not the MAJCOM mx director, MAJCOM ops director, your wing commander </a:t>
            </a:r>
          </a:p>
          <a:p>
            <a:endParaRPr lang="en-US" altLang="en-US" dirty="0"/>
          </a:p>
          <a:p>
            <a:r>
              <a:rPr lang="en-US" altLang="en-US" b="1" u="sng" dirty="0"/>
              <a:t>DIRECTLY FOR THE CONVENING AUTHORITY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59</a:t>
            </a:fld>
            <a:endParaRPr lang="en-US" dirty="0"/>
          </a:p>
        </p:txBody>
      </p:sp>
    </p:spTree>
    <p:extLst>
      <p:ext uri="{BB962C8B-B14F-4D97-AF65-F5344CB8AC3E}">
        <p14:creationId xmlns:p14="http://schemas.microsoft.com/office/powerpoint/2010/main" val="1002248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reason for mishap investigations is to try to make sure the same thing doesn’t happen again.  We’re not here to blame anybody, but we do need to figure out the bottom line cause of the mishap to make recommendations to keep it from happening again.</a:t>
            </a:r>
          </a:p>
          <a:p>
            <a:pPr eaLnBrk="1" hangingPunct="1"/>
            <a:r>
              <a:rPr lang="en-US" altLang="en-US" dirty="0"/>
              <a:t>DAFI 91-204, Safety Investigations and Reports: </a:t>
            </a:r>
            <a:r>
              <a:rPr lang="en-US" sz="1800" b="1" i="0" u="none" strike="noStrike" baseline="0" dirty="0">
                <a:solidFill>
                  <a:srgbClr val="000000"/>
                </a:solidFill>
                <a:latin typeface="Times New Roman" panose="02020603050405020304" pitchFamily="18" charset="0"/>
              </a:rPr>
              <a:t>8.1. SIB Duties. </a:t>
            </a:r>
            <a:r>
              <a:rPr lang="en-US" sz="1800" b="0" i="0" u="none" strike="noStrike" baseline="0" dirty="0">
                <a:solidFill>
                  <a:srgbClr val="000000"/>
                </a:solidFill>
                <a:latin typeface="Times New Roman" panose="02020603050405020304" pitchFamily="18" charset="0"/>
              </a:rPr>
              <a:t>SIBs will ensure all on-duty safety investigations culminate with a safety report that contains a </a:t>
            </a:r>
            <a:r>
              <a:rPr lang="en-US" sz="1800" b="0" i="0" u="sng" strike="noStrike" baseline="0" dirty="0">
                <a:solidFill>
                  <a:srgbClr val="000000"/>
                </a:solidFill>
                <a:latin typeface="Times New Roman" panose="02020603050405020304" pitchFamily="18" charset="0"/>
              </a:rPr>
              <a:t>narrative sufficient for conveying mishap prevention information to the reader</a:t>
            </a:r>
            <a:r>
              <a:rPr lang="en-US" sz="1800" b="0" i="0" u="none" strike="noStrike" baseline="0" dirty="0">
                <a:solidFill>
                  <a:srgbClr val="000000"/>
                </a:solidFill>
                <a:latin typeface="Times New Roman" panose="02020603050405020304" pitchFamily="18" charset="0"/>
              </a:rPr>
              <a:t>. The safety report contains the investigation, analysis, conclusions, and recommendations of the SIB. The SIB will write the safety report so the reader clearly understands how the findings and causes were determined and clearly states the role of the individuals found causal in the event sequence.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a:t>
            </a:fld>
            <a:endParaRPr lang="en-US" dirty="0"/>
          </a:p>
        </p:txBody>
      </p:sp>
    </p:spTree>
    <p:extLst>
      <p:ext uri="{BB962C8B-B14F-4D97-AF65-F5344CB8AC3E}">
        <p14:creationId xmlns:p14="http://schemas.microsoft.com/office/powerpoint/2010/main" val="32568737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Foot stompers, read each one and emphasize. </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60</a:t>
            </a:fld>
            <a:endParaRPr lang="en-US" dirty="0"/>
          </a:p>
        </p:txBody>
      </p:sp>
    </p:spTree>
    <p:extLst>
      <p:ext uri="{BB962C8B-B14F-4D97-AF65-F5344CB8AC3E}">
        <p14:creationId xmlns:p14="http://schemas.microsoft.com/office/powerpoint/2010/main" val="85918195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Over the next 30 days, we have one priority – the completion of this investigation.  </a:t>
            </a:r>
          </a:p>
          <a:p>
            <a:pPr eaLnBrk="1" hangingPunct="1"/>
            <a:endParaRPr lang="en-US" altLang="en-US" dirty="0"/>
          </a:p>
          <a:p>
            <a:pPr eaLnBrk="1" hangingPunct="1"/>
            <a:r>
              <a:rPr lang="en-US" altLang="en-US" dirty="0"/>
              <a:t>If anyone has any distractions of any sort, that may prevent them from giving 100 percent of their time and effort to this SIB, please let the Board President know immediately. </a:t>
            </a: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61</a:t>
            </a:fld>
            <a:endParaRPr lang="en-US" dirty="0"/>
          </a:p>
        </p:txBody>
      </p:sp>
    </p:spTree>
    <p:extLst>
      <p:ext uri="{BB962C8B-B14F-4D97-AF65-F5344CB8AC3E}">
        <p14:creationId xmlns:p14="http://schemas.microsoft.com/office/powerpoint/2010/main" val="345103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To help you navigate the process there is a Class A and Class B SIB Techniques Guide in AFSAS under “Pubs &amp; Refs”</a:t>
            </a:r>
            <a:endParaRPr lang="en-US" altLang="en-US" b="1"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62</a:t>
            </a:fld>
            <a:endParaRPr lang="en-US" dirty="0"/>
          </a:p>
        </p:txBody>
      </p:sp>
    </p:spTree>
    <p:extLst>
      <p:ext uri="{BB962C8B-B14F-4D97-AF65-F5344CB8AC3E}">
        <p14:creationId xmlns:p14="http://schemas.microsoft.com/office/powerpoint/2010/main" val="37605679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63</a:t>
            </a:fld>
            <a:endParaRPr lang="en-US" dirty="0"/>
          </a:p>
        </p:txBody>
      </p:sp>
    </p:spTree>
    <p:extLst>
      <p:ext uri="{BB962C8B-B14F-4D97-AF65-F5344CB8AC3E}">
        <p14:creationId xmlns:p14="http://schemas.microsoft.com/office/powerpoint/2010/main" val="36839363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64</a:t>
            </a:fld>
            <a:endParaRPr lang="en-US" dirty="0"/>
          </a:p>
        </p:txBody>
      </p:sp>
    </p:spTree>
    <p:extLst>
      <p:ext uri="{BB962C8B-B14F-4D97-AF65-F5344CB8AC3E}">
        <p14:creationId xmlns:p14="http://schemas.microsoft.com/office/powerpoint/2010/main" val="7910939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a:p>
            <a:r>
              <a:rPr lang="en-US" altLang="en-US" dirty="0"/>
              <a:t>We have established the “what” of the mishap sequence</a:t>
            </a:r>
          </a:p>
          <a:p>
            <a:endParaRPr lang="en-US" altLang="en-US" dirty="0"/>
          </a:p>
          <a:p>
            <a:r>
              <a:rPr lang="en-US" altLang="en-US" dirty="0"/>
              <a:t>We are now preparing to move from the “what” to the “why” (Day 11-20)</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65</a:t>
            </a:fld>
            <a:endParaRPr lang="en-US" dirty="0"/>
          </a:p>
        </p:txBody>
      </p:sp>
    </p:spTree>
    <p:extLst>
      <p:ext uri="{BB962C8B-B14F-4D97-AF65-F5344CB8AC3E}">
        <p14:creationId xmlns:p14="http://schemas.microsoft.com/office/powerpoint/2010/main" val="7719118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9051" indent="-359051">
              <a:spcBef>
                <a:spcPct val="35000"/>
              </a:spcBef>
              <a:spcAft>
                <a:spcPct val="15000"/>
              </a:spcAft>
              <a:defRPr/>
            </a:pPr>
            <a:r>
              <a:rPr lang="en-US" dirty="0"/>
              <a:t>The key here is to keep asking why…..</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Start with the last event in the mishap sequence and work backwards, keep asking why………..</a:t>
            </a:r>
          </a:p>
          <a:p>
            <a:pPr marL="359051" indent="-359051">
              <a:spcBef>
                <a:spcPct val="35000"/>
              </a:spcBef>
              <a:spcAft>
                <a:spcPct val="15000"/>
              </a:spcAft>
              <a:defRPr/>
            </a:pPr>
            <a:endParaRPr lang="en-US" dirty="0"/>
          </a:p>
          <a:p>
            <a:pPr marL="359051" indent="-359051">
              <a:spcBef>
                <a:spcPct val="35000"/>
              </a:spcBef>
              <a:spcAft>
                <a:spcPct val="15000"/>
              </a:spcAft>
              <a:defRPr/>
            </a:pPr>
            <a:r>
              <a:rPr lang="en-US" b="1" dirty="0"/>
              <a:t>The unanswered “whys” is where the investigation needs to be focusing.</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For example…………..</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Note: The line represents where most inexperienced investigators stop.</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There Is A Temptation to Grasp at First Plausible “Why,” Cease Investigating and Start Writing</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Recommendations to fix the bolts will not keep this mishap from happening again.</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We need to get to the root cause, the bolt failure is not the root cause.  </a:t>
            </a:r>
          </a:p>
          <a:p>
            <a:pPr>
              <a:defRPr/>
            </a:pP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66</a:t>
            </a:fld>
            <a:endParaRPr lang="en-US" dirty="0"/>
          </a:p>
        </p:txBody>
      </p:sp>
    </p:spTree>
    <p:extLst>
      <p:ext uri="{BB962C8B-B14F-4D97-AF65-F5344CB8AC3E}">
        <p14:creationId xmlns:p14="http://schemas.microsoft.com/office/powerpoint/2010/main" val="12679178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59051" indent="-359051">
              <a:spcBef>
                <a:spcPct val="35000"/>
              </a:spcBef>
              <a:spcAft>
                <a:spcPct val="15000"/>
              </a:spcAft>
              <a:defRPr/>
            </a:pPr>
            <a:r>
              <a:rPr lang="en-US" dirty="0"/>
              <a:t>Several other keys during this period…………………</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Emphasize… </a:t>
            </a:r>
            <a:r>
              <a:rPr lang="en-US" b="1" dirty="0"/>
              <a:t>ENSURE THE FACTS LEAD TO THE CONCLUSION, RATHER THAN THE OTHER WAY AROUND</a:t>
            </a:r>
            <a:r>
              <a:rPr lang="en-US" dirty="0"/>
              <a:t>!</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Don’t take your day 1, walking in the door, based on what I know about the mishap theory and try to make the facts fit it (inexperienced investigators do this too)</a:t>
            </a:r>
          </a:p>
          <a:p>
            <a:pPr marL="359051" indent="-359051">
              <a:spcBef>
                <a:spcPct val="35000"/>
              </a:spcBef>
              <a:spcAft>
                <a:spcPct val="15000"/>
              </a:spcAft>
              <a:defRPr/>
            </a:pPr>
            <a:endParaRPr lang="en-US" dirty="0"/>
          </a:p>
          <a:p>
            <a:pPr marL="359051" indent="-359051">
              <a:spcBef>
                <a:spcPct val="35000"/>
              </a:spcBef>
              <a:spcAft>
                <a:spcPct val="15000"/>
              </a:spcAft>
              <a:defRPr/>
            </a:pPr>
            <a:r>
              <a:rPr lang="en-US" dirty="0"/>
              <a:t>Keep asking why………………..</a:t>
            </a:r>
          </a:p>
          <a:p>
            <a:pPr marL="359051" indent="-359051">
              <a:spcBef>
                <a:spcPct val="35000"/>
              </a:spcBef>
              <a:spcAft>
                <a:spcPct val="15000"/>
              </a:spcAft>
              <a:defRPr/>
            </a:pPr>
            <a:endParaRPr lang="en-US" dirty="0"/>
          </a:p>
          <a:p>
            <a:pPr>
              <a:defRPr/>
            </a:pP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67</a:t>
            </a:fld>
            <a:endParaRPr lang="en-US" dirty="0"/>
          </a:p>
        </p:txBody>
      </p:sp>
    </p:spTree>
    <p:extLst>
      <p:ext uri="{BB962C8B-B14F-4D97-AF65-F5344CB8AC3E}">
        <p14:creationId xmlns:p14="http://schemas.microsoft.com/office/powerpoint/2010/main" val="39913432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Ways to help organize your thoughts……………..</a:t>
            </a:r>
          </a:p>
          <a:p>
            <a:endParaRPr lang="en-US" altLang="en-US" dirty="0"/>
          </a:p>
          <a:p>
            <a:r>
              <a:rPr lang="en-US" altLang="en-US" dirty="0"/>
              <a:t>Offer 2 techniques for plotting out the mishap sequence and to help identify root cause or causes</a:t>
            </a:r>
          </a:p>
          <a:p>
            <a:endParaRPr lang="en-US" altLang="en-US" dirty="0"/>
          </a:p>
          <a:p>
            <a:r>
              <a:rPr lang="en-US" altLang="en-US" dirty="0"/>
              <a:t>Now for the white boards…………..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68</a:t>
            </a:fld>
            <a:endParaRPr lang="en-US" dirty="0"/>
          </a:p>
        </p:txBody>
      </p:sp>
    </p:spTree>
    <p:extLst>
      <p:ext uri="{BB962C8B-B14F-4D97-AF65-F5344CB8AC3E}">
        <p14:creationId xmlns:p14="http://schemas.microsoft.com/office/powerpoint/2010/main" val="19251610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One way as a group to brainstorm all the possible reasons the mishap might have occurred is to use a Fault Tree Analysis (one of the reasons we’re going to need a lot of white board space)</a:t>
            </a:r>
          </a:p>
          <a:p>
            <a:endParaRPr lang="en-US" altLang="en-US" dirty="0"/>
          </a:p>
          <a:p>
            <a:r>
              <a:rPr lang="en-US" altLang="en-US" dirty="0"/>
              <a:t>Starts with the mishap and brain storms </a:t>
            </a:r>
            <a:r>
              <a:rPr lang="en-US" altLang="en-US" b="1" u="sng" dirty="0"/>
              <a:t>all possible </a:t>
            </a:r>
            <a:r>
              <a:rPr lang="en-US" altLang="en-US" dirty="0"/>
              <a:t>causes to rule them in or rule them out……………….</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69</a:t>
            </a:fld>
            <a:endParaRPr lang="en-US" dirty="0"/>
          </a:p>
        </p:txBody>
      </p:sp>
    </p:spTree>
    <p:extLst>
      <p:ext uri="{BB962C8B-B14F-4D97-AF65-F5344CB8AC3E}">
        <p14:creationId xmlns:p14="http://schemas.microsoft.com/office/powerpoint/2010/main" val="906589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Determining Root Causes will lead to mishap preventing Recommendations.</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8.9. Determining and Documenting Recommendations. </a:t>
            </a:r>
            <a:r>
              <a:rPr lang="en-US" sz="1800" b="0" i="0" u="none" strike="noStrike" baseline="0" dirty="0">
                <a:solidFill>
                  <a:srgbClr val="000000"/>
                </a:solidFill>
                <a:latin typeface="Times New Roman" panose="02020603050405020304" pitchFamily="18" charset="0"/>
              </a:rPr>
              <a:t>Safety reports include recommendations that are </a:t>
            </a:r>
            <a:r>
              <a:rPr lang="en-US" sz="1800" b="0" i="0" u="sng" strike="noStrike" baseline="0" dirty="0">
                <a:solidFill>
                  <a:srgbClr val="000000"/>
                </a:solidFill>
                <a:latin typeface="Times New Roman" panose="02020603050405020304" pitchFamily="18" charset="0"/>
              </a:rPr>
              <a:t>feasible and effective solutions to eliminate identified hazards</a:t>
            </a:r>
            <a:r>
              <a:rPr lang="en-US" sz="1800" b="0" i="0" u="none" strike="noStrike" baseline="0" dirty="0">
                <a:solidFill>
                  <a:srgbClr val="000000"/>
                </a:solidFill>
                <a:latin typeface="Times New Roman" panose="02020603050405020304" pitchFamily="18" charset="0"/>
              </a:rPr>
              <a:t>, or if the hazard cannot be eliminated, to mitigate the hazard’s potential consequences. SIBs will ensure recommendations correspond to one or more findings.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a:t>
            </a:fld>
            <a:endParaRPr lang="en-US" dirty="0"/>
          </a:p>
        </p:txBody>
      </p:sp>
    </p:spTree>
    <p:extLst>
      <p:ext uri="{BB962C8B-B14F-4D97-AF65-F5344CB8AC3E}">
        <p14:creationId xmlns:p14="http://schemas.microsoft.com/office/powerpoint/2010/main" val="411537937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Example………….aircraft fails to recover from a spin, pilot does not eject.</a:t>
            </a:r>
          </a:p>
          <a:p>
            <a:endParaRPr lang="en-US" altLang="en-US" dirty="0"/>
          </a:p>
          <a:p>
            <a:r>
              <a:rPr lang="en-US" altLang="en-US" dirty="0"/>
              <a:t>Very simplistic example</a:t>
            </a:r>
          </a:p>
          <a:p>
            <a:endParaRPr lang="en-US" altLang="en-US" dirty="0"/>
          </a:p>
          <a:p>
            <a:r>
              <a:rPr lang="en-US" altLang="en-US" dirty="0"/>
              <a:t>Group brainstorms all possible causes and lists </a:t>
            </a:r>
          </a:p>
          <a:p>
            <a:endParaRPr lang="en-US" altLang="en-US" dirty="0"/>
          </a:p>
          <a:p>
            <a:r>
              <a:rPr lang="en-US" altLang="en-US" dirty="0"/>
              <a:t>As the investigation progressed the first 2 possibilities are eliminated leaving the 3</a:t>
            </a:r>
            <a:r>
              <a:rPr lang="en-US" altLang="en-US" baseline="30000" dirty="0"/>
              <a:t>rd</a:t>
            </a:r>
            <a:r>
              <a:rPr lang="en-US" altLang="en-US" dirty="0"/>
              <a:t> and  4</a:t>
            </a:r>
            <a:r>
              <a:rPr lang="en-US" altLang="en-US" baseline="30000" dirty="0"/>
              <a:t>th</a:t>
            </a:r>
            <a:r>
              <a:rPr lang="en-US" altLang="en-US" dirty="0"/>
              <a:t> as where the SIB needs to focus</a:t>
            </a:r>
          </a:p>
          <a:p>
            <a:endParaRPr lang="en-US" altLang="en-US" dirty="0"/>
          </a:p>
          <a:p>
            <a:r>
              <a:rPr lang="en-US" altLang="en-US" dirty="0"/>
              <a:t>Helps to isolate areas that need more investigation and shows you the rationale for the areas you have ruled out.</a:t>
            </a:r>
          </a:p>
          <a:p>
            <a:endParaRPr lang="en-US" altLang="en-US" dirty="0"/>
          </a:p>
          <a:p>
            <a:r>
              <a:rPr lang="en-US" altLang="en-US" dirty="0"/>
              <a:t>Determine what you need to look at to make a conclusion </a:t>
            </a:r>
          </a:p>
          <a:p>
            <a:r>
              <a:rPr lang="en-US" altLang="en-US" dirty="0"/>
              <a:t>This will take up a lot of white board space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70</a:t>
            </a:fld>
            <a:endParaRPr lang="en-US" dirty="0"/>
          </a:p>
        </p:txBody>
      </p:sp>
    </p:spTree>
    <p:extLst>
      <p:ext uri="{BB962C8B-B14F-4D97-AF65-F5344CB8AC3E}">
        <p14:creationId xmlns:p14="http://schemas.microsoft.com/office/powerpoint/2010/main" val="32893265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How it looked when applied to the 3 columns. </a:t>
            </a:r>
          </a:p>
          <a:p>
            <a:endParaRPr lang="en-US" altLang="en-US" dirty="0"/>
          </a:p>
          <a:p>
            <a:r>
              <a:rPr lang="en-US" altLang="en-US" dirty="0"/>
              <a:t>“What we know” are the facts………….</a:t>
            </a:r>
          </a:p>
          <a:p>
            <a:endParaRPr lang="en-US" altLang="en-US" dirty="0"/>
          </a:p>
          <a:p>
            <a:r>
              <a:rPr lang="en-US" altLang="en-US" dirty="0"/>
              <a:t>“What we believe” are the brainstorming and assumptions we have based on the evidence collected to date</a:t>
            </a:r>
          </a:p>
          <a:p>
            <a:endParaRPr lang="en-US" altLang="en-US" dirty="0"/>
          </a:p>
          <a:p>
            <a:r>
              <a:rPr lang="en-US" altLang="en-US" dirty="0"/>
              <a:t>“What we need to know” are the questions we need answered, interviews we need to accomplish, T.O.s we need to review etc., during the investigation. </a:t>
            </a:r>
          </a:p>
          <a:p>
            <a:endParaRPr lang="en-US" altLang="en-US" dirty="0"/>
          </a:p>
          <a:p>
            <a:r>
              <a:rPr lang="en-US" altLang="en-US" dirty="0"/>
              <a:t>Items typically move right to left across the columns as the investigation progresses. </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71</a:t>
            </a:fld>
            <a:endParaRPr lang="en-US" dirty="0"/>
          </a:p>
        </p:txBody>
      </p:sp>
    </p:spTree>
    <p:extLst>
      <p:ext uri="{BB962C8B-B14F-4D97-AF65-F5344CB8AC3E}">
        <p14:creationId xmlns:p14="http://schemas.microsoft.com/office/powerpoint/2010/main" val="14528738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First we need to determine the “factors” in the mishap………………</a:t>
            </a:r>
          </a:p>
          <a:p>
            <a:endParaRPr lang="en-US" altLang="en-US" dirty="0"/>
          </a:p>
          <a:p>
            <a:r>
              <a:rPr lang="en-US" altLang="en-US" dirty="0"/>
              <a:t>A factor is………………………(read the definition)</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spc="-9" dirty="0">
                <a:solidFill>
                  <a:prstClr val="black"/>
                </a:solidFill>
                <a:latin typeface="Arial"/>
                <a:cs typeface="Arial"/>
              </a:rPr>
              <a:t>Factors: Enable </a:t>
            </a:r>
            <a:r>
              <a:rPr lang="en-US" sz="1200" b="1" spc="-4" dirty="0">
                <a:solidFill>
                  <a:prstClr val="black"/>
                </a:solidFill>
                <a:latin typeface="Arial"/>
                <a:cs typeface="Arial"/>
              </a:rPr>
              <a:t>the </a:t>
            </a:r>
            <a:r>
              <a:rPr lang="en-US" sz="1200" b="1" spc="-9" dirty="0">
                <a:solidFill>
                  <a:prstClr val="black"/>
                </a:solidFill>
                <a:latin typeface="Arial"/>
                <a:cs typeface="Arial"/>
              </a:rPr>
              <a:t>investigator </a:t>
            </a:r>
            <a:r>
              <a:rPr lang="en-US" sz="1200" b="1" spc="-4" dirty="0">
                <a:solidFill>
                  <a:prstClr val="black"/>
                </a:solidFill>
                <a:latin typeface="Arial"/>
                <a:cs typeface="Arial"/>
              </a:rPr>
              <a:t>to take the </a:t>
            </a:r>
            <a:r>
              <a:rPr lang="en-US" sz="1200" b="1" spc="-9" dirty="0">
                <a:solidFill>
                  <a:prstClr val="black"/>
                </a:solidFill>
                <a:latin typeface="Arial"/>
                <a:cs typeface="Arial"/>
              </a:rPr>
              <a:t>investigation from  everything </a:t>
            </a:r>
            <a:r>
              <a:rPr lang="en-US" sz="1200" b="1" spc="-4" dirty="0">
                <a:solidFill>
                  <a:prstClr val="black"/>
                </a:solidFill>
                <a:latin typeface="Arial"/>
                <a:cs typeface="Arial"/>
              </a:rPr>
              <a:t>is on the table to </a:t>
            </a:r>
            <a:r>
              <a:rPr lang="en-US" sz="1200" b="1" spc="-9" dirty="0">
                <a:solidFill>
                  <a:prstClr val="black"/>
                </a:solidFill>
                <a:latin typeface="Arial"/>
                <a:cs typeface="Arial"/>
              </a:rPr>
              <a:t>these </a:t>
            </a:r>
            <a:r>
              <a:rPr lang="en-US" sz="1200" b="1" spc="-4" dirty="0">
                <a:solidFill>
                  <a:prstClr val="black"/>
                </a:solidFill>
                <a:latin typeface="Arial"/>
                <a:cs typeface="Arial"/>
              </a:rPr>
              <a:t>are the </a:t>
            </a:r>
            <a:r>
              <a:rPr lang="en-US" sz="1200" b="1" spc="-9" dirty="0">
                <a:solidFill>
                  <a:prstClr val="black"/>
                </a:solidFill>
                <a:latin typeface="Arial"/>
                <a:cs typeface="Arial"/>
              </a:rPr>
              <a:t>areas </a:t>
            </a:r>
            <a:r>
              <a:rPr lang="en-US" sz="1200" b="1" spc="-4" dirty="0">
                <a:solidFill>
                  <a:prstClr val="black"/>
                </a:solidFill>
                <a:latin typeface="Arial"/>
                <a:cs typeface="Arial"/>
              </a:rPr>
              <a:t>that </a:t>
            </a:r>
            <a:r>
              <a:rPr lang="en-US" sz="1200" b="1" spc="-9" dirty="0">
                <a:solidFill>
                  <a:prstClr val="black"/>
                </a:solidFill>
                <a:latin typeface="Arial"/>
                <a:cs typeface="Arial"/>
              </a:rPr>
              <a:t>are  significant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spc="-9" dirty="0">
              <a:solidFill>
                <a:prstClr val="black"/>
              </a:solidFill>
              <a:latin typeface="Arial"/>
              <a:cs typeface="Aria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spc="-9" dirty="0">
                <a:solidFill>
                  <a:prstClr val="black"/>
                </a:solidFill>
                <a:latin typeface="Arial"/>
                <a:cs typeface="Arial"/>
              </a:rPr>
              <a:t>DAFI 91-204: </a:t>
            </a:r>
          </a:p>
          <a:p>
            <a:r>
              <a:rPr lang="en-US" sz="1800" b="0" i="0" u="none" strike="noStrike" baseline="0" dirty="0">
                <a:solidFill>
                  <a:srgbClr val="000000"/>
                </a:solidFill>
                <a:latin typeface="Times New Roman" panose="02020603050405020304" pitchFamily="18" charset="0"/>
              </a:rPr>
              <a:t>8.5.1. </a:t>
            </a:r>
            <a:r>
              <a:rPr lang="en-US" sz="1800" b="1" i="0" u="none" strike="noStrike" baseline="0" dirty="0">
                <a:solidFill>
                  <a:srgbClr val="000000"/>
                </a:solidFill>
                <a:latin typeface="Times New Roman" panose="02020603050405020304" pitchFamily="18" charset="0"/>
              </a:rPr>
              <a:t>Factors. </a:t>
            </a:r>
            <a:r>
              <a:rPr lang="en-US" sz="1800" b="0" i="0" u="none" strike="noStrike" baseline="0" dirty="0">
                <a:solidFill>
                  <a:srgbClr val="000000"/>
                </a:solidFill>
                <a:latin typeface="Times New Roman" panose="02020603050405020304" pitchFamily="18" charset="0"/>
              </a:rPr>
              <a:t>A factor is any deviation, out-of-the-ordinary or deficient action, or condition, discovered in the course of an investigation that contributed to the eventual outcome. Determining factors (and eliminating issues that were not factors) enables investigators to focus the investigation from all the issues under examination to those specific areas that are significant in the event. Factors explain why causes, such as pilot error, supervision, or equipment failure occurred. Factors are not mutually exclusive but are often interrelated and in some cases influence each other. Factors are the basis for primary findings and recommendations. Most events involve multiple factors. The SIB will: </a:t>
            </a:r>
          </a:p>
          <a:p>
            <a:r>
              <a:rPr lang="en-US" sz="1800" b="0" i="0" u="none" strike="noStrike" baseline="0" dirty="0">
                <a:solidFill>
                  <a:srgbClr val="000000"/>
                </a:solidFill>
                <a:latin typeface="Times New Roman" panose="02020603050405020304" pitchFamily="18" charset="0"/>
              </a:rPr>
              <a:t>8.5.1.1. Ensure all Class A, B, and on-duty Class C mishaps contain at least one causal factor.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Refer to discipline-specific manuals for other event causal factor requirements. Ensure factors are written in narrative format and include detailed analysis of the actions or conditions that influenced the mishap.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Include enough information so the reader can logically follow the SIB’s rationale.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Include references to specific technical orders, publications, training, personnel actions or inactions, results of technical analysis, quotes from interviews, human factors, etc.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Use photos or diagrams as necessary. </a:t>
            </a:r>
          </a:p>
          <a:p>
            <a:r>
              <a:rPr lang="en-US" sz="1800" b="0" i="0" u="none" strike="noStrike" baseline="0" dirty="0">
                <a:solidFill>
                  <a:srgbClr val="000000"/>
                </a:solidFill>
                <a:latin typeface="Times New Roman" panose="02020603050405020304" pitchFamily="18" charset="0"/>
              </a:rPr>
              <a:t>8.5.1.2. When analyzing actions, organize factors as a discussion of how the action should have been accomplished, how it actually occurred during the mishap, and explain why there was a difference.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Then analyze how the difference between what should have occurred and what actually occurred affected the mishap.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8.5.1.3. When analyzing conditions (e.g., weather, fatigue), explain how and why the condition influenced the outcome of the mishap.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8.5.1.4. When analyzing publications (e.g., technical orders, AFIs), explain what the publication stated at the time of the mishap, how it was deficient, and how the deficiency contributed to the mishap.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Contrasting similar publications can be helpful in explaining why the publication was deficient. </a:t>
            </a:r>
          </a:p>
          <a:p>
            <a:r>
              <a:rPr lang="en-US" sz="1800" b="0" i="0" u="none" strike="noStrike" baseline="0" dirty="0">
                <a:solidFill>
                  <a:srgbClr val="000000"/>
                </a:solidFill>
                <a:latin typeface="Times New Roman" panose="02020603050405020304" pitchFamily="18" charset="0"/>
              </a:rPr>
              <a:t>8.5.1.5. Determine whether an action or condition was a factor or causal factor in the mishap.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If the SIB cannot narrow it down to a single most likely cause, the SIB will identify the alternatives and state “Action X most likely occurred due to one or more of the following reasons.”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Then list the reasons from most probable to least probable.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It is not necessary to list every single possibility. </a:t>
            </a:r>
            <a:endParaRPr lang="en-US" sz="1200" dirty="0">
              <a:solidFill>
                <a:prstClr val="black"/>
              </a:solidFill>
              <a:latin typeface="Arial"/>
              <a:cs typeface="Aria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72</a:t>
            </a:fld>
            <a:endParaRPr lang="en-US" dirty="0"/>
          </a:p>
        </p:txBody>
      </p:sp>
    </p:spTree>
    <p:extLst>
      <p:ext uri="{BB962C8B-B14F-4D97-AF65-F5344CB8AC3E}">
        <p14:creationId xmlns:p14="http://schemas.microsoft.com/office/powerpoint/2010/main" val="9363328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solidFill>
                <a:prstClr val="black"/>
              </a:solidFill>
              <a:latin typeface="Arial"/>
              <a:cs typeface="Aria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73</a:t>
            </a:fld>
            <a:endParaRPr lang="en-US" dirty="0"/>
          </a:p>
        </p:txBody>
      </p:sp>
    </p:spTree>
    <p:extLst>
      <p:ext uri="{BB962C8B-B14F-4D97-AF65-F5344CB8AC3E}">
        <p14:creationId xmlns:p14="http://schemas.microsoft.com/office/powerpoint/2010/main" val="10769392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One is missing here…….how about OP1 being causal for aggressive, dangerous driving </a:t>
            </a:r>
          </a:p>
          <a:p>
            <a:endParaRPr lang="en-US" sz="1200" dirty="0">
              <a:solidFill>
                <a:prstClr val="black"/>
              </a:solidFill>
              <a:latin typeface="Arial"/>
              <a:cs typeface="Aria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74</a:t>
            </a:fld>
            <a:endParaRPr lang="en-US" dirty="0"/>
          </a:p>
        </p:txBody>
      </p:sp>
    </p:spTree>
    <p:extLst>
      <p:ext uri="{BB962C8B-B14F-4D97-AF65-F5344CB8AC3E}">
        <p14:creationId xmlns:p14="http://schemas.microsoft.com/office/powerpoint/2010/main" val="32690330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What about the survival radio battery issue?</a:t>
            </a:r>
          </a:p>
          <a:p>
            <a:endParaRPr lang="en-US" sz="1200" dirty="0">
              <a:solidFill>
                <a:prstClr val="black"/>
              </a:solidFill>
              <a:latin typeface="Arial"/>
              <a:cs typeface="Aria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75</a:t>
            </a:fld>
            <a:endParaRPr lang="en-US" dirty="0"/>
          </a:p>
        </p:txBody>
      </p:sp>
    </p:spTree>
    <p:extLst>
      <p:ext uri="{BB962C8B-B14F-4D97-AF65-F5344CB8AC3E}">
        <p14:creationId xmlns:p14="http://schemas.microsoft.com/office/powerpoint/2010/main" val="41959720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Non-Factors Worthy of Discussion (</a:t>
            </a:r>
            <a:r>
              <a:rPr lang="en-US" altLang="en-US" dirty="0" err="1"/>
              <a:t>NFWoD</a:t>
            </a:r>
            <a:r>
              <a:rPr lang="en-US" altLang="en-US" dirty="0"/>
              <a:t>) Could fall into one of three categories:</a:t>
            </a:r>
          </a:p>
          <a:p>
            <a:endParaRPr lang="en-US" altLang="en-US" dirty="0"/>
          </a:p>
          <a:p>
            <a:pPr>
              <a:buFontTx/>
              <a:buChar char="-"/>
            </a:pPr>
            <a:r>
              <a:rPr lang="en-US" altLang="en-US" dirty="0"/>
              <a:t>Possible factors in the investigation that we ruled out (i.e. bird strike in an engine failure mishap)</a:t>
            </a:r>
          </a:p>
          <a:p>
            <a:pPr>
              <a:buFontTx/>
              <a:buChar char="-"/>
            </a:pPr>
            <a:endParaRPr lang="en-US" altLang="en-US" dirty="0"/>
          </a:p>
          <a:p>
            <a:pPr>
              <a:buFontTx/>
              <a:buChar char="-"/>
            </a:pPr>
            <a:r>
              <a:rPr lang="en-US" altLang="en-US" dirty="0"/>
              <a:t> Things we uncover during the investigation that did not cause the mishap or influence the outcome but that we want to have fixed due to the potential to be a factor in a future mishap (i.e. failure of survival radio batteries)</a:t>
            </a:r>
          </a:p>
          <a:p>
            <a:pPr>
              <a:buFontTx/>
              <a:buChar char="-"/>
            </a:pPr>
            <a:endParaRPr lang="en-US" altLang="en-US" dirty="0"/>
          </a:p>
          <a:p>
            <a:pPr>
              <a:buFontTx/>
              <a:buChar char="-"/>
            </a:pPr>
            <a:r>
              <a:rPr lang="en-US" altLang="en-US" dirty="0"/>
              <a:t> Commander interest items (like RM, CRM, </a:t>
            </a:r>
            <a:r>
              <a:rPr lang="en-US" altLang="en-US" dirty="0" err="1"/>
              <a:t>etc</a:t>
            </a:r>
            <a:r>
              <a:rPr lang="en-US" altLang="en-US" dirty="0"/>
              <a:t>)</a:t>
            </a:r>
          </a:p>
          <a:p>
            <a:pPr>
              <a:buFontTx/>
              <a:buChar char="-"/>
            </a:pPr>
            <a:endParaRPr lang="en-US" altLang="en-US" dirty="0"/>
          </a:p>
          <a:p>
            <a:pPr>
              <a:buFontTx/>
              <a:buNone/>
            </a:pPr>
            <a:r>
              <a:rPr lang="en-US" altLang="en-US" dirty="0"/>
              <a:t>DAFI 91-204:</a:t>
            </a:r>
          </a:p>
          <a:p>
            <a:r>
              <a:rPr lang="en-US" sz="1800" b="0" i="0" u="none" strike="noStrike" baseline="0" dirty="0">
                <a:solidFill>
                  <a:srgbClr val="000000"/>
                </a:solidFill>
                <a:latin typeface="Times New Roman" panose="02020603050405020304" pitchFamily="18" charset="0"/>
              </a:rPr>
              <a:t>8.5.2. </a:t>
            </a:r>
            <a:r>
              <a:rPr lang="en-US" sz="1800" b="1" i="0" u="none" strike="noStrike" baseline="0" dirty="0">
                <a:solidFill>
                  <a:srgbClr val="000000"/>
                </a:solidFill>
                <a:latin typeface="Times New Roman" panose="02020603050405020304" pitchFamily="18" charset="0"/>
              </a:rPr>
              <a:t>Non-Factors Worthy of Discussion. </a:t>
            </a:r>
            <a:r>
              <a:rPr lang="en-US" sz="1800" b="0" i="0" u="none" strike="noStrike" baseline="0" dirty="0">
                <a:solidFill>
                  <a:srgbClr val="000000"/>
                </a:solidFill>
                <a:latin typeface="Times New Roman" panose="02020603050405020304" pitchFamily="18" charset="0"/>
              </a:rPr>
              <a:t>Non-Factors Worthy of Discussion are written in narrative format and fall into one of three categories: areas that were thoroughly investigated and subsequently ruled out as factors (in order to provide context of why these areas are not factors), areas uncovered during the investigation that did not cause the event or influence the outcome but should be fixed due to the potential to be a factor in a future event (e.g., incorrect information in a technical order), and areas that may be considered an interest item to the Convening Authority (e.g., risk management, crew resource management). Non-Factors Worthy of Discussion are the source for Other Findings and Recommendations of Significance. Not all Non-Factors Worthy of Discussion result in Other Findings and Recommendations of Significance, but the SIB must have a corresponding Non-Factor Worthy of Discussion for each Other Findings and Recommendations of Significance.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 SIB will: </a:t>
            </a:r>
          </a:p>
          <a:p>
            <a:r>
              <a:rPr lang="en-US" sz="1800" b="0" i="0" u="none" strike="noStrike" baseline="0" dirty="0">
                <a:solidFill>
                  <a:srgbClr val="000000"/>
                </a:solidFill>
                <a:latin typeface="Times New Roman" panose="02020603050405020304" pitchFamily="18" charset="0"/>
              </a:rPr>
              <a:t>8.5.2.1. When analyzing areas that were ruled out as factors, explain what the SIB investigated and why they determined it did not influence the mishap.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Often the SIB will need to answer why other plausible scenarios were ruled out. </a:t>
            </a:r>
          </a:p>
          <a:p>
            <a:r>
              <a:rPr lang="en-US" sz="1800" b="0" i="0" u="none" strike="noStrike" baseline="0" dirty="0">
                <a:solidFill>
                  <a:srgbClr val="000000"/>
                </a:solidFill>
                <a:latin typeface="Times New Roman" panose="02020603050405020304" pitchFamily="18" charset="0"/>
              </a:rPr>
              <a:t>8.5.2.2. When analyzing areas that could be a factor in a future mishap, explain the deficiency and why it could lead to a mishap.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8.5.2.3. When analyzing areas that may be considered an interest item to the Convening Authority use either of the methods described in paragraphs </a:t>
            </a:r>
            <a:r>
              <a:rPr lang="en-US" sz="1800" b="1" i="0" u="none" strike="noStrike" baseline="0" dirty="0">
                <a:solidFill>
                  <a:srgbClr val="0000FF"/>
                </a:solidFill>
                <a:latin typeface="Times New Roman" panose="02020603050405020304" pitchFamily="18" charset="0"/>
              </a:rPr>
              <a:t>8.5.2.1 </a:t>
            </a:r>
            <a:r>
              <a:rPr lang="en-US" sz="1800" b="0" i="0" u="none" strike="noStrike" baseline="0" dirty="0">
                <a:solidFill>
                  <a:srgbClr val="000000"/>
                </a:solidFill>
                <a:latin typeface="Times New Roman" panose="02020603050405020304" pitchFamily="18" charset="0"/>
              </a:rPr>
              <a:t>and </a:t>
            </a:r>
            <a:r>
              <a:rPr lang="en-US" sz="1800" b="1" i="0" u="none" strike="noStrike" baseline="0" dirty="0">
                <a:solidFill>
                  <a:srgbClr val="0000FF"/>
                </a:solidFill>
                <a:latin typeface="Times New Roman" panose="02020603050405020304" pitchFamily="18" charset="0"/>
              </a:rPr>
              <a:t>8.5.2.2 </a:t>
            </a:r>
            <a:r>
              <a:rPr lang="en-US" sz="1800" b="0" i="0" u="none" strike="noStrike" baseline="0" dirty="0">
                <a:solidFill>
                  <a:srgbClr val="000000"/>
                </a:solidFill>
                <a:latin typeface="Times New Roman" panose="02020603050405020304" pitchFamily="18" charset="0"/>
              </a:rPr>
              <a:t>as appropriate. </a:t>
            </a:r>
            <a:r>
              <a:rPr lang="en-US" sz="1800" b="1" i="0" u="none" strike="noStrike" baseline="0" dirty="0">
                <a:solidFill>
                  <a:srgbClr val="000000"/>
                </a:solidFill>
                <a:latin typeface="Times New Roman" panose="02020603050405020304" pitchFamily="18" charset="0"/>
              </a:rPr>
              <a:t>(T-1)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76</a:t>
            </a:fld>
            <a:endParaRPr lang="en-US" dirty="0"/>
          </a:p>
        </p:txBody>
      </p:sp>
    </p:spTree>
    <p:extLst>
      <p:ext uri="{BB962C8B-B14F-4D97-AF65-F5344CB8AC3E}">
        <p14:creationId xmlns:p14="http://schemas.microsoft.com/office/powerpoint/2010/main" val="159371121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77</a:t>
            </a:fld>
            <a:endParaRPr lang="en-US" dirty="0"/>
          </a:p>
        </p:txBody>
      </p:sp>
    </p:spTree>
    <p:extLst>
      <p:ext uri="{BB962C8B-B14F-4D97-AF65-F5344CB8AC3E}">
        <p14:creationId xmlns:p14="http://schemas.microsoft.com/office/powerpoint/2010/main" val="8726632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AA2167F6-1121-4F05-85DB-5A77825E51A6}" type="slidenum">
              <a:rPr lang="en-US" smtClean="0"/>
              <a:pPr/>
              <a:t>78</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endParaRPr lang="en-US" sz="1100" dirty="0"/>
          </a:p>
        </p:txBody>
      </p:sp>
    </p:spTree>
    <p:extLst>
      <p:ext uri="{BB962C8B-B14F-4D97-AF65-F5344CB8AC3E}">
        <p14:creationId xmlns:p14="http://schemas.microsoft.com/office/powerpoint/2010/main" val="288310832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what we’ll cover</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79</a:t>
            </a:fld>
            <a:endParaRPr lang="en-US" dirty="0"/>
          </a:p>
        </p:txBody>
      </p:sp>
    </p:spTree>
    <p:extLst>
      <p:ext uri="{BB962C8B-B14F-4D97-AF65-F5344CB8AC3E}">
        <p14:creationId xmlns:p14="http://schemas.microsoft.com/office/powerpoint/2010/main" val="927235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To set the stage, there are two types of investigations following a Class A mishap, convened for two different reasons………………</a:t>
            </a:r>
          </a:p>
          <a:p>
            <a:endParaRPr lang="en-US" altLang="en-US" dirty="0"/>
          </a:p>
          <a:p>
            <a:r>
              <a:rPr lang="en-US" altLang="en-US" dirty="0"/>
              <a:t>We’ll be involved In the SIB process…..</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1.1. Purpose of Investigations and Reports. </a:t>
            </a:r>
            <a:r>
              <a:rPr lang="en-US" sz="1800" b="0" i="0" u="none" strike="noStrike" baseline="0" dirty="0">
                <a:solidFill>
                  <a:srgbClr val="000000"/>
                </a:solidFill>
                <a:latin typeface="Times New Roman" panose="02020603050405020304" pitchFamily="18" charset="0"/>
              </a:rPr>
              <a:t>Safety investigations are conducted, and safety reports are written, to prevent future mishaps. Legal investigations and boards are conducted for all other purposes. Commanders may not use safety reports to determine whether or not to conduct a legal investigation.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If initiated, criminal investigations take precedence over safety investigations until criminal activity has been ruled out as possible causes of damage, injury, or death (for criminal investigations, see </a:t>
            </a:r>
            <a:r>
              <a:rPr lang="en-US" sz="1800" b="1" i="0" u="none" strike="noStrike" baseline="0" dirty="0">
                <a:solidFill>
                  <a:srgbClr val="0000FF"/>
                </a:solidFill>
                <a:latin typeface="Times New Roman" panose="02020603050405020304" pitchFamily="18" charset="0"/>
              </a:rPr>
              <a:t>paragraph 5.11.2</a:t>
            </a:r>
            <a:r>
              <a:rPr lang="en-US" sz="1800" b="0" i="0" u="none" strike="noStrike" baseline="0" dirty="0">
                <a:solidFill>
                  <a:srgbClr val="000000"/>
                </a:solidFill>
                <a:latin typeface="Times New Roman" panose="02020603050405020304" pitchFamily="18" charset="0"/>
              </a:rPr>
              <a:t>). </a:t>
            </a:r>
            <a:endParaRPr lang="en-US" altLang="en-US" dirty="0"/>
          </a:p>
          <a:p>
            <a:endParaRPr lang="en-US" altLang="en-US" dirty="0"/>
          </a:p>
          <a:p>
            <a:r>
              <a:rPr lang="en-US" altLang="en-US" dirty="0"/>
              <a:t>AFI 51-307, Aerospace and Ground Accident Investigations: </a:t>
            </a:r>
            <a:r>
              <a:rPr lang="en-US" b="1" dirty="0"/>
              <a:t>1.2. Purpose of Accident Investigations,</a:t>
            </a:r>
            <a:r>
              <a:rPr lang="en-US" dirty="0"/>
              <a:t> </a:t>
            </a:r>
            <a:r>
              <a:rPr lang="en-US" b="1" dirty="0"/>
              <a:t>1.2.1.</a:t>
            </a:r>
            <a:r>
              <a:rPr lang="en-US" dirty="0"/>
              <a:t> The purpose of an Accident Investigation Board is to conduct a legal investigation to inquire into all the facts and circumstances surrounding Air Force aerospace and ground accidents, to prepare a publicly releasable report, and to obtain and preserve all available evidence for use in litigation, claims, disciplinary action, and adverse administrative action.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a:t>
            </a:fld>
            <a:endParaRPr lang="en-US" dirty="0"/>
          </a:p>
        </p:txBody>
      </p:sp>
    </p:spTree>
    <p:extLst>
      <p:ext uri="{BB962C8B-B14F-4D97-AF65-F5344CB8AC3E}">
        <p14:creationId xmlns:p14="http://schemas.microsoft.com/office/powerpoint/2010/main" val="87034403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spcBef>
                <a:spcPct val="30000"/>
              </a:spcBef>
              <a:defRPr sz="1200">
                <a:solidFill>
                  <a:schemeClr val="tx1"/>
                </a:solidFill>
                <a:latin typeface="Times New Roman" panose="02020603050405020304" pitchFamily="18" charset="0"/>
              </a:defRPr>
            </a:lvl1pPr>
            <a:lvl2pPr marL="742950" indent="-285750" defTabSz="928688">
              <a:spcBef>
                <a:spcPct val="30000"/>
              </a:spcBef>
              <a:defRPr sz="1200">
                <a:solidFill>
                  <a:schemeClr val="tx1"/>
                </a:solidFill>
                <a:latin typeface="Times New Roman" panose="02020603050405020304" pitchFamily="18" charset="0"/>
              </a:defRPr>
            </a:lvl2pPr>
            <a:lvl3pPr marL="1143000" indent="-228600" defTabSz="928688">
              <a:spcBef>
                <a:spcPct val="30000"/>
              </a:spcBef>
              <a:defRPr sz="1200">
                <a:solidFill>
                  <a:schemeClr val="tx1"/>
                </a:solidFill>
                <a:latin typeface="Times New Roman" panose="02020603050405020304" pitchFamily="18" charset="0"/>
              </a:defRPr>
            </a:lvl3pPr>
            <a:lvl4pPr marL="1600200" indent="-228600" defTabSz="928688">
              <a:spcBef>
                <a:spcPct val="30000"/>
              </a:spcBef>
              <a:defRPr sz="1200">
                <a:solidFill>
                  <a:schemeClr val="tx1"/>
                </a:solidFill>
                <a:latin typeface="Times New Roman" panose="02020603050405020304" pitchFamily="18" charset="0"/>
              </a:defRPr>
            </a:lvl4pPr>
            <a:lvl5pPr marL="2057400" indent="-228600" defTabSz="928688">
              <a:spcBef>
                <a:spcPct val="30000"/>
              </a:spcBef>
              <a:defRPr sz="1200">
                <a:solidFill>
                  <a:schemeClr val="tx1"/>
                </a:solidFill>
                <a:latin typeface="Times New Roman" panose="02020603050405020304" pitchFamily="18" charset="0"/>
              </a:defRPr>
            </a:lvl5pPr>
            <a:lvl6pPr marL="2514600" indent="-228600" defTabSz="92868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868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868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868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7942C7E-5833-4D91-8F9E-57549CD1EDD0}" type="slidenum">
              <a:rPr lang="en-US" altLang="en-US">
                <a:latin typeface="Arial" panose="020B0604020202020204" pitchFamily="34" charset="0"/>
              </a:rPr>
              <a:pPr>
                <a:spcBef>
                  <a:spcPct val="0"/>
                </a:spcBef>
              </a:pPr>
              <a:t>80</a:t>
            </a:fld>
            <a:endParaRPr lang="en-US" altLang="en-US" dirty="0">
              <a:latin typeface="Arial" panose="020B0604020202020204" pitchFamily="34"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3 products the SIB will produce</a:t>
            </a:r>
          </a:p>
          <a:p>
            <a:endParaRPr lang="en-US" altLang="en-US" dirty="0"/>
          </a:p>
          <a:p>
            <a:pPr>
              <a:buFontTx/>
              <a:buChar char="-"/>
            </a:pPr>
            <a:r>
              <a:rPr lang="en-US" altLang="en-US" dirty="0"/>
              <a:t> Safety Report</a:t>
            </a:r>
            <a:r>
              <a:rPr lang="en-US" altLang="en-US" baseline="0" dirty="0"/>
              <a:t> - </a:t>
            </a:r>
            <a:r>
              <a:rPr lang="en-US" altLang="en-US" dirty="0"/>
              <a:t>Exhibits and data, which are entered into Air Force Safety Automated System (AFSAS), the AF’s computerized </a:t>
            </a:r>
            <a:r>
              <a:rPr lang="en-US" sz="1800" b="0" i="0" u="none" strike="noStrike" baseline="0" dirty="0">
                <a:solidFill>
                  <a:srgbClr val="000000"/>
                </a:solidFill>
              </a:rPr>
              <a:t>program of record for mishaps, recommendations, and mitigating actions. </a:t>
            </a:r>
            <a:endParaRPr lang="en-US" altLang="en-US" dirty="0"/>
          </a:p>
          <a:p>
            <a:pPr>
              <a:buFontTx/>
              <a:buChar char="-"/>
            </a:pPr>
            <a:endParaRPr lang="en-US" altLang="en-US" dirty="0"/>
          </a:p>
          <a:p>
            <a:pPr lvl="1">
              <a:buFontTx/>
              <a:buChar char="-"/>
            </a:pPr>
            <a:r>
              <a:rPr lang="en-US" altLang="en-US" dirty="0"/>
              <a:t> The briefing produced by the BP given to the convening authority at the conclusion of the investigation which is also entered into AFSAS as an exhibit within the “Safety Report”</a:t>
            </a:r>
          </a:p>
          <a:p>
            <a:pPr>
              <a:buFontTx/>
              <a:buChar char="-"/>
            </a:pPr>
            <a:endParaRPr lang="en-US" altLang="en-US" dirty="0"/>
          </a:p>
          <a:p>
            <a:pPr lvl="1">
              <a:buFontTx/>
              <a:buChar char="-"/>
            </a:pPr>
            <a:r>
              <a:rPr lang="en-US" altLang="en-US" dirty="0"/>
              <a:t>The final message (mishap narrative, findings, causes, recommendations, etc) which is also entered into AFSAS as part of the “Safety Report”</a:t>
            </a:r>
          </a:p>
          <a:p>
            <a:pPr>
              <a:buFontTx/>
              <a:buChar char="-"/>
            </a:pPr>
            <a:endParaRPr lang="en-US" altLang="en-US" dirty="0"/>
          </a:p>
          <a:p>
            <a:r>
              <a:rPr lang="en-US" altLang="en-US" dirty="0"/>
              <a:t>Although work on each of these will be occurring throughout the SIB process, days 21-30 is when we’ll be finalizing these products prior to </a:t>
            </a:r>
            <a:r>
              <a:rPr lang="en-US" altLang="en-US" dirty="0" err="1"/>
              <a:t>deconvening</a:t>
            </a:r>
            <a:r>
              <a:rPr lang="en-US" altLang="en-US" dirty="0"/>
              <a:t> and proceeding to the CA Out-brief.</a:t>
            </a:r>
          </a:p>
          <a:p>
            <a:endParaRPr lang="en-US" altLang="en-US" dirty="0"/>
          </a:p>
          <a:p>
            <a:r>
              <a:rPr lang="en-US" altLang="en-US" dirty="0"/>
              <a:t>DAFI 91-204: </a:t>
            </a:r>
            <a:r>
              <a:rPr lang="en-US" sz="1800" b="1" i="0" u="none" strike="noStrike" baseline="0" dirty="0">
                <a:solidFill>
                  <a:srgbClr val="000000"/>
                </a:solidFill>
                <a:latin typeface="Times New Roman" panose="02020603050405020304" pitchFamily="18" charset="0"/>
              </a:rPr>
              <a:t>8.11. Safety Reports. </a:t>
            </a:r>
            <a:r>
              <a:rPr lang="en-US" sz="1800" b="0" i="0" u="none" strike="noStrike" baseline="0" dirty="0">
                <a:solidFill>
                  <a:srgbClr val="000000"/>
                </a:solidFill>
                <a:latin typeface="Times New Roman" panose="02020603050405020304" pitchFamily="18" charset="0"/>
              </a:rPr>
              <a:t>Detailed information about events are organized and assembled into safety reports. Safety reports consist of the approved final or final supplemental message, and all exhibits. </a:t>
            </a:r>
            <a:endParaRPr lang="en-US" altLang="en-US" dirty="0"/>
          </a:p>
        </p:txBody>
      </p:sp>
    </p:spTree>
    <p:extLst>
      <p:ext uri="{BB962C8B-B14F-4D97-AF65-F5344CB8AC3E}">
        <p14:creationId xmlns:p14="http://schemas.microsoft.com/office/powerpoint/2010/main" val="32319542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FOOT STOMP:</a:t>
            </a:r>
            <a:r>
              <a:rPr lang="en-US" altLang="en-US" dirty="0"/>
              <a:t> Recorder and AFSEC Rep will focus efforts here. Recommend flowing the exhibits through the Recorder for review then to the AFSEC Rep (or IO if no AFSEC Rep) will upload the exhibit once </a:t>
            </a:r>
            <a:r>
              <a:rPr lang="en-US" altLang="en-US" dirty="0" err="1"/>
              <a:t>QC’d</a:t>
            </a:r>
            <a:r>
              <a:rPr lang="en-US" altLang="en-US" dirty="0"/>
              <a:t> against DAFI 91-204 and DAFMAN 91-223 requirements.</a:t>
            </a:r>
          </a:p>
          <a:p>
            <a:endParaRPr lang="en-US" altLang="en-US" dirty="0"/>
          </a:p>
          <a:p>
            <a:r>
              <a:rPr lang="en-US" altLang="en-US" dirty="0"/>
              <a:t>AFSAS is where we’ll input our exhibits, some are optional, some are required</a:t>
            </a:r>
            <a:r>
              <a:rPr lang="en-US" altLang="en-US" baseline="0" dirty="0"/>
              <a:t> based on type/class of mishap. </a:t>
            </a:r>
          </a:p>
          <a:p>
            <a:endParaRPr lang="en-US" altLang="en-US" baseline="0" dirty="0"/>
          </a:p>
          <a:p>
            <a:r>
              <a:rPr lang="en-US" altLang="en-US" baseline="0" dirty="0"/>
              <a:t>Exhibits prepared IAW DAFI 91-204 Table 8.1 and DAFMAN 91-223 7.1.5 Managing Exhibits…</a:t>
            </a:r>
            <a:r>
              <a:rPr lang="en-US" altLang="en-US" u="sng" baseline="0" dirty="0"/>
              <a:t>REVIEW THOROUGHLY WHEN UPLOADING EACH EXHIBIT</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81</a:t>
            </a:fld>
            <a:endParaRPr lang="en-US" dirty="0"/>
          </a:p>
        </p:txBody>
      </p:sp>
    </p:spTree>
    <p:extLst>
      <p:ext uri="{BB962C8B-B14F-4D97-AF65-F5344CB8AC3E}">
        <p14:creationId xmlns:p14="http://schemas.microsoft.com/office/powerpoint/2010/main" val="407677318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Without regard to a timeline, here is how the investigation progresses</a:t>
            </a:r>
          </a:p>
          <a:p>
            <a:endParaRPr lang="en-US" altLang="en-US" dirty="0"/>
          </a:p>
          <a:p>
            <a:r>
              <a:rPr lang="en-US" altLang="en-US" dirty="0"/>
              <a:t>We have established the “what” and “why” of the mishap sequence</a:t>
            </a:r>
          </a:p>
          <a:p>
            <a:endParaRPr lang="en-US" altLang="en-US" dirty="0"/>
          </a:p>
          <a:p>
            <a:r>
              <a:rPr lang="en-US" altLang="en-US" dirty="0"/>
              <a:t>We should now be preparing to write out our detailed analysis to provide a complete picture to the reader of what happened and why it happened. (Day 20-30)</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82</a:t>
            </a:fld>
            <a:endParaRPr lang="en-US" dirty="0"/>
          </a:p>
        </p:txBody>
      </p:sp>
    </p:spTree>
    <p:extLst>
      <p:ext uri="{BB962C8B-B14F-4D97-AF65-F5344CB8AC3E}">
        <p14:creationId xmlns:p14="http://schemas.microsoft.com/office/powerpoint/2010/main" val="15840421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83</a:t>
            </a:fld>
            <a:endParaRPr lang="en-US" dirty="0"/>
          </a:p>
        </p:txBody>
      </p:sp>
    </p:spTree>
    <p:extLst>
      <p:ext uri="{BB962C8B-B14F-4D97-AF65-F5344CB8AC3E}">
        <p14:creationId xmlns:p14="http://schemas.microsoft.com/office/powerpoint/2010/main" val="144859891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Narrative is the report produced by the SIB documenting why the mishap occurred, findings, causes and recommendations.</a:t>
            </a:r>
          </a:p>
          <a:p>
            <a:endParaRPr lang="en-US" altLang="en-US" dirty="0"/>
          </a:p>
          <a:p>
            <a:r>
              <a:rPr lang="en-US" altLang="en-US" dirty="0"/>
              <a:t>The “tin kicking” portion of the SIB is over and it’s time to put pen to paper</a:t>
            </a:r>
          </a:p>
          <a:p>
            <a:endParaRPr lang="en-US" altLang="en-US" dirty="0"/>
          </a:p>
          <a:p>
            <a:r>
              <a:rPr lang="en-US" altLang="en-US" dirty="0"/>
              <a:t>Writing on this should have started in the days 11-20 period.</a:t>
            </a:r>
          </a:p>
          <a:p>
            <a:endParaRPr lang="en-US" altLang="en-US" dirty="0"/>
          </a:p>
          <a:p>
            <a:r>
              <a:rPr lang="en-US" altLang="en-US" dirty="0"/>
              <a:t>Length of the narrative will depend on the circumstance of the mishap, there is no set length.</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84</a:t>
            </a:fld>
            <a:endParaRPr lang="en-US" dirty="0"/>
          </a:p>
        </p:txBody>
      </p:sp>
    </p:spTree>
    <p:extLst>
      <p:ext uri="{BB962C8B-B14F-4D97-AF65-F5344CB8AC3E}">
        <p14:creationId xmlns:p14="http://schemas.microsoft.com/office/powerpoint/2010/main" val="10283051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What Sources of data to compile for Narrative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85</a:t>
            </a:fld>
            <a:endParaRPr lang="en-US" dirty="0"/>
          </a:p>
        </p:txBody>
      </p:sp>
    </p:spTree>
    <p:extLst>
      <p:ext uri="{BB962C8B-B14F-4D97-AF65-F5344CB8AC3E}">
        <p14:creationId xmlns:p14="http://schemas.microsoft.com/office/powerpoint/2010/main" val="1024028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Guidance for the reports can be found in the applicable AFMANs </a:t>
            </a:r>
          </a:p>
          <a:p>
            <a:endParaRPr lang="en-US" altLang="en-US" dirty="0"/>
          </a:p>
          <a:p>
            <a:r>
              <a:rPr lang="en-US" altLang="en-US" dirty="0"/>
              <a:t>All SIB members will write their applicable section, IO’s job to compile</a:t>
            </a:r>
          </a:p>
          <a:p>
            <a:endParaRPr lang="en-US" altLang="en-US" dirty="0"/>
          </a:p>
          <a:p>
            <a:r>
              <a:rPr lang="en-US" altLang="en-US" dirty="0"/>
              <a:t>Problem with this is it becomes a document by committee with different writing styles. </a:t>
            </a:r>
          </a:p>
          <a:p>
            <a:endParaRPr lang="en-US" altLang="en-US" dirty="0"/>
          </a:p>
          <a:p>
            <a:r>
              <a:rPr lang="en-US" altLang="en-US" dirty="0"/>
              <a:t>Up front get folks to agree on certain writing ROE………………will make IO’s job easier </a:t>
            </a:r>
          </a:p>
          <a:p>
            <a:endParaRPr lang="en-US" altLang="en-US" dirty="0"/>
          </a:p>
          <a:p>
            <a:r>
              <a:rPr lang="en-US" altLang="en-US" dirty="0"/>
              <a:t>Come to consensus on what to call individuals involved in the mishap (MP, MC, MM1, W1 etc..)</a:t>
            </a:r>
          </a:p>
          <a:p>
            <a:endParaRPr lang="en-US" altLang="en-US" b="1" dirty="0"/>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86</a:t>
            </a:fld>
            <a:endParaRPr lang="en-US" dirty="0"/>
          </a:p>
        </p:txBody>
      </p:sp>
    </p:spTree>
    <p:extLst>
      <p:ext uri="{BB962C8B-B14F-4D97-AF65-F5344CB8AC3E}">
        <p14:creationId xmlns:p14="http://schemas.microsoft.com/office/powerpoint/2010/main" val="266500980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This is how things will appear in the final message but not how it’s organized in AFSAS</a:t>
            </a:r>
          </a:p>
          <a:p>
            <a:endParaRPr lang="en-US" altLang="en-US" dirty="0"/>
          </a:p>
          <a:p>
            <a:r>
              <a:rPr lang="en-US" altLang="en-US" dirty="0"/>
              <a:t>Investigation</a:t>
            </a:r>
            <a:r>
              <a:rPr lang="en-US" altLang="en-US" baseline="0" dirty="0"/>
              <a:t> conclusions will be written last</a:t>
            </a:r>
          </a:p>
          <a:p>
            <a:endParaRPr lang="en-US" altLang="en-US" baseline="0" dirty="0"/>
          </a:p>
          <a:p>
            <a:r>
              <a:rPr lang="en-US" altLang="en-US" baseline="0" dirty="0"/>
              <a:t>Each of these areas are data field inputs</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87</a:t>
            </a:fld>
            <a:endParaRPr lang="en-US" dirty="0"/>
          </a:p>
        </p:txBody>
      </p:sp>
    </p:spTree>
    <p:extLst>
      <p:ext uri="{BB962C8B-B14F-4D97-AF65-F5344CB8AC3E}">
        <p14:creationId xmlns:p14="http://schemas.microsoft.com/office/powerpoint/2010/main" val="25921110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It is important to remember to not only include what was ruled in and why with regards to being a factor in the mishap sequence, but what was ruled out and why. Explain the process used to arrive at the conclusions. If an issue could have “reasonably” been a factor in the mishap sequence but wasn’t, explain in the appropriate section how the SIB determined it wasn’t a factor. Not all non-factors need to be discussed as NFWODs. For example, if the SIB is dealing with a gear-up landing and during the course of the investigation determined that airfield NOTAMs were not an issue, that doesn’t warrant mention in the report. However, given the same gear-up landing, if the SIB determined that recent maintenance performed on the landing gear wasn’t a factor, that deserves discussion on how it was ruled out.</a:t>
            </a:r>
          </a:p>
          <a:p>
            <a:endParaRPr lang="en-US" altLang="en-US" dirty="0"/>
          </a:p>
          <a:p>
            <a:r>
              <a:rPr lang="en-US" altLang="en-US" dirty="0"/>
              <a:t>The use of illustrations can help to clarify SIB discussions……………..</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88</a:t>
            </a:fld>
            <a:endParaRPr lang="en-US" dirty="0"/>
          </a:p>
        </p:txBody>
      </p:sp>
    </p:spTree>
    <p:extLst>
      <p:ext uri="{BB962C8B-B14F-4D97-AF65-F5344CB8AC3E}">
        <p14:creationId xmlns:p14="http://schemas.microsoft.com/office/powerpoint/2010/main" val="218414378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For example……………………..</a:t>
            </a:r>
          </a:p>
          <a:p>
            <a:endParaRPr lang="en-US" altLang="en-US" dirty="0"/>
          </a:p>
          <a:p>
            <a:r>
              <a:rPr lang="en-US" altLang="en-US" dirty="0"/>
              <a:t>What is this top bullet trying to explain?</a:t>
            </a:r>
          </a:p>
          <a:p>
            <a:endParaRPr lang="en-US" altLang="en-US" dirty="0"/>
          </a:p>
          <a:p>
            <a:r>
              <a:rPr lang="en-US" altLang="en-US" dirty="0"/>
              <a:t>The use of illustrations can clarify in the readers mind what the SIB determined</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89</a:t>
            </a:fld>
            <a:endParaRPr lang="en-US" dirty="0"/>
          </a:p>
        </p:txBody>
      </p:sp>
    </p:spTree>
    <p:extLst>
      <p:ext uri="{BB962C8B-B14F-4D97-AF65-F5344CB8AC3E}">
        <p14:creationId xmlns:p14="http://schemas.microsoft.com/office/powerpoint/2010/main" val="3824028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nearest active duty base will provide the support the SIB needs and is considered the host installation for the SIB unless authorized by the convening authority…</a:t>
            </a:r>
          </a:p>
          <a:p>
            <a:endParaRPr lang="en-US" altLang="en-US" dirty="0"/>
          </a:p>
          <a:p>
            <a:r>
              <a:rPr lang="en-US" sz="1800" b="0" i="0" u="none" strike="noStrike" baseline="0" dirty="0">
                <a:solidFill>
                  <a:srgbClr val="000000"/>
                </a:solidFill>
                <a:latin typeface="Times New Roman" panose="02020603050405020304" pitchFamily="18" charset="0"/>
              </a:rPr>
              <a:t>DAFI 91-204:</a:t>
            </a:r>
            <a:r>
              <a:rPr lang="en-US" sz="1800" b="1" i="0" u="none" strike="noStrike" baseline="0" dirty="0">
                <a:solidFill>
                  <a:srgbClr val="000000"/>
                </a:solidFill>
                <a:latin typeface="Times New Roman" panose="02020603050405020304" pitchFamily="18" charset="0"/>
              </a:rPr>
              <a:t> 2.6. The Commander of the Regular AF installation nearest a mishap. </a:t>
            </a:r>
            <a:r>
              <a:rPr lang="en-US" sz="1800" b="0" i="0" u="none" strike="noStrike" baseline="0" dirty="0">
                <a:solidFill>
                  <a:srgbClr val="000000"/>
                </a:solidFill>
                <a:latin typeface="Times New Roman" panose="02020603050405020304" pitchFamily="18" charset="0"/>
              </a:rPr>
              <a:t>This includes AF-led Joint Bases or alternate organization as designated by the Convening Authority. The commander will ensure the following are accomplished by the appropriate agency: [Reference 2.6. subparagraphs for detailed roles and responsibilities for t</a:t>
            </a:r>
            <a:r>
              <a:rPr lang="en-US" sz="1800" b="0" i="0" u="none" strike="noStrike" baseline="0" dirty="0">
                <a:solidFill>
                  <a:srgbClr val="000000"/>
                </a:solidFill>
              </a:rPr>
              <a:t>he Commander of the Regular AF installation nearest a mishap.] </a:t>
            </a:r>
            <a:endParaRPr lang="en-US" sz="1800" b="0" i="0" u="none" strike="noStrike" baseline="0" dirty="0">
              <a:solidFill>
                <a:srgbClr val="000000"/>
              </a:solidFill>
              <a:latin typeface="Times New Roman" panose="02020603050405020304" pitchFamily="18" charset="0"/>
            </a:endParaRPr>
          </a:p>
          <a:p>
            <a:endParaRPr lang="en-US" alt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2.6.2. Provide logistical and investigative support as required. </a:t>
            </a:r>
            <a:endParaRPr lang="en-US" altLang="en-US" dirty="0"/>
          </a:p>
          <a:p>
            <a:endParaRPr lang="en-US" altLang="en-US" dirty="0"/>
          </a:p>
          <a:p>
            <a:r>
              <a:rPr lang="en-US" altLang="en-US" b="1" dirty="0">
                <a:solidFill>
                  <a:srgbClr val="00B050"/>
                </a:solidFill>
              </a:rPr>
              <a:t>For some OCONUS locations the nearest USAF base may not have airflow capability to meet the ISB or SIB needs.  For example: for mishaps occurring in Africa, </a:t>
            </a:r>
            <a:r>
              <a:rPr lang="en-US" altLang="en-US" b="1" dirty="0" err="1">
                <a:solidFill>
                  <a:srgbClr val="00B050"/>
                </a:solidFill>
              </a:rPr>
              <a:t>Aviano</a:t>
            </a:r>
            <a:r>
              <a:rPr lang="en-US" altLang="en-US" b="1" dirty="0">
                <a:solidFill>
                  <a:srgbClr val="00B050"/>
                </a:solidFill>
              </a:rPr>
              <a:t> may well be the closest USAF base, but they lack heavy A/C capability to put team members in place.  Work with USAFE, PACAF and AFCENT as needed to determine what agreements are in place or are needed to support the SIB.   </a:t>
            </a:r>
          </a:p>
          <a:p>
            <a:endParaRPr lang="en-US" altLang="en-US" b="1" dirty="0">
              <a:solidFill>
                <a:srgbClr val="00B050"/>
              </a:solidFill>
            </a:endParaRPr>
          </a:p>
          <a:p>
            <a:endParaRPr lang="en-US" altLang="en-US" b="1" dirty="0">
              <a:solidFill>
                <a:srgbClr val="00B050"/>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dirty="0">
                <a:effectLst/>
                <a:latin typeface="Calibri" panose="020F0502020204030204" pitchFamily="34" charset="0"/>
                <a:ea typeface="Calibri" panose="020F0502020204030204" pitchFamily="34" charset="0"/>
              </a:rPr>
              <a:t>Per DAFI 91-204 2.6.2.1    “The Regular AF wing/delta and GSU or ARC unit should coordinate support through MOA/MOUs.”  </a:t>
            </a:r>
            <a:r>
              <a:rPr lang="en-US" sz="1800">
                <a:effectLst/>
                <a:latin typeface="Calibri" panose="020F0502020204030204" pitchFamily="34" charset="0"/>
                <a:ea typeface="Calibri" panose="020F0502020204030204" pitchFamily="34" charset="0"/>
              </a:rPr>
              <a:t>So,</a:t>
            </a:r>
            <a:r>
              <a:rPr lang="en-US" sz="1800" dirty="0">
                <a:effectLst/>
                <a:latin typeface="Calibri" panose="020F0502020204030204" pitchFamily="34" charset="0"/>
                <a:ea typeface="Calibri" panose="020F0502020204030204" pitchFamily="34" charset="0"/>
              </a:rPr>
              <a:t> </a:t>
            </a:r>
            <a:r>
              <a:rPr lang="en-US" sz="1800">
                <a:effectLst/>
                <a:latin typeface="Calibri" panose="020F0502020204030204" pitchFamily="34" charset="0"/>
                <a:ea typeface="Calibri" panose="020F0502020204030204" pitchFamily="34" charset="0"/>
              </a:rPr>
              <a:t>it </a:t>
            </a:r>
            <a:r>
              <a:rPr lang="en-US" sz="1800" dirty="0">
                <a:effectLst/>
                <a:latin typeface="Calibri" panose="020F0502020204030204" pitchFamily="34" charset="0"/>
                <a:ea typeface="Calibri" panose="020F0502020204030204" pitchFamily="34" charset="0"/>
              </a:rPr>
              <a:t>may take some coordinating with the CA to determine who’s paying for what.</a:t>
            </a:r>
          </a:p>
          <a:p>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a:t>
            </a:fld>
            <a:endParaRPr lang="en-US" dirty="0"/>
          </a:p>
        </p:txBody>
      </p:sp>
    </p:spTree>
    <p:extLst>
      <p:ext uri="{BB962C8B-B14F-4D97-AF65-F5344CB8AC3E}">
        <p14:creationId xmlns:p14="http://schemas.microsoft.com/office/powerpoint/2010/main" val="24751931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 format for writing the paragraphs in the Narrative</a:t>
            </a:r>
          </a:p>
          <a:p>
            <a:endParaRPr lang="en-US" altLang="en-US" dirty="0"/>
          </a:p>
          <a:p>
            <a:r>
              <a:rPr lang="en-US" altLang="en-US" b="1" i="1" dirty="0"/>
              <a:t>Emphasis Bullet:</a:t>
            </a:r>
            <a:endParaRPr lang="en-US" altLang="en-US" dirty="0"/>
          </a:p>
          <a:p>
            <a:pPr>
              <a:buFontTx/>
              <a:buChar char="•"/>
            </a:pPr>
            <a:r>
              <a:rPr lang="en-US" altLang="en-US" dirty="0"/>
              <a:t>  Recurring weak area: </a:t>
            </a:r>
            <a:r>
              <a:rPr lang="en-US" altLang="en-US" dirty="0">
                <a:solidFill>
                  <a:srgbClr val="FF0000"/>
                </a:solidFill>
              </a:rPr>
              <a:t>Include enough information so the reader can logically follow the SIB’s rationale for conclusions reached.</a:t>
            </a:r>
          </a:p>
          <a:p>
            <a:endParaRPr lang="en-US" altLang="en-US" dirty="0">
              <a:solidFill>
                <a:srgbClr val="FF0000"/>
              </a:solidFill>
            </a:endParaRPr>
          </a:p>
          <a:p>
            <a:r>
              <a:rPr lang="en-US" altLang="en-US" dirty="0">
                <a:solidFill>
                  <a:srgbClr val="FF0000"/>
                </a:solidFill>
              </a:rPr>
              <a:t>SIBs do a great job explaining the “what” in the mishap sequence, often come up short in explaining “why” </a:t>
            </a:r>
            <a:r>
              <a:rPr lang="en-US" altLang="en-US" dirty="0"/>
              <a:t> </a:t>
            </a:r>
          </a:p>
          <a:p>
            <a:endParaRPr lang="en-US" altLang="en-US" dirty="0"/>
          </a:p>
          <a:p>
            <a:r>
              <a:rPr lang="en-US" altLang="en-US" dirty="0"/>
              <a:t>SIBs have problems with this, show you how to overcome in a few slides</a:t>
            </a:r>
          </a:p>
          <a:p>
            <a:endParaRPr lang="en-US" altLang="en-US" dirty="0"/>
          </a:p>
          <a:p>
            <a:r>
              <a:rPr lang="en-US" altLang="en-US" dirty="0"/>
              <a:t>DAFI 91-204: </a:t>
            </a:r>
          </a:p>
          <a:p>
            <a:r>
              <a:rPr lang="en-US" sz="1800" b="0" i="0" u="none" strike="noStrike" baseline="0" dirty="0">
                <a:solidFill>
                  <a:srgbClr val="000000"/>
                </a:solidFill>
                <a:latin typeface="Times New Roman" panose="02020603050405020304" pitchFamily="18" charset="0"/>
              </a:rPr>
              <a:t>8.5.1. </a:t>
            </a:r>
            <a:r>
              <a:rPr lang="en-US" sz="1800" b="1" i="0" u="none" strike="noStrike" baseline="0" dirty="0">
                <a:solidFill>
                  <a:srgbClr val="000000"/>
                </a:solidFill>
                <a:latin typeface="Times New Roman" panose="02020603050405020304" pitchFamily="18" charset="0"/>
              </a:rPr>
              <a:t>Factors. </a:t>
            </a:r>
            <a:r>
              <a:rPr lang="en-US" sz="1800" b="0" i="0" u="none" strike="noStrike" baseline="0" dirty="0">
                <a:solidFill>
                  <a:srgbClr val="000000"/>
                </a:solidFill>
                <a:latin typeface="Times New Roman" panose="02020603050405020304" pitchFamily="18" charset="0"/>
              </a:rPr>
              <a:t>A factor is any deviation, out-of-the-ordinary or deficient action, or condition, discovered in the course of an investigation that contributed to the eventual outcome. Determining factors (and eliminating issues that were not factors) enables investigators to focus the investigation from all the issues under examination to those specific areas that are significant in the event. Factors explain why causes, such as pilot error, supervision, or equipment failure occurred. Factors are not mutually exclusive but are often interrelated and in some cases influence each other. Factors are the basis for primary findings and recommendations. Most events involve multiple factors. The SIB will: </a:t>
            </a:r>
          </a:p>
          <a:p>
            <a:r>
              <a:rPr lang="en-US" sz="1800" b="0" i="0" u="none" strike="noStrike" baseline="0" dirty="0">
                <a:solidFill>
                  <a:srgbClr val="000000"/>
                </a:solidFill>
                <a:latin typeface="Times New Roman" panose="02020603050405020304" pitchFamily="18" charset="0"/>
              </a:rPr>
              <a:t>8.5.1.1. Ensure all Class A, B, and on-duty Class C mishaps contain at least one causal factor.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Refer to discipline-specific manuals for other event causal factor requirements. Ensure factors are written in narrative format and include detailed analysis of the actions or conditions that influenced the mishap. </a:t>
            </a:r>
            <a:r>
              <a:rPr lang="en-US" sz="1800" b="1" i="0" u="none" strike="noStrike" baseline="0" dirty="0">
                <a:solidFill>
                  <a:srgbClr val="000000"/>
                </a:solidFill>
                <a:latin typeface="Times New Roman" panose="02020603050405020304" pitchFamily="18" charset="0"/>
              </a:rPr>
              <a:t>(T-1) </a:t>
            </a:r>
            <a:r>
              <a:rPr lang="en-US" sz="1800" b="0" i="0" u="sng" strike="noStrike" baseline="0" dirty="0">
                <a:solidFill>
                  <a:srgbClr val="000000"/>
                </a:solidFill>
                <a:latin typeface="Times New Roman" panose="02020603050405020304" pitchFamily="18" charset="0"/>
              </a:rPr>
              <a:t>Include enough information so the reader can logically follow the SIB’s rationale.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Include references to specific technical orders, publications, training, personnel actions or inactions, results of technical analysis, quotes from interviews, human factors, etc.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Use photos or diagrams as necessary. </a:t>
            </a:r>
          </a:p>
          <a:p>
            <a:r>
              <a:rPr lang="en-US" sz="1800" b="0" i="0" u="none" strike="noStrike" baseline="0" dirty="0">
                <a:solidFill>
                  <a:srgbClr val="000000"/>
                </a:solidFill>
                <a:latin typeface="Times New Roman" panose="02020603050405020304" pitchFamily="18" charset="0"/>
              </a:rPr>
              <a:t>8.5.1.5. Determine whether an action or condition was a factor or causal factor in the mishap.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If the SIB cannot narrow it down to a single most likely cause, the SIB will identify the alternatives and state “Action X most likely occurred due to one or more of the following reasons.”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Then list the reasons from most probable to least probable.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It is not necessary to list every single possibility. </a:t>
            </a:r>
            <a:endParaRPr lang="en-US" altLang="en-US" dirty="0"/>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90</a:t>
            </a:fld>
            <a:endParaRPr lang="en-US" dirty="0"/>
          </a:p>
        </p:txBody>
      </p:sp>
    </p:spTree>
    <p:extLst>
      <p:ext uri="{BB962C8B-B14F-4D97-AF65-F5344CB8AC3E}">
        <p14:creationId xmlns:p14="http://schemas.microsoft.com/office/powerpoint/2010/main" val="17946109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dirty="0"/>
          </a:p>
          <a:p>
            <a:r>
              <a:rPr lang="en-US" altLang="en-US" b="1" i="1" dirty="0"/>
              <a:t>Emphasis Bullet:</a:t>
            </a:r>
            <a:endParaRPr lang="en-US" altLang="en-US" dirty="0"/>
          </a:p>
          <a:p>
            <a:pPr>
              <a:buFontTx/>
              <a:buChar char="•"/>
            </a:pPr>
            <a:r>
              <a:rPr lang="en-US" altLang="en-US" dirty="0"/>
              <a:t>  Recurring weak area: </a:t>
            </a:r>
          </a:p>
          <a:p>
            <a:pPr>
              <a:buFontTx/>
              <a:buChar char="•"/>
            </a:pPr>
            <a:endParaRPr lang="en-US" altLang="en-US" dirty="0">
              <a:solidFill>
                <a:srgbClr val="FF0000"/>
              </a:solidFill>
            </a:endParaRPr>
          </a:p>
          <a:p>
            <a:pPr>
              <a:buFontTx/>
              <a:buChar char="•"/>
            </a:pPr>
            <a:r>
              <a:rPr lang="en-US" altLang="en-US" dirty="0">
                <a:solidFill>
                  <a:srgbClr val="FF0000"/>
                </a:solidFill>
              </a:rPr>
              <a:t>What</a:t>
            </a:r>
            <a:r>
              <a:rPr lang="en-US" altLang="en-US" baseline="0" dirty="0">
                <a:solidFill>
                  <a:srgbClr val="FF0000"/>
                </a:solidFill>
              </a:rPr>
              <a:t> should have happened/what’s the standard</a:t>
            </a:r>
          </a:p>
          <a:p>
            <a:pPr>
              <a:buFontTx/>
              <a:buChar char="•"/>
            </a:pPr>
            <a:r>
              <a:rPr lang="en-US" altLang="en-US" baseline="0" dirty="0">
                <a:solidFill>
                  <a:srgbClr val="FF0000"/>
                </a:solidFill>
              </a:rPr>
              <a:t>What actually happened</a:t>
            </a:r>
          </a:p>
          <a:p>
            <a:pPr>
              <a:buFontTx/>
              <a:buChar char="•"/>
            </a:pPr>
            <a:r>
              <a:rPr lang="en-US" altLang="en-US" baseline="0" dirty="0">
                <a:solidFill>
                  <a:srgbClr val="FF0000"/>
                </a:solidFill>
              </a:rPr>
              <a:t>How it contributed to the mishap and why the difference</a:t>
            </a:r>
          </a:p>
          <a:p>
            <a:pPr>
              <a:buFontTx/>
              <a:buChar char="•"/>
            </a:pPr>
            <a:r>
              <a:rPr lang="en-US" altLang="en-US" baseline="0" dirty="0">
                <a:solidFill>
                  <a:srgbClr val="FF0000"/>
                </a:solidFill>
              </a:rPr>
              <a:t>Close with a tie-it-all-together statement</a:t>
            </a:r>
          </a:p>
          <a:p>
            <a:pPr>
              <a:buFontTx/>
              <a:buChar char="•"/>
            </a:pPr>
            <a:endParaRPr lang="en-US" altLang="en-US" baseline="0" dirty="0">
              <a:solidFill>
                <a:srgbClr val="FF0000"/>
              </a:solidFill>
            </a:endParaRPr>
          </a:p>
          <a:p>
            <a:pPr>
              <a:buFontTx/>
              <a:buChar char="•"/>
            </a:pPr>
            <a:r>
              <a:rPr lang="en-US" altLang="en-US" baseline="0" dirty="0">
                <a:solidFill>
                  <a:srgbClr val="FF0000"/>
                </a:solidFill>
              </a:rPr>
              <a:t>This analysis format makes the logic easy to follow and for the reader to come to the same conclusion</a:t>
            </a:r>
          </a:p>
          <a:p>
            <a:pPr>
              <a:buFontTx/>
              <a:buChar char="•"/>
            </a:pPr>
            <a:endParaRPr lang="en-US" altLang="en-US" baseline="0" dirty="0">
              <a:solidFill>
                <a:srgbClr val="FF0000"/>
              </a:solidFill>
            </a:endParaRPr>
          </a:p>
          <a:p>
            <a:pPr marL="0" marR="0" lvl="0" indent="0" algn="l" defTabSz="914400" rtl="0" eaLnBrk="0" fontAlgn="base" latinLnBrk="0" hangingPunct="0">
              <a:lnSpc>
                <a:spcPct val="100000"/>
              </a:lnSpc>
              <a:spcBef>
                <a:spcPct val="30000"/>
              </a:spcBef>
              <a:spcAft>
                <a:spcPct val="0"/>
              </a:spcAft>
              <a:buClrTx/>
              <a:buSzTx/>
              <a:buFontTx/>
              <a:buChar char="•"/>
              <a:tabLst/>
              <a:defRPr/>
            </a:pPr>
            <a:r>
              <a:rPr lang="en-US" altLang="en-US" dirty="0"/>
              <a:t>Technique: Write the first factor or NFWOD and then debrief it as a group with the AFSEC Rep (or IO if no AFSEC Rep).</a:t>
            </a:r>
          </a:p>
          <a:p>
            <a:pPr>
              <a:buFontTx/>
              <a:buChar char="•"/>
            </a:pPr>
            <a:endParaRPr lang="en-US" altLang="en-US" baseline="0" dirty="0">
              <a:solidFill>
                <a:srgbClr val="FF0000"/>
              </a:solidFill>
            </a:endParaRPr>
          </a:p>
          <a:p>
            <a:pPr>
              <a:buFontTx/>
              <a:buChar char="•"/>
            </a:pPr>
            <a:endParaRPr lang="en-US" altLang="en-US" baseline="0" dirty="0">
              <a:solidFill>
                <a:srgbClr val="FF0000"/>
              </a:solidFill>
            </a:endParaRPr>
          </a:p>
          <a:p>
            <a:pPr>
              <a:buFontTx/>
              <a:buChar char="•"/>
            </a:pPr>
            <a:r>
              <a:rPr lang="en-US" altLang="en-US" baseline="0" dirty="0">
                <a:solidFill>
                  <a:srgbClr val="FF0000"/>
                </a:solidFill>
              </a:rPr>
              <a:t>DAFI 91-204:</a:t>
            </a:r>
          </a:p>
          <a:p>
            <a:r>
              <a:rPr lang="en-US" sz="1200" b="0" i="0" u="none" strike="noStrike" baseline="0" dirty="0">
                <a:solidFill>
                  <a:srgbClr val="000000"/>
                </a:solidFill>
                <a:latin typeface="Times New Roman" panose="02020603050405020304" pitchFamily="18" charset="0"/>
              </a:rPr>
              <a:t>8.5.1.2. When analyzing actions, organize factors as a discussion of how the action should have been accomplished, how it actually occurred during the mishap, and explain why there was a difference. </a:t>
            </a:r>
            <a:r>
              <a:rPr lang="en-US" sz="1200" b="1" i="0" u="none" strike="noStrike" baseline="0" dirty="0">
                <a:solidFill>
                  <a:srgbClr val="000000"/>
                </a:solidFill>
                <a:latin typeface="Times New Roman" panose="02020603050405020304" pitchFamily="18" charset="0"/>
              </a:rPr>
              <a:t>(T-1) </a:t>
            </a:r>
            <a:r>
              <a:rPr lang="en-US" sz="1200" b="0" i="0" u="none" strike="noStrike" baseline="0" dirty="0">
                <a:solidFill>
                  <a:srgbClr val="000000"/>
                </a:solidFill>
                <a:latin typeface="Times New Roman" panose="02020603050405020304" pitchFamily="18" charset="0"/>
              </a:rPr>
              <a:t>Then analyze how the difference between what should have occurred and what actually occurred affected the mishap. </a:t>
            </a:r>
            <a:r>
              <a:rPr lang="en-US" sz="1200" b="1" i="0" u="none" strike="noStrike" baseline="0" dirty="0">
                <a:solidFill>
                  <a:srgbClr val="000000"/>
                </a:solidFill>
                <a:latin typeface="Times New Roman" panose="02020603050405020304" pitchFamily="18" charset="0"/>
              </a:rPr>
              <a:t>(T-1) </a:t>
            </a:r>
            <a:endParaRPr lang="en-US" sz="1200" b="0" i="0" u="none" strike="noStrike" baseline="0" dirty="0">
              <a:solidFill>
                <a:srgbClr val="000000"/>
              </a:solidFill>
              <a:latin typeface="Times New Roman" panose="02020603050405020304" pitchFamily="18" charset="0"/>
            </a:endParaRPr>
          </a:p>
          <a:p>
            <a:r>
              <a:rPr lang="en-US" sz="1200" b="0" i="0" u="none" strike="noStrike" baseline="0" dirty="0">
                <a:solidFill>
                  <a:srgbClr val="000000"/>
                </a:solidFill>
                <a:latin typeface="Times New Roman" panose="02020603050405020304" pitchFamily="18" charset="0"/>
              </a:rPr>
              <a:t>8.5.1.3. When analyzing conditions (e.g., weather, fatigue), explain how and why the condition influenced the outcome of the mishap. </a:t>
            </a:r>
            <a:r>
              <a:rPr lang="en-US" sz="1200" b="1" i="0" u="none" strike="noStrike" baseline="0" dirty="0">
                <a:solidFill>
                  <a:srgbClr val="000000"/>
                </a:solidFill>
                <a:latin typeface="Times New Roman" panose="02020603050405020304" pitchFamily="18" charset="0"/>
              </a:rPr>
              <a:t>(T-1) </a:t>
            </a:r>
            <a:endParaRPr lang="en-US" sz="1200" b="0" i="0" u="none" strike="noStrike" baseline="0" dirty="0">
              <a:solidFill>
                <a:srgbClr val="000000"/>
              </a:solidFill>
              <a:latin typeface="Times New Roman" panose="02020603050405020304" pitchFamily="18" charset="0"/>
            </a:endParaRPr>
          </a:p>
          <a:p>
            <a:r>
              <a:rPr lang="en-US" sz="1200" b="0" i="0" u="none" strike="noStrike" baseline="0" dirty="0">
                <a:solidFill>
                  <a:srgbClr val="000000"/>
                </a:solidFill>
                <a:latin typeface="Times New Roman" panose="02020603050405020304" pitchFamily="18" charset="0"/>
              </a:rPr>
              <a:t>8.5.1.4. When analyzing publications (e.g., technical orders, AFIs), explain what the publication stated at the time of the mishap, how it was deficient, and how the deficiency contributed to the mishap. </a:t>
            </a:r>
            <a:r>
              <a:rPr lang="en-US" sz="1200" b="1" i="0" u="none" strike="noStrike" baseline="0" dirty="0">
                <a:solidFill>
                  <a:srgbClr val="000000"/>
                </a:solidFill>
                <a:latin typeface="Times New Roman" panose="02020603050405020304" pitchFamily="18" charset="0"/>
              </a:rPr>
              <a:t>(T-1) </a:t>
            </a:r>
            <a:r>
              <a:rPr lang="en-US" sz="1200" b="0" i="0" u="none" strike="noStrike" baseline="0" dirty="0">
                <a:solidFill>
                  <a:srgbClr val="000000"/>
                </a:solidFill>
                <a:latin typeface="Times New Roman" panose="02020603050405020304" pitchFamily="18" charset="0"/>
              </a:rPr>
              <a:t>Contrasting similar publications can be helpful in explaining why the publication was deficient. </a:t>
            </a:r>
          </a:p>
          <a:p>
            <a:pPr>
              <a:buFontTx/>
              <a:buChar char="•"/>
            </a:pPr>
            <a:endParaRPr lang="en-US" altLang="en-US" dirty="0">
              <a:solidFill>
                <a:srgbClr val="FF0000"/>
              </a:solidFill>
            </a:endParaRP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91</a:t>
            </a:fld>
            <a:endParaRPr lang="en-US" dirty="0"/>
          </a:p>
        </p:txBody>
      </p:sp>
    </p:spTree>
    <p:extLst>
      <p:ext uri="{BB962C8B-B14F-4D97-AF65-F5344CB8AC3E}">
        <p14:creationId xmlns:p14="http://schemas.microsoft.com/office/powerpoint/2010/main" val="4283712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92</a:t>
            </a:fld>
            <a:endParaRPr lang="en-US" dirty="0"/>
          </a:p>
        </p:txBody>
      </p:sp>
    </p:spTree>
    <p:extLst>
      <p:ext uri="{BB962C8B-B14F-4D97-AF65-F5344CB8AC3E}">
        <p14:creationId xmlns:p14="http://schemas.microsoft.com/office/powerpoint/2010/main" val="14204964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ANOTHER WEAK AREA……………..WHERE DID YOU GET THE INFORMATION</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93</a:t>
            </a:fld>
            <a:endParaRPr lang="en-US" dirty="0"/>
          </a:p>
        </p:txBody>
      </p:sp>
    </p:spTree>
    <p:extLst>
      <p:ext uri="{BB962C8B-B14F-4D97-AF65-F5344CB8AC3E}">
        <p14:creationId xmlns:p14="http://schemas.microsoft.com/office/powerpoint/2010/main" val="11629100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When the SIB wrote this paragraph it looked good to them. </a:t>
            </a:r>
          </a:p>
          <a:p>
            <a:r>
              <a:rPr lang="en-US" altLang="en-US" dirty="0"/>
              <a:t>Often times you’ve been so close to the investigation for so long, you write to your level of understanding</a:t>
            </a:r>
          </a:p>
          <a:p>
            <a:r>
              <a:rPr lang="en-US" altLang="en-US" dirty="0"/>
              <a:t>You know what you mean but those outside the investigation don’t. </a:t>
            </a:r>
          </a:p>
          <a:p>
            <a:r>
              <a:rPr lang="en-US" altLang="en-US" dirty="0"/>
              <a:t>Don’t be afraid to include too much detail, write to the village idiot</a:t>
            </a:r>
          </a:p>
          <a:p>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94</a:t>
            </a:fld>
            <a:endParaRPr lang="en-US" dirty="0"/>
          </a:p>
        </p:txBody>
      </p:sp>
    </p:spTree>
    <p:extLst>
      <p:ext uri="{BB962C8B-B14F-4D97-AF65-F5344CB8AC3E}">
        <p14:creationId xmlns:p14="http://schemas.microsoft.com/office/powerpoint/2010/main" val="258748298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To help overcome this problem……………….</a:t>
            </a:r>
          </a:p>
          <a:p>
            <a:endParaRPr lang="en-US" altLang="en-US" dirty="0"/>
          </a:p>
          <a:p>
            <a:pPr>
              <a:lnSpc>
                <a:spcPct val="95000"/>
              </a:lnSpc>
              <a:spcBef>
                <a:spcPct val="10000"/>
              </a:spcBef>
            </a:pPr>
            <a:r>
              <a:rPr lang="en-US" altLang="en-US" dirty="0"/>
              <a:t>Keep one member out of the writing and let them QC the drafts (BP)</a:t>
            </a:r>
          </a:p>
          <a:p>
            <a:pPr>
              <a:lnSpc>
                <a:spcPct val="95000"/>
              </a:lnSpc>
              <a:spcBef>
                <a:spcPct val="10000"/>
              </a:spcBef>
            </a:pPr>
            <a:endParaRPr lang="en-US" altLang="en-US" dirty="0"/>
          </a:p>
          <a:p>
            <a:pPr>
              <a:lnSpc>
                <a:spcPct val="95000"/>
              </a:lnSpc>
              <a:spcBef>
                <a:spcPct val="10000"/>
              </a:spcBef>
            </a:pPr>
            <a:r>
              <a:rPr lang="en-US" altLang="en-US" dirty="0">
                <a:solidFill>
                  <a:srgbClr val="FF0000"/>
                </a:solidFill>
              </a:rPr>
              <a:t>Step back, try to read the report like somebody who knows nothing about the mishap (someone from a different community)</a:t>
            </a:r>
          </a:p>
          <a:p>
            <a:pPr>
              <a:lnSpc>
                <a:spcPct val="95000"/>
              </a:lnSpc>
              <a:spcBef>
                <a:spcPct val="10000"/>
              </a:spcBef>
            </a:pPr>
            <a:endParaRPr lang="en-US" altLang="en-US" dirty="0">
              <a:solidFill>
                <a:srgbClr val="FF0000"/>
              </a:solidFill>
            </a:endParaRPr>
          </a:p>
          <a:p>
            <a:pPr>
              <a:lnSpc>
                <a:spcPct val="95000"/>
              </a:lnSpc>
              <a:spcBef>
                <a:spcPct val="10000"/>
              </a:spcBef>
            </a:pPr>
            <a:r>
              <a:rPr lang="en-US" altLang="en-US" dirty="0">
                <a:solidFill>
                  <a:srgbClr val="FF0000"/>
                </a:solidFill>
              </a:rPr>
              <a:t>You can also send a copy to Convening Authority/SE ask them QC</a:t>
            </a:r>
            <a:r>
              <a:rPr lang="en-US" altLang="en-US" dirty="0"/>
              <a:t> what you’ve written</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95</a:t>
            </a:fld>
            <a:endParaRPr lang="en-US" dirty="0"/>
          </a:p>
        </p:txBody>
      </p:sp>
    </p:spTree>
    <p:extLst>
      <p:ext uri="{BB962C8B-B14F-4D97-AF65-F5344CB8AC3E}">
        <p14:creationId xmlns:p14="http://schemas.microsoft.com/office/powerpoint/2010/main" val="35812459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In fact, for flight, this is directed by the DAFMAN………….</a:t>
            </a:r>
          </a:p>
          <a:p>
            <a:endParaRPr lang="en-US" altLang="en-US" b="1" dirty="0"/>
          </a:p>
          <a:p>
            <a:r>
              <a:rPr lang="en-US" altLang="en-US" b="1" i="1" dirty="0"/>
              <a:t>Emphasis Bullet</a:t>
            </a:r>
          </a:p>
          <a:p>
            <a:pPr>
              <a:buFontTx/>
              <a:buChar char="•"/>
            </a:pPr>
            <a:r>
              <a:rPr lang="en-US" altLang="en-US" dirty="0">
                <a:solidFill>
                  <a:srgbClr val="FF0000"/>
                </a:solidFill>
              </a:rPr>
              <a:t>  Reviewing safety specialists are to provide suggestions for accuracy/effectiveness and do not supersede the judgment of the SIB/SIO.</a:t>
            </a:r>
          </a:p>
          <a:p>
            <a:endParaRPr lang="en-US" altLang="en-US" b="1" i="1" dirty="0">
              <a:solidFill>
                <a:srgbClr val="FF0000"/>
              </a:solidFill>
            </a:endParaRPr>
          </a:p>
          <a:p>
            <a:r>
              <a:rPr lang="en-US" altLang="en-US" dirty="0">
                <a:solidFill>
                  <a:srgbClr val="FF0000"/>
                </a:solidFill>
              </a:rPr>
              <a:t>They can not direct you to make changes, only offer suggestions</a:t>
            </a:r>
          </a:p>
          <a:p>
            <a:endParaRPr lang="en-US" altLang="en-US" dirty="0">
              <a:solidFill>
                <a:srgbClr val="FF0000"/>
              </a:solidFill>
            </a:endParaRPr>
          </a:p>
          <a:p>
            <a:endParaRPr lang="en-US" altLang="en-US" dirty="0">
              <a:solidFill>
                <a:srgbClr val="FF0000"/>
              </a:solidFill>
            </a:endParaRPr>
          </a:p>
          <a:p>
            <a:r>
              <a:rPr lang="en-US" altLang="en-US" dirty="0">
                <a:solidFill>
                  <a:srgbClr val="FF0000"/>
                </a:solidFill>
              </a:rPr>
              <a:t>DAFMAN 91-223:</a:t>
            </a:r>
          </a:p>
          <a:p>
            <a:r>
              <a:rPr lang="en-US" sz="1800" b="1" i="0" u="none" strike="noStrike" baseline="0" dirty="0">
                <a:solidFill>
                  <a:srgbClr val="000000"/>
                </a:solidFill>
                <a:latin typeface="Times New Roman" panose="02020603050405020304" pitchFamily="18" charset="0"/>
              </a:rPr>
              <a:t>7.2. Class A and B SIB Safety Reports. </a:t>
            </a:r>
            <a:r>
              <a:rPr lang="en-US" sz="1800" b="0" i="0" u="none" strike="noStrike" baseline="0" dirty="0">
                <a:solidFill>
                  <a:srgbClr val="000000"/>
                </a:solidFill>
                <a:latin typeface="Times New Roman" panose="02020603050405020304" pitchFamily="18" charset="0"/>
              </a:rPr>
              <a:t>SIBs should forward draft copies of the narrative as soon as available to the CA Flight Safety Staff for review. Additionally, SIBs supported by AFSEC (on-site or telephonically), should forward draft copies of the narrative to AFSEC/SEF for review. Other SIBs may request a review through the AFSEC Flight Safety Investigations Branch (AFSEC/SEFF). This review should normally be requested on or before day 25 of the investigation. The SIB should allow at least two duty days for the CA Flight Safety Staff and AFSEC/SEFF reviews. These reviews ensure compliance with DAFI 91-204 and this DAFMAN. They also ensure the analysis supports the SIB’s findings, cause(s), and recommendation(s). Narrative review comments should be shared between AFSEC and CA flight safety staffs. Reviewers may not direct SIBs to change their conclusions, but may direct SIBs to provide more analysis to support conclusions. Other than AFSEC involvement, the investigation will not be staffed outside of the CA safety office during this review process. </a:t>
            </a:r>
            <a:endParaRPr lang="en-US" alt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96</a:t>
            </a:fld>
            <a:endParaRPr lang="en-US" dirty="0"/>
          </a:p>
        </p:txBody>
      </p:sp>
    </p:spTree>
    <p:extLst>
      <p:ext uri="{BB962C8B-B14F-4D97-AF65-F5344CB8AC3E}">
        <p14:creationId xmlns:p14="http://schemas.microsoft.com/office/powerpoint/2010/main" val="118427097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An example of QC comments back to a SIB……………..</a:t>
            </a:r>
          </a:p>
          <a:p>
            <a:endParaRPr lang="en-US" altLang="en-US" dirty="0"/>
          </a:p>
          <a:p>
            <a:endParaRPr lang="en-US" altLang="en-US" dirty="0"/>
          </a:p>
          <a:p>
            <a:r>
              <a:rPr lang="en-US" altLang="en-US" dirty="0"/>
              <a:t>This represents just 4 of the 11 comments returned to the SIB</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97</a:t>
            </a:fld>
            <a:endParaRPr lang="en-US" dirty="0"/>
          </a:p>
        </p:txBody>
      </p:sp>
    </p:spTree>
    <p:extLst>
      <p:ext uri="{BB962C8B-B14F-4D97-AF65-F5344CB8AC3E}">
        <p14:creationId xmlns:p14="http://schemas.microsoft.com/office/powerpoint/2010/main" val="402082141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Leave “the pilot was fatally injured due to total body fragmentation” for the doc’s section</a:t>
            </a:r>
          </a:p>
          <a:p>
            <a:pPr>
              <a:defRPr/>
            </a:pPr>
            <a:endParaRPr lang="en-US" dirty="0"/>
          </a:p>
          <a:p>
            <a:pPr>
              <a:defRPr/>
            </a:pPr>
            <a:r>
              <a:rPr lang="en-US" dirty="0"/>
              <a:t>Enough to say pilot was fatally injured</a:t>
            </a:r>
          </a:p>
          <a:p>
            <a:pPr>
              <a:defRPr/>
            </a:pPr>
            <a:r>
              <a:rPr lang="en-US" b="1" i="1" dirty="0"/>
              <a:t>Emphasis Bullets</a:t>
            </a:r>
          </a:p>
          <a:p>
            <a:pPr marL="285708" indent="-285708">
              <a:lnSpc>
                <a:spcPct val="95000"/>
              </a:lnSpc>
              <a:spcBef>
                <a:spcPct val="10000"/>
              </a:spcBef>
              <a:buFont typeface="Arial" pitchFamily="34" charset="0"/>
              <a:buChar char="•"/>
              <a:defRPr/>
            </a:pPr>
            <a:r>
              <a:rPr lang="en-US" dirty="0">
                <a:solidFill>
                  <a:srgbClr val="FF0000"/>
                </a:solidFill>
              </a:rPr>
              <a:t>Underestimate time to complete and # of drafts required</a:t>
            </a:r>
          </a:p>
          <a:p>
            <a:pPr marL="285708" indent="-285708">
              <a:lnSpc>
                <a:spcPct val="95000"/>
              </a:lnSpc>
              <a:spcBef>
                <a:spcPts val="600"/>
              </a:spcBef>
              <a:buFont typeface="Arial" pitchFamily="34" charset="0"/>
              <a:buChar char="•"/>
              <a:defRPr/>
            </a:pPr>
            <a:r>
              <a:rPr lang="en-US" dirty="0"/>
              <a:t>Anticipate taking at least a week to accomplish</a:t>
            </a:r>
          </a:p>
          <a:p>
            <a:pPr marL="285708" indent="-285708">
              <a:lnSpc>
                <a:spcPct val="95000"/>
              </a:lnSpc>
              <a:spcBef>
                <a:spcPts val="600"/>
              </a:spcBef>
              <a:defRPr/>
            </a:pPr>
            <a:endParaRPr lang="en-US" dirty="0"/>
          </a:p>
          <a:p>
            <a:pPr marL="285708" indent="-285708">
              <a:lnSpc>
                <a:spcPct val="95000"/>
              </a:lnSpc>
              <a:spcBef>
                <a:spcPts val="600"/>
              </a:spcBef>
              <a:defRPr/>
            </a:pPr>
            <a:r>
              <a:rPr lang="en-US" dirty="0"/>
              <a:t>SIB’s historically underestimate length of time it takes to accomplish</a:t>
            </a:r>
          </a:p>
          <a:p>
            <a:pPr marL="285708" indent="-285708">
              <a:lnSpc>
                <a:spcPct val="95000"/>
              </a:lnSpc>
              <a:spcBef>
                <a:spcPts val="600"/>
              </a:spcBef>
              <a:defRPr/>
            </a:pPr>
            <a:endParaRPr lang="en-US" dirty="0"/>
          </a:p>
          <a:p>
            <a:pPr marL="285708" indent="-285708">
              <a:lnSpc>
                <a:spcPct val="95000"/>
              </a:lnSpc>
              <a:spcBef>
                <a:spcPts val="600"/>
              </a:spcBef>
              <a:defRPr/>
            </a:pPr>
            <a:r>
              <a:rPr lang="en-US" dirty="0"/>
              <a:t>Takes about a week, and many drafts to complete</a:t>
            </a:r>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98</a:t>
            </a:fld>
            <a:endParaRPr lang="en-US" dirty="0"/>
          </a:p>
        </p:txBody>
      </p:sp>
    </p:spTree>
    <p:extLst>
      <p:ext uri="{BB962C8B-B14F-4D97-AF65-F5344CB8AC3E}">
        <p14:creationId xmlns:p14="http://schemas.microsoft.com/office/powerpoint/2010/main" val="87018593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1" u="sng" dirty="0">
                <a:solidFill>
                  <a:schemeClr val="accent4"/>
                </a:solidFill>
              </a:rPr>
              <a:t>FOOT STOMP:</a:t>
            </a:r>
            <a:r>
              <a:rPr lang="en-US" b="1" dirty="0">
                <a:solidFill>
                  <a:schemeClr val="accent4"/>
                </a:solidFill>
              </a:rPr>
              <a:t> </a:t>
            </a:r>
            <a:r>
              <a:rPr lang="en-US" dirty="0">
                <a:solidFill>
                  <a:schemeClr val="accent4"/>
                </a:solidFill>
              </a:rPr>
              <a:t>The CA accepts the SIBs briefing on conclusions, findings, and recommendations primarily based on verbal/visual communications. The SIB must ensure that what is verbally and visually conveyed to the CA is also detailed textually in the final message and support in the safety report. If they do not match the brief, the report will not pass quality control reviews conducted by the CA/SE and/or AFSEC.</a:t>
            </a:r>
          </a:p>
          <a:p>
            <a:pPr>
              <a:defRPr/>
            </a:pPr>
            <a:endParaRPr lang="en-US" dirty="0">
              <a:solidFill>
                <a:schemeClr val="accent4"/>
              </a:solidFill>
            </a:endParaRPr>
          </a:p>
          <a:p>
            <a:pPr>
              <a:defRPr/>
            </a:pPr>
            <a:r>
              <a:rPr lang="en-US" dirty="0">
                <a:solidFill>
                  <a:schemeClr val="accent4"/>
                </a:solidFill>
              </a:rPr>
              <a:t>A poor report can definitely ruin a good investigation…….</a:t>
            </a:r>
          </a:p>
          <a:p>
            <a:pPr>
              <a:defRPr/>
            </a:pPr>
            <a:endParaRPr lang="en-US" dirty="0">
              <a:solidFill>
                <a:schemeClr val="accent4"/>
              </a:solidFill>
            </a:endParaRPr>
          </a:p>
          <a:p>
            <a:pPr>
              <a:defRPr/>
            </a:pPr>
            <a:r>
              <a:rPr lang="en-US" dirty="0">
                <a:solidFill>
                  <a:schemeClr val="accent4"/>
                </a:solidFill>
              </a:rPr>
              <a:t>You’ve got to be able to explain why the mishap occurred such that the readers can understand it and logically following your conclusions and why you made the recommendations you made. </a:t>
            </a:r>
          </a:p>
          <a:p>
            <a:pPr>
              <a:defRPr/>
            </a:pPr>
            <a:endParaRPr lang="en-US" dirty="0">
              <a:solidFill>
                <a:schemeClr val="accent4"/>
              </a:solidFill>
            </a:endParaRPr>
          </a:p>
          <a:p>
            <a:pPr>
              <a:defRPr/>
            </a:pPr>
            <a:r>
              <a:rPr lang="en-US" dirty="0">
                <a:solidFill>
                  <a:schemeClr val="accent4"/>
                </a:solidFill>
              </a:rPr>
              <a:t>SIB burnout phase is peaking during this period, your job is to keep folks energized</a:t>
            </a:r>
          </a:p>
          <a:p>
            <a:pPr>
              <a:defRPr/>
            </a:pPr>
            <a:endParaRPr lang="en-US" dirty="0">
              <a:solidFill>
                <a:schemeClr val="accent4"/>
              </a:solidFill>
            </a:endParaRPr>
          </a:p>
          <a:p>
            <a:pPr>
              <a:defRPr/>
            </a:pPr>
            <a:r>
              <a:rPr lang="en-US" dirty="0">
                <a:solidFill>
                  <a:schemeClr val="accent4"/>
                </a:solidFill>
              </a:rPr>
              <a:t>DAFI 91-204:</a:t>
            </a:r>
          </a:p>
          <a:p>
            <a:r>
              <a:rPr lang="en-US" sz="1800" b="1" i="0" u="none" strike="noStrike" baseline="0" dirty="0">
                <a:solidFill>
                  <a:srgbClr val="000000"/>
                </a:solidFill>
                <a:latin typeface="Times New Roman" panose="02020603050405020304" pitchFamily="18" charset="0"/>
              </a:rPr>
              <a:t>10.2. Convening Authority Quality Control Review. </a:t>
            </a:r>
            <a:r>
              <a:rPr lang="en-US" sz="1800" b="0" i="0" u="none" strike="noStrike" baseline="0" dirty="0">
                <a:solidFill>
                  <a:srgbClr val="000000"/>
                </a:solidFill>
                <a:latin typeface="Times New Roman" panose="02020603050405020304" pitchFamily="18" charset="0"/>
              </a:rPr>
              <a:t>The Convening Authority’s safety staff will review the safety report before submitting the final message in AFSAS.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In addition, MAJCOM/FC safety staffs will review all Class A and B safety reports and NAF safety staffs will review all Class B safety reports. MAJCOM/FC and NAF safety staffs should perform reviews of other safety reports in their organization. </a:t>
            </a:r>
          </a:p>
          <a:p>
            <a:r>
              <a:rPr lang="en-US" sz="1800" b="0" i="0" u="none" strike="noStrike" baseline="0" dirty="0">
                <a:solidFill>
                  <a:srgbClr val="000000"/>
                </a:solidFill>
                <a:latin typeface="Times New Roman" panose="02020603050405020304" pitchFamily="18" charset="0"/>
              </a:rPr>
              <a:t>10.2.1. Report reviewers shall assess the entire report, including AFSAS database field entries, the final/final supplemental message, and all exhibits (both required and optional), to ensure investigative guidance and documentation standards established in this DAFI and in discipline-specific safety manuals are satisfied.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The review will ensure adequate evidence and analysis is presented to support the investigation’s conclusions, findings, and recommendations.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Reviewers will complete the Mishap Quality Control Checklist completed by the SIB and forward to the next level reviewer via e-mail or AFSAS file share.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10.2.2. If any portion of the safety report, particularly the narrative, findings, causes, DoD Human Factors Analysis and Classification System codes, recommendations, and OPR and OCR responsibility assignments do not satisfy established requirements, safety offices shall return the safety report and work with the SIB to revise it until it meets established requirements.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1" i="0" u="none" strike="noStrike" baseline="0" dirty="0">
                <a:solidFill>
                  <a:srgbClr val="000000"/>
                </a:solidFill>
                <a:latin typeface="Times New Roman" panose="02020603050405020304" pitchFamily="18" charset="0"/>
              </a:rPr>
              <a:t>10.3. AFSEC Quality Control Review. </a:t>
            </a:r>
            <a:r>
              <a:rPr lang="en-US" sz="1800" b="0" i="0" u="none" strike="noStrike" baseline="0" dirty="0">
                <a:solidFill>
                  <a:srgbClr val="000000"/>
                </a:solidFill>
                <a:latin typeface="Times New Roman" panose="02020603050405020304" pitchFamily="18" charset="0"/>
              </a:rPr>
              <a:t>AFSEC conducts a quality control review following the submission of a safety report. </a:t>
            </a:r>
          </a:p>
          <a:p>
            <a:r>
              <a:rPr lang="en-US" sz="1800" b="0" i="0" u="none" strike="noStrike" baseline="0" dirty="0">
                <a:solidFill>
                  <a:srgbClr val="000000"/>
                </a:solidFill>
                <a:latin typeface="Times New Roman" panose="02020603050405020304" pitchFamily="18" charset="0"/>
              </a:rPr>
              <a:t>10.3.1. The AFSEC review process will be accomplished within 10 business days of the submission of the safety report.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10.3.2. Non-compliance items will be addressed by the SIB. </a:t>
            </a:r>
            <a:r>
              <a:rPr lang="en-US" sz="1800" b="1" i="0" u="none" strike="noStrike" baseline="0" dirty="0">
                <a:solidFill>
                  <a:srgbClr val="000000"/>
                </a:solidFill>
                <a:latin typeface="Times New Roman" panose="02020603050405020304" pitchFamily="18" charset="0"/>
              </a:rPr>
              <a:t>(T-1) </a:t>
            </a:r>
            <a:r>
              <a:rPr lang="en-US" sz="1800" b="0" i="0" u="none" strike="noStrike" baseline="0" dirty="0">
                <a:solidFill>
                  <a:srgbClr val="000000"/>
                </a:solidFill>
                <a:latin typeface="Times New Roman" panose="02020603050405020304" pitchFamily="18" charset="0"/>
              </a:rPr>
              <a:t>Once corrections are made the SIB will resubmit the final message. </a:t>
            </a:r>
            <a:r>
              <a:rPr lang="en-US" sz="1800" b="1" i="0" u="none" strike="noStrike" baseline="0" dirty="0">
                <a:solidFill>
                  <a:srgbClr val="000000"/>
                </a:solidFill>
                <a:latin typeface="Times New Roman" panose="02020603050405020304" pitchFamily="18" charset="0"/>
              </a:rPr>
              <a:t>(T-1) </a:t>
            </a:r>
            <a:endParaRPr lang="en-US" sz="1800" b="0" i="0" u="none" strike="noStrike" baseline="0" dirty="0">
              <a:solidFill>
                <a:srgbClr val="000000"/>
              </a:solidFill>
              <a:latin typeface="Times New Roman" panose="02020603050405020304" pitchFamily="18" charset="0"/>
            </a:endParaRPr>
          </a:p>
          <a:p>
            <a:r>
              <a:rPr lang="en-US" sz="1800" b="0" i="0" u="none" strike="noStrike" baseline="0" dirty="0">
                <a:solidFill>
                  <a:srgbClr val="000000"/>
                </a:solidFill>
                <a:latin typeface="Times New Roman" panose="02020603050405020304" pitchFamily="18" charset="0"/>
              </a:rPr>
              <a:t>10.3.3. The Convening Authority will ensure the SIB addresses the results of the AFSEC review within 10 business days after the review is posted in AFSAS. </a:t>
            </a:r>
            <a:r>
              <a:rPr lang="en-US" sz="1800" b="1" i="0" u="none" strike="noStrike" baseline="0" dirty="0">
                <a:solidFill>
                  <a:srgbClr val="000000"/>
                </a:solidFill>
                <a:latin typeface="Times New Roman" panose="02020603050405020304" pitchFamily="18" charset="0"/>
              </a:rPr>
              <a:t>(T-1) </a:t>
            </a:r>
            <a:endParaRPr lang="en-US" dirty="0">
              <a:solidFill>
                <a:schemeClr val="accent4"/>
              </a:solidFill>
            </a:endParaRPr>
          </a:p>
          <a:p>
            <a:pPr>
              <a:defRPr/>
            </a:pPr>
            <a:endParaRPr lang="en-US" dirty="0">
              <a:solidFill>
                <a:schemeClr val="accent4"/>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solidFill>
                <a:schemeClr val="accent4"/>
              </a:solidFill>
            </a:endParaRPr>
          </a:p>
          <a:p>
            <a:pPr>
              <a:defRPr/>
            </a:pPr>
            <a:endParaRPr lang="en-US" dirty="0"/>
          </a:p>
        </p:txBody>
      </p:sp>
      <p:sp>
        <p:nvSpPr>
          <p:cNvPr id="4" name="Slide Number Placeholder 3"/>
          <p:cNvSpPr>
            <a:spLocks noGrp="1"/>
          </p:cNvSpPr>
          <p:nvPr>
            <p:ph type="sldNum" sz="quarter" idx="10"/>
          </p:nvPr>
        </p:nvSpPr>
        <p:spPr/>
        <p:txBody>
          <a:bodyPr/>
          <a:lstStyle/>
          <a:p>
            <a:pPr>
              <a:defRPr/>
            </a:pPr>
            <a:fld id="{887CBB89-29FA-490E-BCB3-A9A0EFEF6CE2}" type="slidenum">
              <a:rPr lang="en-US" smtClean="0"/>
              <a:pPr>
                <a:defRPr/>
              </a:pPr>
              <a:t>99</a:t>
            </a:fld>
            <a:endParaRPr lang="en-US" dirty="0"/>
          </a:p>
        </p:txBody>
      </p:sp>
    </p:spTree>
    <p:extLst>
      <p:ext uri="{BB962C8B-B14F-4D97-AF65-F5344CB8AC3E}">
        <p14:creationId xmlns:p14="http://schemas.microsoft.com/office/powerpoint/2010/main" val="30741743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7" name="Text Box 14"/>
          <p:cNvSpPr txBox="1">
            <a:spLocks noChangeArrowheads="1"/>
          </p:cNvSpPr>
          <p:nvPr/>
        </p:nvSpPr>
        <p:spPr bwMode="auto">
          <a:xfrm>
            <a:off x="628446" y="597599"/>
            <a:ext cx="7836312" cy="646331"/>
          </a:xfrm>
          <a:prstGeom prst="rect">
            <a:avLst/>
          </a:prstGeom>
          <a:noFill/>
          <a:ln w="9525">
            <a:noFill/>
            <a:miter lim="800000"/>
            <a:headEnd/>
            <a:tailEnd/>
          </a:ln>
          <a:effectLst/>
        </p:spPr>
        <p:txBody>
          <a:bodyPr wrap="none">
            <a:spAutoFit/>
          </a:bodyPr>
          <a:lstStyle/>
          <a:p>
            <a:pPr>
              <a:defRPr/>
            </a:pPr>
            <a:r>
              <a:rPr lang="en-US" sz="3600" b="1" i="1" dirty="0"/>
              <a:t>Headquarters U.S. Air Force Safety</a:t>
            </a:r>
          </a:p>
        </p:txBody>
      </p:sp>
      <p:sp>
        <p:nvSpPr>
          <p:cNvPr id="50191" name="Rectangle 15"/>
          <p:cNvSpPr>
            <a:spLocks noGrp="1" noChangeArrowheads="1"/>
          </p:cNvSpPr>
          <p:nvPr>
            <p:ph type="ctrTitle"/>
          </p:nvPr>
        </p:nvSpPr>
        <p:spPr>
          <a:xfrm>
            <a:off x="276225" y="1909896"/>
            <a:ext cx="8486775" cy="1600200"/>
          </a:xfrm>
        </p:spPr>
        <p:txBody>
          <a:bodyPr/>
          <a:lstStyle>
            <a:lvl1pPr>
              <a:defRPr sz="4400" i="0"/>
            </a:lvl1pPr>
          </a:lstStyle>
          <a:p>
            <a:r>
              <a:rPr lang="en-US"/>
              <a:t>Click to edit Master title style</a:t>
            </a:r>
            <a:endParaRPr lang="en-US" dirty="0"/>
          </a:p>
        </p:txBody>
      </p:sp>
      <p:sp>
        <p:nvSpPr>
          <p:cNvPr id="9" name="Rectangle 7"/>
          <p:cNvSpPr>
            <a:spLocks noGrp="1" noChangeArrowheads="1"/>
          </p:cNvSpPr>
          <p:nvPr>
            <p:ph type="sldNum" sz="quarter" idx="11"/>
          </p:nvPr>
        </p:nvSpPr>
        <p:spPr/>
        <p:txBody>
          <a:bodyPr/>
          <a:lstStyle>
            <a:lvl1pPr>
              <a:defRPr/>
            </a:lvl1pPr>
          </a:lstStyle>
          <a:p>
            <a:pPr>
              <a:defRPr/>
            </a:pPr>
            <a:fld id="{769D3742-6FEF-4A49-BDC3-85BD71BB8241}" type="slidenum">
              <a:rPr lang="en-US" altLang="en-US" smtClean="0"/>
              <a:pPr>
                <a:defRPr/>
              </a:pPr>
              <a:t>‹#›</a:t>
            </a:fld>
            <a:endParaRPr lang="en-US" altLang="en-US" dirty="0">
              <a:solidFill>
                <a:schemeClr val="bg2"/>
              </a:solidFill>
            </a:endParaRPr>
          </a:p>
        </p:txBody>
      </p:sp>
      <p:sp>
        <p:nvSpPr>
          <p:cNvPr id="11" name="Text Box 3">
            <a:extLst>
              <a:ext uri="{FF2B5EF4-FFF2-40B4-BE49-F238E27FC236}">
                <a16:creationId xmlns:a16="http://schemas.microsoft.com/office/drawing/2014/main" id="{ACC812F5-8B81-4024-D8F5-FC220F4D3F62}"/>
              </a:ext>
            </a:extLst>
          </p:cNvPr>
          <p:cNvSpPr txBox="1">
            <a:spLocks noChangeArrowheads="1"/>
          </p:cNvSpPr>
          <p:nvPr userDrawn="1"/>
        </p:nvSpPr>
        <p:spPr bwMode="auto">
          <a:xfrm>
            <a:off x="-1515534" y="1251870"/>
            <a:ext cx="12175067" cy="338554"/>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Airmen/Guardians – Protect Resources – Enable Mission Success</a:t>
            </a:r>
          </a:p>
        </p:txBody>
      </p:sp>
      <p:grpSp>
        <p:nvGrpSpPr>
          <p:cNvPr id="4" name="Group 3">
            <a:extLst>
              <a:ext uri="{FF2B5EF4-FFF2-40B4-BE49-F238E27FC236}">
                <a16:creationId xmlns:a16="http://schemas.microsoft.com/office/drawing/2014/main" id="{235A3B04-831E-3F32-4C21-EB85C99C17F5}"/>
              </a:ext>
            </a:extLst>
          </p:cNvPr>
          <p:cNvGrpSpPr/>
          <p:nvPr userDrawn="1"/>
        </p:nvGrpSpPr>
        <p:grpSpPr>
          <a:xfrm>
            <a:off x="276225" y="2860971"/>
            <a:ext cx="3355084" cy="3399430"/>
            <a:chOff x="609137" y="2174417"/>
            <a:chExt cx="3944829" cy="3996969"/>
          </a:xfrm>
        </p:grpSpPr>
        <p:pic>
          <p:nvPicPr>
            <p:cNvPr id="12" name="Picture 11">
              <a:extLst>
                <a:ext uri="{FF2B5EF4-FFF2-40B4-BE49-F238E27FC236}">
                  <a16:creationId xmlns:a16="http://schemas.microsoft.com/office/drawing/2014/main" id="{6B3E1856-6A9A-8487-2DA7-7E36F15DADF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b="15957"/>
            <a:stretch/>
          </p:blipFill>
          <p:spPr>
            <a:xfrm>
              <a:off x="609137" y="5043837"/>
              <a:ext cx="1193107" cy="841151"/>
            </a:xfrm>
            <a:prstGeom prst="rect">
              <a:avLst/>
            </a:prstGeom>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12C3D582-9C45-D52A-7811-B6372F13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313" y="2463085"/>
              <a:ext cx="559270" cy="841340"/>
            </a:xfrm>
            <a:prstGeom prst="rect">
              <a:avLst/>
            </a:prstGeom>
            <a:effectLst>
              <a:outerShdw blurRad="50800" dist="38100" algn="l" rotWithShape="0">
                <a:prstClr val="black">
                  <a:alpha val="40000"/>
                </a:prstClr>
              </a:outerShdw>
            </a:effectLst>
          </p:spPr>
        </p:pic>
        <p:pic>
          <p:nvPicPr>
            <p:cNvPr id="14" name="Picture 13">
              <a:extLst>
                <a:ext uri="{FF2B5EF4-FFF2-40B4-BE49-F238E27FC236}">
                  <a16:creationId xmlns:a16="http://schemas.microsoft.com/office/drawing/2014/main" id="{42F55140-12E7-2708-C50D-83129B0F10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pic>
          <p:nvPicPr>
            <p:cNvPr id="15" name="Picture 14">
              <a:extLst>
                <a:ext uri="{FF2B5EF4-FFF2-40B4-BE49-F238E27FC236}">
                  <a16:creationId xmlns:a16="http://schemas.microsoft.com/office/drawing/2014/main" id="{EEA70676-7206-8BBC-3BB5-EA9C667DC6C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44743" y="2174417"/>
              <a:ext cx="2515806" cy="2583023"/>
            </a:xfrm>
            <a:prstGeom prst="rect">
              <a:avLst/>
            </a:prstGeom>
          </p:spPr>
        </p:pic>
      </p:grpSp>
    </p:spTree>
    <p:extLst>
      <p:ext uri="{BB962C8B-B14F-4D97-AF65-F5344CB8AC3E}">
        <p14:creationId xmlns:p14="http://schemas.microsoft.com/office/powerpoint/2010/main" val="2514280100"/>
      </p:ext>
    </p:extLst>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0185" name="Rectangle 9"/>
          <p:cNvSpPr>
            <a:spLocks noGrp="1" noChangeArrowheads="1"/>
          </p:cNvSpPr>
          <p:nvPr>
            <p:ph type="subTitle" idx="1"/>
          </p:nvPr>
        </p:nvSpPr>
        <p:spPr>
          <a:xfrm>
            <a:off x="4095750" y="3924300"/>
            <a:ext cx="4495800" cy="1047750"/>
          </a:xfrm>
        </p:spPr>
        <p:txBody>
          <a:bodyPr/>
          <a:lstStyle>
            <a:lvl1pPr marL="0" indent="0" algn="r">
              <a:buFont typeface="Wingdings" pitchFamily="2" charset="2"/>
              <a:buNone/>
              <a:defRPr sz="2800"/>
            </a:lvl1pPr>
          </a:lstStyle>
          <a:p>
            <a:r>
              <a:rPr lang="en-US"/>
              <a:t>Click to edit Master subtitle style</a:t>
            </a:r>
          </a:p>
        </p:txBody>
      </p:sp>
      <p:sp>
        <p:nvSpPr>
          <p:cNvPr id="50186" name="Rectangle 10"/>
          <p:cNvSpPr>
            <a:spLocks noGrp="1" noChangeArrowheads="1"/>
          </p:cNvSpPr>
          <p:nvPr>
            <p:ph type="ctrTitle"/>
          </p:nvPr>
        </p:nvSpPr>
        <p:spPr>
          <a:xfrm>
            <a:off x="3467100" y="1962150"/>
            <a:ext cx="5143500" cy="1600200"/>
          </a:xfrm>
        </p:spPr>
        <p:txBody>
          <a:bodyPr/>
          <a:lstStyle>
            <a:lvl1pPr>
              <a:defRPr sz="4400" i="0"/>
            </a:lvl1pPr>
          </a:lstStyle>
          <a:p>
            <a:r>
              <a:rPr lang="en-US"/>
              <a:t>Click to edit Master title style</a:t>
            </a:r>
          </a:p>
        </p:txBody>
      </p:sp>
      <p:sp>
        <p:nvSpPr>
          <p:cNvPr id="9" name="Rectangle 6"/>
          <p:cNvSpPr>
            <a:spLocks noGrp="1" noChangeArrowheads="1"/>
          </p:cNvSpPr>
          <p:nvPr>
            <p:ph type="dt" sz="half" idx="10"/>
          </p:nvPr>
        </p:nvSpPr>
        <p:spPr/>
        <p:txBody>
          <a:bodyPr/>
          <a:lstStyle>
            <a:lvl1pPr>
              <a:defRPr/>
            </a:lvl1pPr>
          </a:lstStyle>
          <a:p>
            <a:pPr>
              <a:defRPr/>
            </a:pPr>
            <a:r>
              <a:rPr lang="en-US"/>
              <a:t>As of: </a:t>
            </a:r>
          </a:p>
        </p:txBody>
      </p:sp>
      <p:sp>
        <p:nvSpPr>
          <p:cNvPr id="10" name="Rectangle 7"/>
          <p:cNvSpPr>
            <a:spLocks noGrp="1" noChangeArrowheads="1"/>
          </p:cNvSpPr>
          <p:nvPr>
            <p:ph type="sldNum" sz="quarter" idx="11"/>
          </p:nvPr>
        </p:nvSpPr>
        <p:spPr/>
        <p:txBody>
          <a:bodyPr/>
          <a:lstStyle>
            <a:lvl1pPr>
              <a:defRPr/>
            </a:lvl1pPr>
          </a:lstStyle>
          <a:p>
            <a:pPr>
              <a:defRPr/>
            </a:pPr>
            <a:fld id="{644CCB2F-09AD-4A84-A36B-C1A6C7F8AD5D}" type="slidenum">
              <a:rPr lang="en-US" altLang="en-US"/>
              <a:pPr>
                <a:defRPr/>
              </a:pPr>
              <a:t>‹#›</a:t>
            </a:fld>
            <a:endParaRPr lang="en-US" altLang="en-US" dirty="0">
              <a:solidFill>
                <a:schemeClr val="bg2"/>
              </a:solidFill>
            </a:endParaRPr>
          </a:p>
        </p:txBody>
      </p:sp>
    </p:spTree>
    <p:extLst>
      <p:ext uri="{BB962C8B-B14F-4D97-AF65-F5344CB8AC3E}">
        <p14:creationId xmlns:p14="http://schemas.microsoft.com/office/powerpoint/2010/main" val="141837601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Line 2"/>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sz="1050" dirty="0"/>
          </a:p>
        </p:txBody>
      </p:sp>
      <p:sp>
        <p:nvSpPr>
          <p:cNvPr id="5" name="Line 5"/>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sz="1050" dirty="0"/>
          </a:p>
        </p:txBody>
      </p:sp>
      <p:sp>
        <p:nvSpPr>
          <p:cNvPr id="7" name="Text Box 14"/>
          <p:cNvSpPr txBox="1">
            <a:spLocks noChangeArrowheads="1"/>
          </p:cNvSpPr>
          <p:nvPr/>
        </p:nvSpPr>
        <p:spPr bwMode="auto">
          <a:xfrm>
            <a:off x="1584894" y="597601"/>
            <a:ext cx="5923416" cy="507831"/>
          </a:xfrm>
          <a:prstGeom prst="rect">
            <a:avLst/>
          </a:prstGeom>
          <a:noFill/>
          <a:ln w="9525">
            <a:noFill/>
            <a:miter lim="800000"/>
            <a:headEnd/>
            <a:tailEnd/>
          </a:ln>
          <a:effectLst/>
        </p:spPr>
        <p:txBody>
          <a:bodyPr wrap="none">
            <a:spAutoFit/>
          </a:bodyPr>
          <a:lstStyle/>
          <a:p>
            <a:pPr>
              <a:defRPr/>
            </a:pPr>
            <a:r>
              <a:rPr lang="en-US" sz="2700" b="1" i="1" dirty="0"/>
              <a:t>Headquarters U.S. Air Force Safety</a:t>
            </a:r>
          </a:p>
        </p:txBody>
      </p:sp>
      <p:sp>
        <p:nvSpPr>
          <p:cNvPr id="50191" name="Rectangle 15"/>
          <p:cNvSpPr>
            <a:spLocks noGrp="1" noChangeArrowheads="1"/>
          </p:cNvSpPr>
          <p:nvPr>
            <p:ph type="ctrTitle"/>
          </p:nvPr>
        </p:nvSpPr>
        <p:spPr>
          <a:xfrm>
            <a:off x="276226" y="1909896"/>
            <a:ext cx="8486775" cy="1600200"/>
          </a:xfrm>
        </p:spPr>
        <p:txBody>
          <a:bodyPr/>
          <a:lstStyle>
            <a:lvl1pPr>
              <a:defRPr sz="3300" i="0"/>
            </a:lvl1pPr>
          </a:lstStyle>
          <a:p>
            <a:r>
              <a:rPr lang="en-US" dirty="0"/>
              <a:t>Click to edit Master title style</a:t>
            </a:r>
          </a:p>
        </p:txBody>
      </p:sp>
      <p:sp>
        <p:nvSpPr>
          <p:cNvPr id="8" name="Rectangle 6"/>
          <p:cNvSpPr>
            <a:spLocks noGrp="1" noChangeArrowheads="1"/>
          </p:cNvSpPr>
          <p:nvPr>
            <p:ph type="dt" sz="half" idx="10"/>
          </p:nvPr>
        </p:nvSpPr>
        <p:spPr/>
        <p:txBody>
          <a:bodyPr/>
          <a:lstStyle>
            <a:lvl1pPr>
              <a:defRPr dirty="0"/>
            </a:lvl1pPr>
          </a:lstStyle>
          <a:p>
            <a:pPr>
              <a:defRPr/>
            </a:pPr>
            <a:r>
              <a:rPr lang="en-US"/>
              <a:t>As of: </a:t>
            </a:r>
          </a:p>
        </p:txBody>
      </p:sp>
      <p:sp>
        <p:nvSpPr>
          <p:cNvPr id="9" name="Rectangle 7"/>
          <p:cNvSpPr>
            <a:spLocks noGrp="1" noChangeArrowheads="1"/>
          </p:cNvSpPr>
          <p:nvPr>
            <p:ph type="sldNum" sz="quarter" idx="11"/>
          </p:nvPr>
        </p:nvSpPr>
        <p:spPr/>
        <p:txBody>
          <a:bodyPr/>
          <a:lstStyle>
            <a:lvl1pPr>
              <a:defRPr/>
            </a:lvl1pPr>
          </a:lstStyle>
          <a:p>
            <a:pPr>
              <a:defRPr/>
            </a:pPr>
            <a:fld id="{53010912-E2CE-48AA-A87D-296AEA5EED9B}" type="slidenum">
              <a:rPr lang="en-US"/>
              <a:pPr>
                <a:defRPr/>
              </a:pPr>
              <a:t>‹#›</a:t>
            </a:fld>
            <a:endParaRPr lang="en-US" dirty="0">
              <a:solidFill>
                <a:schemeClr val="bg2"/>
              </a:solidFill>
            </a:endParaRPr>
          </a:p>
        </p:txBody>
      </p:sp>
      <p:pic>
        <p:nvPicPr>
          <p:cNvPr id="12" name="Picture 11">
            <a:extLst>
              <a:ext uri="{FF2B5EF4-FFF2-40B4-BE49-F238E27FC236}">
                <a16:creationId xmlns:a16="http://schemas.microsoft.com/office/drawing/2014/main" id="{5A9370D8-44CE-6A05-0FAA-C8080EBCE6EC}"/>
              </a:ext>
            </a:extLst>
          </p:cNvPr>
          <p:cNvPicPr>
            <a:picLocks noChangeAspect="1"/>
          </p:cNvPicPr>
          <p:nvPr userDrawn="1"/>
        </p:nvPicPr>
        <p:blipFill>
          <a:blip r:embed="rId2"/>
          <a:stretch>
            <a:fillRect/>
          </a:stretch>
        </p:blipFill>
        <p:spPr>
          <a:xfrm>
            <a:off x="232643" y="3727515"/>
            <a:ext cx="3052665" cy="2272686"/>
          </a:xfrm>
          <a:prstGeom prst="rect">
            <a:avLst/>
          </a:prstGeom>
        </p:spPr>
      </p:pic>
      <p:sp>
        <p:nvSpPr>
          <p:cNvPr id="13" name="Text Box 3">
            <a:extLst>
              <a:ext uri="{FF2B5EF4-FFF2-40B4-BE49-F238E27FC236}">
                <a16:creationId xmlns:a16="http://schemas.microsoft.com/office/drawing/2014/main" id="{F2709538-7215-EBBC-CE1A-1468B3C3FA28}"/>
              </a:ext>
            </a:extLst>
          </p:cNvPr>
          <p:cNvSpPr txBox="1">
            <a:spLocks noChangeArrowheads="1"/>
          </p:cNvSpPr>
          <p:nvPr userDrawn="1"/>
        </p:nvSpPr>
        <p:spPr bwMode="auto">
          <a:xfrm>
            <a:off x="1" y="1282257"/>
            <a:ext cx="9131300" cy="276999"/>
          </a:xfrm>
          <a:prstGeom prst="rect">
            <a:avLst/>
          </a:prstGeom>
          <a:noFill/>
          <a:ln w="9525">
            <a:noFill/>
            <a:miter lim="800000"/>
            <a:headEnd/>
            <a:tailEnd/>
          </a:ln>
          <a:effectLst/>
        </p:spPr>
        <p:txBody>
          <a:bodyPr wrap="square">
            <a:spAutoFit/>
          </a:bodyPr>
          <a:lstStyle/>
          <a:p>
            <a:pPr algn="ctr" rtl="0" eaLnBrk="0" fontAlgn="base" hangingPunct="0">
              <a:spcBef>
                <a:spcPct val="50000"/>
              </a:spcBef>
              <a:spcAft>
                <a:spcPct val="0"/>
              </a:spcAft>
              <a:defRPr/>
            </a:pPr>
            <a:r>
              <a:rPr lang="en-US" sz="1200" b="1" i="1" kern="1200" dirty="0">
                <a:solidFill>
                  <a:schemeClr val="tx1"/>
                </a:solidFill>
                <a:latin typeface="Century Schoolbook" pitchFamily="18" charset="0"/>
                <a:ea typeface="+mn-ea"/>
                <a:cs typeface="+mn-cs"/>
              </a:rPr>
              <a:t>Safeguard Airmen/Guardians – Protect Resources</a:t>
            </a:r>
            <a:r>
              <a:rPr lang="en-US" sz="1200" b="1" i="1" kern="1200" baseline="0" dirty="0">
                <a:solidFill>
                  <a:schemeClr val="tx1"/>
                </a:solidFill>
                <a:latin typeface="Century Schoolbook" pitchFamily="18" charset="0"/>
                <a:ea typeface="+mn-ea"/>
                <a:cs typeface="+mn-cs"/>
              </a:rPr>
              <a:t> – Enable Mission Success</a:t>
            </a:r>
            <a:endParaRPr lang="en-US" sz="1200" b="1" i="1" kern="1200" dirty="0">
              <a:solidFill>
                <a:schemeClr val="tx1"/>
              </a:solidFill>
              <a:latin typeface="Century Schoolbook" pitchFamily="18" charset="0"/>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dirty="0"/>
            </a:lvl1pPr>
          </a:lstStyle>
          <a:p>
            <a:pPr>
              <a:defRPr/>
            </a:pPr>
            <a:r>
              <a:rPr lang="en-US"/>
              <a:t>As of: </a:t>
            </a:r>
          </a:p>
        </p:txBody>
      </p:sp>
      <p:sp>
        <p:nvSpPr>
          <p:cNvPr id="5" name="Slide Number Placeholder 4"/>
          <p:cNvSpPr>
            <a:spLocks noGrp="1"/>
          </p:cNvSpPr>
          <p:nvPr>
            <p:ph type="sldNum" sz="quarter" idx="11"/>
          </p:nvPr>
        </p:nvSpPr>
        <p:spPr/>
        <p:txBody>
          <a:bodyPr/>
          <a:lstStyle>
            <a:lvl1pPr>
              <a:defRPr/>
            </a:lvl1pPr>
          </a:lstStyle>
          <a:p>
            <a:pPr>
              <a:defRPr/>
            </a:pPr>
            <a:fld id="{C1E90D67-2721-4183-9439-2FCA83C5D5CB}" type="slidenum">
              <a:rPr lang="en-US"/>
              <a:pPr>
                <a:defRPr/>
              </a:pPr>
              <a:t>‹#›</a:t>
            </a:fld>
            <a:endParaRPr lang="en-US" dirty="0">
              <a:solidFill>
                <a:schemeClr val="bg2"/>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Date Placeholder 3"/>
          <p:cNvSpPr>
            <a:spLocks noGrp="1"/>
          </p:cNvSpPr>
          <p:nvPr>
            <p:ph type="dt" sz="half" idx="10"/>
          </p:nvPr>
        </p:nvSpPr>
        <p:spPr/>
        <p:txBody>
          <a:bodyPr/>
          <a:lstStyle>
            <a:lvl1pPr>
              <a:defRPr dirty="0"/>
            </a:lvl1pPr>
          </a:lstStyle>
          <a:p>
            <a:pPr>
              <a:defRPr/>
            </a:pPr>
            <a:r>
              <a:rPr lang="en-US"/>
              <a:t>As of: </a:t>
            </a:r>
          </a:p>
        </p:txBody>
      </p:sp>
      <p:sp>
        <p:nvSpPr>
          <p:cNvPr id="5" name="Slide Number Placeholder 4"/>
          <p:cNvSpPr>
            <a:spLocks noGrp="1"/>
          </p:cNvSpPr>
          <p:nvPr>
            <p:ph type="sldNum" sz="quarter" idx="11"/>
          </p:nvPr>
        </p:nvSpPr>
        <p:spPr/>
        <p:txBody>
          <a:bodyPr/>
          <a:lstStyle>
            <a:lvl1pPr>
              <a:defRPr/>
            </a:lvl1pPr>
          </a:lstStyle>
          <a:p>
            <a:pPr>
              <a:defRPr/>
            </a:pPr>
            <a:fld id="{15FE2D2F-1BB9-425E-85DE-019438D8E30A}" type="slidenum">
              <a:rPr lang="en-US"/>
              <a:pPr>
                <a:defRPr/>
              </a:pPr>
              <a:t>‹#›</a:t>
            </a:fld>
            <a:endParaRPr lang="en-US"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76225" y="1504950"/>
            <a:ext cx="4122738" cy="474345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4" y="1504950"/>
            <a:ext cx="4122737" cy="474345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21A2C48C-DFD9-429B-A506-982C68CED80D}" type="slidenum">
              <a:rPr lang="en-US"/>
              <a:pPr>
                <a:defRPr/>
              </a:pPr>
              <a:t>‹#›</a:t>
            </a:fld>
            <a:endParaRPr lang="en-US" dirty="0">
              <a:solidFill>
                <a:schemeClr val="bg2"/>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88691" y="72232"/>
            <a:ext cx="7130844"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dirty="0"/>
            </a:lvl1pPr>
          </a:lstStyle>
          <a:p>
            <a:pPr>
              <a:defRPr/>
            </a:pPr>
            <a:r>
              <a:rPr lang="en-US"/>
              <a:t>As of: </a:t>
            </a:r>
          </a:p>
        </p:txBody>
      </p:sp>
      <p:sp>
        <p:nvSpPr>
          <p:cNvPr id="8" name="Slide Number Placeholder 7"/>
          <p:cNvSpPr>
            <a:spLocks noGrp="1"/>
          </p:cNvSpPr>
          <p:nvPr>
            <p:ph type="sldNum" sz="quarter" idx="11"/>
          </p:nvPr>
        </p:nvSpPr>
        <p:spPr/>
        <p:txBody>
          <a:bodyPr/>
          <a:lstStyle>
            <a:lvl1pPr>
              <a:defRPr/>
            </a:lvl1pPr>
          </a:lstStyle>
          <a:p>
            <a:pPr>
              <a:defRPr/>
            </a:pPr>
            <a:fld id="{6E5F7AE1-90CA-47A3-A767-795D6FE77CC9}" type="slidenum">
              <a:rPr lang="en-US"/>
              <a:pPr>
                <a:defRPr/>
              </a:pPr>
              <a:t>‹#›</a:t>
            </a:fld>
            <a:endParaRPr lang="en-US" dirty="0">
              <a:solidFill>
                <a:schemeClr val="bg2"/>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dirty="0"/>
            </a:lvl1pPr>
          </a:lstStyle>
          <a:p>
            <a:pPr>
              <a:defRPr/>
            </a:pPr>
            <a:r>
              <a:rPr lang="en-US"/>
              <a:t>As of: </a:t>
            </a:r>
          </a:p>
        </p:txBody>
      </p:sp>
      <p:sp>
        <p:nvSpPr>
          <p:cNvPr id="4" name="Slide Number Placeholder 3"/>
          <p:cNvSpPr>
            <a:spLocks noGrp="1"/>
          </p:cNvSpPr>
          <p:nvPr>
            <p:ph type="sldNum" sz="quarter" idx="11"/>
          </p:nvPr>
        </p:nvSpPr>
        <p:spPr/>
        <p:txBody>
          <a:bodyPr/>
          <a:lstStyle>
            <a:lvl1pPr>
              <a:defRPr/>
            </a:lvl1pPr>
          </a:lstStyle>
          <a:p>
            <a:pPr>
              <a:defRPr/>
            </a:pPr>
            <a:fld id="{D72041CF-422B-417B-9117-B9900235677C}" type="slidenum">
              <a:rPr lang="en-US"/>
              <a:pPr>
                <a:defRPr/>
              </a:pPr>
              <a:t>‹#›</a:t>
            </a:fld>
            <a:endParaRPr lang="en-US" dirty="0">
              <a:solidFill>
                <a:schemeClr val="bg2"/>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dirty="0"/>
            </a:lvl1pPr>
          </a:lstStyle>
          <a:p>
            <a:pPr>
              <a:defRPr/>
            </a:pPr>
            <a:r>
              <a:rPr lang="en-US"/>
              <a:t>As of: </a:t>
            </a:r>
          </a:p>
        </p:txBody>
      </p:sp>
      <p:sp>
        <p:nvSpPr>
          <p:cNvPr id="3" name="Slide Number Placeholder 2"/>
          <p:cNvSpPr>
            <a:spLocks noGrp="1"/>
          </p:cNvSpPr>
          <p:nvPr>
            <p:ph type="sldNum" sz="quarter" idx="11"/>
          </p:nvPr>
        </p:nvSpPr>
        <p:spPr/>
        <p:txBody>
          <a:bodyPr/>
          <a:lstStyle>
            <a:lvl1pPr>
              <a:defRPr/>
            </a:lvl1pPr>
          </a:lstStyle>
          <a:p>
            <a:pPr>
              <a:defRPr/>
            </a:pPr>
            <a:fld id="{607B4BF5-D11C-4D5B-A470-105E4D8A7D0F}" type="slidenum">
              <a:rPr lang="en-US"/>
              <a:pPr>
                <a:defRPr/>
              </a:pPr>
              <a:t>‹#›</a:t>
            </a:fld>
            <a:endParaRPr lang="en-US" dirty="0">
              <a:solidFill>
                <a:schemeClr val="bg2"/>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8AFC9414-58EC-4C6D-B66F-1C35916380F3}" type="slidenum">
              <a:rPr lang="en-US"/>
              <a:pPr>
                <a:defRPr/>
              </a:pPr>
              <a:t>‹#›</a:t>
            </a:fld>
            <a:endParaRPr lang="en-US" dirty="0">
              <a:solidFill>
                <a:schemeClr val="bg2"/>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545392"/>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1357567"/>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dirty="0"/>
          </a:p>
        </p:txBody>
      </p:sp>
      <p:sp>
        <p:nvSpPr>
          <p:cNvPr id="4" name="Text Placeholder 3"/>
          <p:cNvSpPr>
            <a:spLocks noGrp="1"/>
          </p:cNvSpPr>
          <p:nvPr>
            <p:ph type="body" sz="half" idx="2"/>
          </p:nvPr>
        </p:nvSpPr>
        <p:spPr>
          <a:xfrm>
            <a:off x="1792288" y="6112130"/>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02AD97B8-8F9A-496C-989F-865136BFE8CB}" type="slidenum">
              <a:rPr lang="en-US"/>
              <a:pPr>
                <a:defRPr/>
              </a:pPr>
              <a:t>‹#›</a:t>
            </a:fld>
            <a:endParaRPr lang="en-US" dirty="0">
              <a:solidFill>
                <a:schemeClr val="bg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5" name="Slide Number Placeholder 4"/>
          <p:cNvSpPr>
            <a:spLocks noGrp="1"/>
          </p:cNvSpPr>
          <p:nvPr>
            <p:ph type="sldNum" sz="quarter" idx="11"/>
          </p:nvPr>
        </p:nvSpPr>
        <p:spPr/>
        <p:txBody>
          <a:bodyPr/>
          <a:lstStyle>
            <a:lvl1pPr>
              <a:defRPr/>
            </a:lvl1pPr>
          </a:lstStyle>
          <a:p>
            <a:pPr>
              <a:defRPr/>
            </a:pPr>
            <a:fld id="{3ED61D79-F7A6-4EF9-8675-835E032D0294}"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3202088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755552"/>
            <a:ext cx="7772400" cy="1362075"/>
          </a:xfrm>
        </p:spPr>
        <p:txBody>
          <a:bodyPr anchor="t"/>
          <a:lstStyle>
            <a:lvl1pPr algn="ctr">
              <a:defRPr sz="40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722313" y="3126019"/>
            <a:ext cx="7772400" cy="1500187"/>
          </a:xfrm>
        </p:spPr>
        <p:txBody>
          <a:bodyPr anchor="b"/>
          <a:lstStyle>
            <a:lvl1pPr marL="0" indent="0" algn="ctr">
              <a:buNone/>
              <a:defRPr sz="18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Edit Master text styles</a:t>
            </a:r>
          </a:p>
        </p:txBody>
      </p:sp>
      <p:sp>
        <p:nvSpPr>
          <p:cNvPr id="4" name="Date Placeholder 3"/>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5" name="Slide Number Placeholder 4"/>
          <p:cNvSpPr>
            <a:spLocks noGrp="1"/>
          </p:cNvSpPr>
          <p:nvPr>
            <p:ph type="sldNum" sz="quarter" idx="11"/>
          </p:nvPr>
        </p:nvSpPr>
        <p:spPr/>
        <p:txBody>
          <a:bodyPr/>
          <a:lstStyle>
            <a:lvl1pPr>
              <a:defRPr/>
            </a:lvl1pPr>
          </a:lstStyle>
          <a:p>
            <a:pPr>
              <a:defRPr/>
            </a:pPr>
            <a:fld id="{D50F51EE-2222-488D-BCE2-4CFC234A66B1}"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3379918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63700" y="76200"/>
            <a:ext cx="7109597" cy="1143000"/>
          </a:xfrm>
        </p:spPr>
        <p:txBody>
          <a:bodyPr/>
          <a:lstStyle/>
          <a:p>
            <a:r>
              <a:rPr lang="en-US"/>
              <a:t>Click to edit Master title style</a:t>
            </a:r>
          </a:p>
        </p:txBody>
      </p:sp>
      <p:sp>
        <p:nvSpPr>
          <p:cNvPr id="3" name="Content Placeholder 2"/>
          <p:cNvSpPr>
            <a:spLocks noGrp="1"/>
          </p:cNvSpPr>
          <p:nvPr>
            <p:ph sz="half" idx="1"/>
          </p:nvPr>
        </p:nvSpPr>
        <p:spPr>
          <a:xfrm>
            <a:off x="276225" y="1504950"/>
            <a:ext cx="4122738"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51363" y="1504950"/>
            <a:ext cx="4122737" cy="4743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E26B3807-9A89-484B-88EA-C1D0DC196A8A}"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3894757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8" name="Slide Number Placeholder 7"/>
          <p:cNvSpPr>
            <a:spLocks noGrp="1"/>
          </p:cNvSpPr>
          <p:nvPr>
            <p:ph type="sldNum" sz="quarter" idx="11"/>
          </p:nvPr>
        </p:nvSpPr>
        <p:spPr/>
        <p:txBody>
          <a:bodyPr/>
          <a:lstStyle>
            <a:lvl1pPr>
              <a:defRPr/>
            </a:lvl1pPr>
          </a:lstStyle>
          <a:p>
            <a:pPr>
              <a:defRPr/>
            </a:pPr>
            <a:fld id="{10569B0F-4DDF-464F-A69B-E1C7100095B8}"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2061177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63700" y="76200"/>
            <a:ext cx="7109597" cy="1143000"/>
          </a:xfrm>
        </p:spPr>
        <p:txBody>
          <a:bodyPr/>
          <a:lstStyle/>
          <a:p>
            <a:r>
              <a:rPr lang="en-US"/>
              <a:t>Click to edit Master title style</a:t>
            </a:r>
            <a:endParaRPr lang="en-US" dirty="0"/>
          </a:p>
        </p:txBody>
      </p:sp>
      <p:sp>
        <p:nvSpPr>
          <p:cNvPr id="3" name="Date Placeholder 2"/>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4" name="Slide Number Placeholder 3"/>
          <p:cNvSpPr>
            <a:spLocks noGrp="1"/>
          </p:cNvSpPr>
          <p:nvPr>
            <p:ph type="sldNum" sz="quarter" idx="11"/>
          </p:nvPr>
        </p:nvSpPr>
        <p:spPr/>
        <p:txBody>
          <a:bodyPr/>
          <a:lstStyle>
            <a:lvl1pPr>
              <a:defRPr/>
            </a:lvl1pPr>
          </a:lstStyle>
          <a:p>
            <a:pPr>
              <a:defRPr/>
            </a:pPr>
            <a:fld id="{27AEC671-53F8-4499-AECB-86D63A072688}"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741895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3" name="Slide Number Placeholder 2"/>
          <p:cNvSpPr>
            <a:spLocks noGrp="1"/>
          </p:cNvSpPr>
          <p:nvPr>
            <p:ph type="sldNum" sz="quarter" idx="11"/>
          </p:nvPr>
        </p:nvSpPr>
        <p:spPr/>
        <p:txBody>
          <a:bodyPr/>
          <a:lstStyle>
            <a:lvl1pPr>
              <a:defRPr/>
            </a:lvl1pPr>
          </a:lstStyle>
          <a:p>
            <a:pPr>
              <a:defRPr/>
            </a:pPr>
            <a:fld id="{273B67A4-22CE-40D5-9D71-22BD228F9F0B}"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3731806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B64791BB-A684-468E-B1DF-810AF5D93C06}"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3012883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276226" y="6524625"/>
            <a:ext cx="564696" cy="304800"/>
          </a:xfrm>
          <a:prstGeom prst="rect">
            <a:avLst/>
          </a:prstGeom>
        </p:spPr>
        <p:txBody>
          <a:bodyPr/>
          <a:lstStyle>
            <a:lvl1pPr>
              <a:defRPr dirty="0"/>
            </a:lvl1pPr>
          </a:lstStyle>
          <a:p>
            <a:pPr>
              <a:defRPr/>
            </a:pPr>
            <a:r>
              <a:rPr lang="en-US"/>
              <a:t>As of: </a:t>
            </a:r>
          </a:p>
        </p:txBody>
      </p:sp>
      <p:sp>
        <p:nvSpPr>
          <p:cNvPr id="6" name="Slide Number Placeholder 5"/>
          <p:cNvSpPr>
            <a:spLocks noGrp="1"/>
          </p:cNvSpPr>
          <p:nvPr>
            <p:ph type="sldNum" sz="quarter" idx="11"/>
          </p:nvPr>
        </p:nvSpPr>
        <p:spPr/>
        <p:txBody>
          <a:bodyPr/>
          <a:lstStyle>
            <a:lvl1pPr>
              <a:defRPr/>
            </a:lvl1pPr>
          </a:lstStyle>
          <a:p>
            <a:pPr>
              <a:defRPr/>
            </a:pPr>
            <a:fld id="{38869CEA-CA58-4665-99BE-7C0EFFC60E5B}" type="slidenum">
              <a:rPr lang="en-US" altLang="en-US" smtClean="0"/>
              <a:pPr>
                <a:defRPr/>
              </a:pPr>
              <a:t>‹#›</a:t>
            </a:fld>
            <a:endParaRPr lang="en-US" altLang="en-US" dirty="0">
              <a:solidFill>
                <a:schemeClr val="bg2"/>
              </a:solidFill>
            </a:endParaRPr>
          </a:p>
        </p:txBody>
      </p:sp>
    </p:spTree>
    <p:extLst>
      <p:ext uri="{BB962C8B-B14F-4D97-AF65-F5344CB8AC3E}">
        <p14:creationId xmlns:p14="http://schemas.microsoft.com/office/powerpoint/2010/main" val="92473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0.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9.png"/><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aseline="0">
                <a:solidFill>
                  <a:schemeClr val="bg1">
                    <a:lumMod val="50000"/>
                  </a:schemeClr>
                </a:solidFill>
              </a:defRPr>
            </a:lvl1pPr>
          </a:lstStyle>
          <a:p>
            <a:pPr>
              <a:defRPr/>
            </a:pPr>
            <a:fld id="{769D3742-6FEF-4A49-BDC3-85BD71BB8241}" type="slidenum">
              <a:rPr lang="en-US" altLang="en-US" smtClean="0"/>
              <a:pPr>
                <a:defRPr/>
              </a:pPr>
              <a:t>‹#›</a:t>
            </a:fld>
            <a:endParaRPr lang="en-US" altLang="en-US" dirty="0">
              <a:solidFill>
                <a:schemeClr val="bg2"/>
              </a:solidFill>
            </a:endParaRPr>
          </a:p>
        </p:txBody>
      </p:sp>
      <p:sp>
        <p:nvSpPr>
          <p:cNvPr id="1029" name="Rectangle 1030"/>
          <p:cNvSpPr>
            <a:spLocks noGrp="1" noChangeArrowheads="1"/>
          </p:cNvSpPr>
          <p:nvPr>
            <p:ph type="title"/>
          </p:nvPr>
        </p:nvSpPr>
        <p:spPr bwMode="auto">
          <a:xfrm>
            <a:off x="1663700" y="76200"/>
            <a:ext cx="7143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49163" name="Line 1035"/>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49164" name="Line 1036"/>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dirty="0"/>
          </a:p>
        </p:txBody>
      </p:sp>
      <p:sp>
        <p:nvSpPr>
          <p:cNvPr id="1033" name="Rectangle 1040"/>
          <p:cNvSpPr>
            <a:spLocks noGrp="1" noChangeArrowheads="1"/>
          </p:cNvSpPr>
          <p:nvPr>
            <p:ph type="body" idx="1"/>
          </p:nvPr>
        </p:nvSpPr>
        <p:spPr bwMode="auto">
          <a:xfrm>
            <a:off x="276225" y="1504950"/>
            <a:ext cx="8397875" cy="4743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r>
              <a:rPr lang="en-US" dirty="0"/>
              <a:t>2nd Bullet</a:t>
            </a:r>
          </a:p>
        </p:txBody>
      </p:sp>
      <p:sp>
        <p:nvSpPr>
          <p:cNvPr id="2" name="Text Box 1029">
            <a:extLst>
              <a:ext uri="{FF2B5EF4-FFF2-40B4-BE49-F238E27FC236}">
                <a16:creationId xmlns:a16="http://schemas.microsoft.com/office/drawing/2014/main" id="{E9B5D0F9-CF86-9701-A14A-80F130B39E15}"/>
              </a:ext>
            </a:extLst>
          </p:cNvPr>
          <p:cNvSpPr txBox="1">
            <a:spLocks noChangeArrowheads="1"/>
          </p:cNvSpPr>
          <p:nvPr userDrawn="1"/>
        </p:nvSpPr>
        <p:spPr bwMode="auto">
          <a:xfrm>
            <a:off x="-859360" y="6521648"/>
            <a:ext cx="10862719" cy="307777"/>
          </a:xfrm>
          <a:prstGeom prst="rect">
            <a:avLst/>
          </a:prstGeom>
          <a:noFill/>
          <a:ln w="9525">
            <a:noFill/>
            <a:miter lim="800000"/>
            <a:headEnd/>
            <a:tailEnd/>
          </a:ln>
          <a:effectLst/>
        </p:spPr>
        <p:txBody>
          <a:bodyPr wrap="square">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entury Schoolbook" pitchFamily="18" charset="0"/>
                <a:ea typeface="+mn-ea"/>
                <a:cs typeface="+mn-cs"/>
              </a:rPr>
              <a:t>Safeguard Airmen/Guardians – Protect Resources – Enable Mission Success</a:t>
            </a:r>
          </a:p>
        </p:txBody>
      </p:sp>
      <p:grpSp>
        <p:nvGrpSpPr>
          <p:cNvPr id="3" name="Group 2">
            <a:extLst>
              <a:ext uri="{FF2B5EF4-FFF2-40B4-BE49-F238E27FC236}">
                <a16:creationId xmlns:a16="http://schemas.microsoft.com/office/drawing/2014/main" id="{B83425CD-ABDA-BB8B-228A-3D9A5C4BC313}"/>
              </a:ext>
            </a:extLst>
          </p:cNvPr>
          <p:cNvGrpSpPr/>
          <p:nvPr userDrawn="1"/>
        </p:nvGrpSpPr>
        <p:grpSpPr>
          <a:xfrm>
            <a:off x="357138" y="121920"/>
            <a:ext cx="1021052" cy="1034548"/>
            <a:chOff x="609137" y="2174417"/>
            <a:chExt cx="3944829" cy="3996969"/>
          </a:xfrm>
        </p:grpSpPr>
        <p:pic>
          <p:nvPicPr>
            <p:cNvPr id="4" name="Picture 3">
              <a:extLst>
                <a:ext uri="{FF2B5EF4-FFF2-40B4-BE49-F238E27FC236}">
                  <a16:creationId xmlns:a16="http://schemas.microsoft.com/office/drawing/2014/main" id="{B4D7C4DC-69E3-82F9-AFE4-4F64D99D5C5E}"/>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b="15957"/>
            <a:stretch/>
          </p:blipFill>
          <p:spPr>
            <a:xfrm>
              <a:off x="609137" y="5043837"/>
              <a:ext cx="1193107" cy="841151"/>
            </a:xfrm>
            <a:prstGeom prst="rect">
              <a:avLst/>
            </a:prstGeom>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B022703B-367C-0283-6139-DF4812D363B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234313" y="2463085"/>
              <a:ext cx="559270" cy="841340"/>
            </a:xfrm>
            <a:prstGeom prst="rect">
              <a:avLst/>
            </a:prstGeom>
            <a:effectLst>
              <a:outerShdw blurRad="50800" dist="38100" algn="l" rotWithShape="0">
                <a:prstClr val="black">
                  <a:alpha val="40000"/>
                </a:prstClr>
              </a:outerShdw>
            </a:effectLst>
          </p:spPr>
        </p:pic>
        <p:pic>
          <p:nvPicPr>
            <p:cNvPr id="6" name="Picture 5">
              <a:extLst>
                <a:ext uri="{FF2B5EF4-FFF2-40B4-BE49-F238E27FC236}">
                  <a16:creationId xmlns:a16="http://schemas.microsoft.com/office/drawing/2014/main" id="{AEF9BCB9-1346-9D9A-E038-5D9D80ACA80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pic>
          <p:nvPicPr>
            <p:cNvPr id="7" name="Picture 6">
              <a:extLst>
                <a:ext uri="{FF2B5EF4-FFF2-40B4-BE49-F238E27FC236}">
                  <a16:creationId xmlns:a16="http://schemas.microsoft.com/office/drawing/2014/main" id="{4DB0F26E-E5AD-0F44-6BCB-887CCD24FDD9}"/>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44743" y="2174417"/>
              <a:ext cx="2515806" cy="2583023"/>
            </a:xfrm>
            <a:prstGeom prst="rect">
              <a:avLst/>
            </a:prstGeom>
          </p:spPr>
        </p:pic>
      </p:grpSp>
    </p:spTree>
    <p:extLst>
      <p:ext uri="{BB962C8B-B14F-4D97-AF65-F5344CB8AC3E}">
        <p14:creationId xmlns:p14="http://schemas.microsoft.com/office/powerpoint/2010/main" val="879644163"/>
      </p:ext>
    </p:extLst>
  </p:cSld>
  <p:clrMap bg1="lt1" tx1="dk1" bg2="lt2" tx2="dk2" accent1="accent1" accent2="accent2" accent3="accent3" accent4="accent4" accent5="accent5" accent6="accent6" hlink="hlink" folHlink="folHlink"/>
  <p:sldLayoutIdLst>
    <p:sldLayoutId id="2147485067" r:id="rId1"/>
    <p:sldLayoutId id="2147485068" r:id="rId2"/>
    <p:sldLayoutId id="2147485069" r:id="rId3"/>
    <p:sldLayoutId id="2147485070" r:id="rId4"/>
    <p:sldLayoutId id="2147485071" r:id="rId5"/>
    <p:sldLayoutId id="2147485072" r:id="rId6"/>
    <p:sldLayoutId id="2147485073" r:id="rId7"/>
    <p:sldLayoutId id="2147485074" r:id="rId8"/>
    <p:sldLayoutId id="2147485075" r:id="rId9"/>
    <p:sldLayoutId id="2147485076" r:id="rId10"/>
  </p:sldLayoutIdLst>
  <p:hf hdr="0" ftr="0"/>
  <p:txStyles>
    <p:titleStyle>
      <a:lvl1pPr algn="r" rtl="0" eaLnBrk="1" fontAlgn="base" hangingPunct="1">
        <a:spcBef>
          <a:spcPct val="0"/>
        </a:spcBef>
        <a:spcAft>
          <a:spcPct val="0"/>
        </a:spcAft>
        <a:defRPr sz="3600" b="1" i="1">
          <a:solidFill>
            <a:srgbClr val="151C77"/>
          </a:solidFill>
          <a:latin typeface="+mj-lt"/>
          <a:ea typeface="+mj-ea"/>
          <a:cs typeface="+mj-cs"/>
        </a:defRPr>
      </a:lvl1pPr>
      <a:lvl2pPr algn="r" rtl="0" eaLnBrk="1" fontAlgn="base" hangingPunct="1">
        <a:spcBef>
          <a:spcPct val="0"/>
        </a:spcBef>
        <a:spcAft>
          <a:spcPct val="0"/>
        </a:spcAft>
        <a:defRPr sz="3600" b="1" i="1">
          <a:solidFill>
            <a:srgbClr val="151C77"/>
          </a:solidFill>
          <a:latin typeface="Arial" charset="0"/>
        </a:defRPr>
      </a:lvl2pPr>
      <a:lvl3pPr algn="r" rtl="0" eaLnBrk="1" fontAlgn="base" hangingPunct="1">
        <a:spcBef>
          <a:spcPct val="0"/>
        </a:spcBef>
        <a:spcAft>
          <a:spcPct val="0"/>
        </a:spcAft>
        <a:defRPr sz="3600" b="1" i="1">
          <a:solidFill>
            <a:srgbClr val="151C77"/>
          </a:solidFill>
          <a:latin typeface="Arial" charset="0"/>
        </a:defRPr>
      </a:lvl3pPr>
      <a:lvl4pPr algn="r" rtl="0" eaLnBrk="1" fontAlgn="base" hangingPunct="1">
        <a:spcBef>
          <a:spcPct val="0"/>
        </a:spcBef>
        <a:spcAft>
          <a:spcPct val="0"/>
        </a:spcAft>
        <a:defRPr sz="3600" b="1" i="1">
          <a:solidFill>
            <a:srgbClr val="151C77"/>
          </a:solidFill>
          <a:latin typeface="Arial" charset="0"/>
        </a:defRPr>
      </a:lvl4pPr>
      <a:lvl5pPr algn="r" rtl="0" eaLnBrk="1" fontAlgn="base" hangingPunct="1">
        <a:spcBef>
          <a:spcPct val="0"/>
        </a:spcBef>
        <a:spcAft>
          <a:spcPct val="0"/>
        </a:spcAft>
        <a:defRPr sz="3600" b="1" i="1">
          <a:solidFill>
            <a:srgbClr val="151C77"/>
          </a:solidFill>
          <a:latin typeface="Arial" charset="0"/>
        </a:defRPr>
      </a:lvl5pPr>
      <a:lvl6pPr marL="457200" algn="r" rtl="0" eaLnBrk="1" fontAlgn="base" hangingPunct="1">
        <a:spcBef>
          <a:spcPct val="0"/>
        </a:spcBef>
        <a:spcAft>
          <a:spcPct val="0"/>
        </a:spcAft>
        <a:defRPr sz="3600" b="1" i="1">
          <a:solidFill>
            <a:srgbClr val="151C77"/>
          </a:solidFill>
          <a:latin typeface="Arial" charset="0"/>
        </a:defRPr>
      </a:lvl6pPr>
      <a:lvl7pPr marL="914400" algn="r" rtl="0" eaLnBrk="1" fontAlgn="base" hangingPunct="1">
        <a:spcBef>
          <a:spcPct val="0"/>
        </a:spcBef>
        <a:spcAft>
          <a:spcPct val="0"/>
        </a:spcAft>
        <a:defRPr sz="3600" b="1" i="1">
          <a:solidFill>
            <a:srgbClr val="151C77"/>
          </a:solidFill>
          <a:latin typeface="Arial" charset="0"/>
        </a:defRPr>
      </a:lvl7pPr>
      <a:lvl8pPr marL="1371600" algn="r" rtl="0" eaLnBrk="1" fontAlgn="base" hangingPunct="1">
        <a:spcBef>
          <a:spcPct val="0"/>
        </a:spcBef>
        <a:spcAft>
          <a:spcPct val="0"/>
        </a:spcAft>
        <a:defRPr sz="3600" b="1" i="1">
          <a:solidFill>
            <a:srgbClr val="151C77"/>
          </a:solidFill>
          <a:latin typeface="Arial" charset="0"/>
        </a:defRPr>
      </a:lvl8pPr>
      <a:lvl9pPr marL="1828800" algn="r" rtl="0" eaLnBrk="1" fontAlgn="base" hangingPunct="1">
        <a:spcBef>
          <a:spcPct val="0"/>
        </a:spcBef>
        <a:spcAft>
          <a:spcPct val="0"/>
        </a:spcAft>
        <a:defRPr sz="3600" b="1" i="1">
          <a:solidFill>
            <a:srgbClr val="151C77"/>
          </a:solidFill>
          <a:latin typeface="Arial" charset="0"/>
        </a:defRPr>
      </a:lvl9pPr>
    </p:titleStyle>
    <p:bodyStyle>
      <a:lvl1pPr marL="285750" indent="-285750"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ea typeface="+mn-ea"/>
          <a:cs typeface="+mn-cs"/>
        </a:defRPr>
      </a:lvl1pPr>
      <a:lvl2pPr marL="688975" indent="-282575"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2pPr>
      <a:lvl3pPr marL="1027113" indent="-223838"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3pPr>
      <a:lvl4pPr marL="1600200" indent="-228600" algn="l" rtl="0" eaLnBrk="1" fontAlgn="base" hangingPunct="1">
        <a:spcBef>
          <a:spcPts val="600"/>
        </a:spcBef>
        <a:spcAft>
          <a:spcPct val="0"/>
        </a:spcAft>
        <a:buClr>
          <a:srgbClr val="151C77"/>
        </a:buClr>
        <a:buSzPct val="80000"/>
        <a:buFont typeface="Wingdings" pitchFamily="2" charset="2"/>
        <a:buChar char="n"/>
        <a:defRPr sz="2000" b="1">
          <a:solidFill>
            <a:schemeClr val="tx1"/>
          </a:solidFill>
          <a:latin typeface="+mn-lt"/>
        </a:defRPr>
      </a:lvl4pPr>
      <a:lvl5pPr marL="20574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rgbClr val="003399"/>
        </a:buClr>
        <a:buSzPct val="8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5" name="Rectangle 1027"/>
          <p:cNvSpPr>
            <a:spLocks noGrp="1" noChangeArrowheads="1"/>
          </p:cNvSpPr>
          <p:nvPr>
            <p:ph type="dt" sz="half" idx="2"/>
          </p:nvPr>
        </p:nvSpPr>
        <p:spPr bwMode="auto">
          <a:xfrm>
            <a:off x="0" y="6524625"/>
            <a:ext cx="1219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750" dirty="0">
                <a:solidFill>
                  <a:srgbClr val="969696"/>
                </a:solidFill>
              </a:defRPr>
            </a:lvl1pPr>
          </a:lstStyle>
          <a:p>
            <a:pPr>
              <a:defRPr/>
            </a:pPr>
            <a:r>
              <a:rPr lang="en-US"/>
              <a:t>As of: </a:t>
            </a:r>
          </a:p>
        </p:txBody>
      </p:sp>
      <p:sp>
        <p:nvSpPr>
          <p:cNvPr id="49156" name="Rectangle 1028"/>
          <p:cNvSpPr>
            <a:spLocks noGrp="1" noChangeArrowheads="1"/>
          </p:cNvSpPr>
          <p:nvPr>
            <p:ph type="sldNum" sz="quarter" idx="4"/>
          </p:nvPr>
        </p:nvSpPr>
        <p:spPr bwMode="auto">
          <a:xfrm>
            <a:off x="7988300" y="6524625"/>
            <a:ext cx="1143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750" baseline="0">
                <a:solidFill>
                  <a:schemeClr val="bg1">
                    <a:lumMod val="50000"/>
                  </a:schemeClr>
                </a:solidFill>
              </a:defRPr>
            </a:lvl1pPr>
          </a:lstStyle>
          <a:p>
            <a:pPr>
              <a:defRPr/>
            </a:pPr>
            <a:fld id="{B8BB1914-A9F4-41AF-8701-E68223DF257C}" type="slidenum">
              <a:rPr lang="en-US"/>
              <a:pPr>
                <a:defRPr/>
              </a:pPr>
              <a:t>‹#›</a:t>
            </a:fld>
            <a:endParaRPr lang="en-US" dirty="0"/>
          </a:p>
        </p:txBody>
      </p:sp>
      <p:sp>
        <p:nvSpPr>
          <p:cNvPr id="1029" name="Rectangle 1030"/>
          <p:cNvSpPr>
            <a:spLocks noGrp="1" noChangeArrowheads="1"/>
          </p:cNvSpPr>
          <p:nvPr>
            <p:ph type="title"/>
          </p:nvPr>
        </p:nvSpPr>
        <p:spPr bwMode="auto">
          <a:xfrm>
            <a:off x="1663700" y="76200"/>
            <a:ext cx="71437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9163" name="Line 1035"/>
          <p:cNvSpPr>
            <a:spLocks noChangeShapeType="1"/>
          </p:cNvSpPr>
          <p:nvPr/>
        </p:nvSpPr>
        <p:spPr bwMode="auto">
          <a:xfrm>
            <a:off x="381000" y="6451600"/>
            <a:ext cx="8382000" cy="0"/>
          </a:xfrm>
          <a:prstGeom prst="line">
            <a:avLst/>
          </a:prstGeom>
          <a:noFill/>
          <a:ln w="57150">
            <a:solidFill>
              <a:srgbClr val="0C2D83"/>
            </a:solidFill>
            <a:round/>
            <a:headEnd/>
            <a:tailEnd/>
          </a:ln>
          <a:effectLst/>
        </p:spPr>
        <p:txBody>
          <a:bodyPr wrap="none" anchor="ctr"/>
          <a:lstStyle/>
          <a:p>
            <a:pPr>
              <a:defRPr/>
            </a:pPr>
            <a:endParaRPr lang="en-US" sz="1050" dirty="0"/>
          </a:p>
        </p:txBody>
      </p:sp>
      <p:sp>
        <p:nvSpPr>
          <p:cNvPr id="49164" name="Line 1036"/>
          <p:cNvSpPr>
            <a:spLocks noChangeShapeType="1"/>
          </p:cNvSpPr>
          <p:nvPr/>
        </p:nvSpPr>
        <p:spPr bwMode="auto">
          <a:xfrm>
            <a:off x="381000" y="1231900"/>
            <a:ext cx="8382000" cy="0"/>
          </a:xfrm>
          <a:prstGeom prst="line">
            <a:avLst/>
          </a:prstGeom>
          <a:noFill/>
          <a:ln w="57150">
            <a:solidFill>
              <a:srgbClr val="0C2D83"/>
            </a:solidFill>
            <a:round/>
            <a:headEnd/>
            <a:tailEnd/>
          </a:ln>
          <a:effectLst/>
        </p:spPr>
        <p:txBody>
          <a:bodyPr wrap="none" anchor="ctr"/>
          <a:lstStyle/>
          <a:p>
            <a:pPr>
              <a:defRPr/>
            </a:pPr>
            <a:endParaRPr lang="en-US" sz="1050" dirty="0"/>
          </a:p>
        </p:txBody>
      </p:sp>
      <p:sp>
        <p:nvSpPr>
          <p:cNvPr id="1033" name="Rectangle 1040"/>
          <p:cNvSpPr>
            <a:spLocks noGrp="1" noChangeArrowheads="1"/>
          </p:cNvSpPr>
          <p:nvPr>
            <p:ph type="body" idx="1"/>
          </p:nvPr>
        </p:nvSpPr>
        <p:spPr bwMode="auto">
          <a:xfrm>
            <a:off x="276226" y="1504950"/>
            <a:ext cx="8397875" cy="4743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r>
              <a:rPr lang="en-US" dirty="0"/>
              <a:t>2nd Bullet</a:t>
            </a:r>
          </a:p>
        </p:txBody>
      </p:sp>
      <p:grpSp>
        <p:nvGrpSpPr>
          <p:cNvPr id="13" name="Group 12">
            <a:extLst>
              <a:ext uri="{FF2B5EF4-FFF2-40B4-BE49-F238E27FC236}">
                <a16:creationId xmlns:a16="http://schemas.microsoft.com/office/drawing/2014/main" id="{13AFEFD3-5715-ABC8-21F6-3EFACA6AFC07}"/>
              </a:ext>
            </a:extLst>
          </p:cNvPr>
          <p:cNvGrpSpPr/>
          <p:nvPr userDrawn="1"/>
        </p:nvGrpSpPr>
        <p:grpSpPr>
          <a:xfrm>
            <a:off x="306264" y="121694"/>
            <a:ext cx="1619336" cy="991689"/>
            <a:chOff x="368301" y="3588363"/>
            <a:chExt cx="5127601" cy="2583023"/>
          </a:xfrm>
        </p:grpSpPr>
        <p:grpSp>
          <p:nvGrpSpPr>
            <p:cNvPr id="14" name="Group 13">
              <a:extLst>
                <a:ext uri="{FF2B5EF4-FFF2-40B4-BE49-F238E27FC236}">
                  <a16:creationId xmlns:a16="http://schemas.microsoft.com/office/drawing/2014/main" id="{4159D2CC-4EC6-0FF4-E2F8-DC03E29D60D4}"/>
                </a:ext>
              </a:extLst>
            </p:cNvPr>
            <p:cNvGrpSpPr/>
            <p:nvPr userDrawn="1"/>
          </p:nvGrpSpPr>
          <p:grpSpPr>
            <a:xfrm>
              <a:off x="368301" y="4255202"/>
              <a:ext cx="5127601" cy="1203952"/>
              <a:chOff x="1419766" y="4113946"/>
              <a:chExt cx="5839020" cy="1370993"/>
            </a:xfrm>
          </p:grpSpPr>
          <p:pic>
            <p:nvPicPr>
              <p:cNvPr id="16" name="Picture 15">
                <a:extLst>
                  <a:ext uri="{FF2B5EF4-FFF2-40B4-BE49-F238E27FC236}">
                    <a16:creationId xmlns:a16="http://schemas.microsoft.com/office/drawing/2014/main" id="{FCC70431-FE27-9CF0-AF5F-CD87D6DB1A29}"/>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b="15957"/>
              <a:stretch/>
            </p:blipFill>
            <p:spPr>
              <a:xfrm>
                <a:off x="1419766" y="4170831"/>
                <a:ext cx="1863956" cy="1314108"/>
              </a:xfrm>
              <a:prstGeom prst="rect">
                <a:avLst/>
              </a:prstGeom>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870AD458-330F-66F3-3462-48B9EFE4787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385251" y="4113946"/>
                <a:ext cx="873535" cy="1314108"/>
              </a:xfrm>
              <a:prstGeom prst="rect">
                <a:avLst/>
              </a:prstGeom>
              <a:effectLst>
                <a:outerShdw blurRad="50800" dist="38100" algn="l" rotWithShape="0">
                  <a:prstClr val="black">
                    <a:alpha val="40000"/>
                  </a:prstClr>
                </a:outerShdw>
              </a:effectLst>
            </p:spPr>
          </p:pic>
        </p:grpSp>
        <p:pic>
          <p:nvPicPr>
            <p:cNvPr id="15" name="Picture 14">
              <a:extLst>
                <a:ext uri="{FF2B5EF4-FFF2-40B4-BE49-F238E27FC236}">
                  <a16:creationId xmlns:a16="http://schemas.microsoft.com/office/drawing/2014/main" id="{F247F06F-1EF1-E380-A55B-1594058E1624}"/>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936245" y="3588363"/>
              <a:ext cx="2617721" cy="2583023"/>
            </a:xfrm>
            <a:prstGeom prst="rect">
              <a:avLst/>
            </a:prstGeom>
            <a:effectLst>
              <a:outerShdw blurRad="50800" dist="38100" dir="5400000" algn="t" rotWithShape="0">
                <a:prstClr val="black">
                  <a:alpha val="40000"/>
                </a:prstClr>
              </a:outerShdw>
            </a:effectLst>
          </p:spPr>
        </p:pic>
      </p:grpSp>
      <p:sp>
        <p:nvSpPr>
          <p:cNvPr id="18" name="Text Box 1029">
            <a:extLst>
              <a:ext uri="{FF2B5EF4-FFF2-40B4-BE49-F238E27FC236}">
                <a16:creationId xmlns:a16="http://schemas.microsoft.com/office/drawing/2014/main" id="{52E02F58-7330-3F28-576E-055774795F4D}"/>
              </a:ext>
            </a:extLst>
          </p:cNvPr>
          <p:cNvSpPr txBox="1">
            <a:spLocks noChangeArrowheads="1"/>
          </p:cNvSpPr>
          <p:nvPr userDrawn="1"/>
        </p:nvSpPr>
        <p:spPr bwMode="auto">
          <a:xfrm>
            <a:off x="514870" y="6491289"/>
            <a:ext cx="8147039" cy="253916"/>
          </a:xfrm>
          <a:prstGeom prst="rect">
            <a:avLst/>
          </a:prstGeom>
          <a:noFill/>
          <a:ln w="9525">
            <a:noFill/>
            <a:miter lim="800000"/>
            <a:headEnd/>
            <a:tailEnd/>
          </a:ln>
          <a:effectLst/>
        </p:spPr>
        <p:txBody>
          <a:bodyPr wrap="square">
            <a:spAutoFit/>
          </a:bodyPr>
          <a:lstStyle/>
          <a:p>
            <a:pPr algn="ctr" rtl="0" eaLnBrk="0" fontAlgn="base" hangingPunct="0">
              <a:spcBef>
                <a:spcPct val="50000"/>
              </a:spcBef>
              <a:spcAft>
                <a:spcPct val="0"/>
              </a:spcAft>
              <a:defRPr/>
            </a:pPr>
            <a:r>
              <a:rPr lang="en-US" sz="1050" b="1" i="1" kern="1200" dirty="0">
                <a:solidFill>
                  <a:schemeClr val="tx1"/>
                </a:solidFill>
                <a:latin typeface="Century Schoolbook" pitchFamily="18" charset="0"/>
                <a:ea typeface="+mn-ea"/>
                <a:cs typeface="+mn-cs"/>
              </a:rPr>
              <a:t>Safeguard Airmen/Guardians – Protect Resources</a:t>
            </a:r>
            <a:r>
              <a:rPr lang="en-US" sz="1050" b="1" i="1" kern="1200" baseline="0" dirty="0">
                <a:solidFill>
                  <a:schemeClr val="tx1"/>
                </a:solidFill>
                <a:latin typeface="Century Schoolbook" pitchFamily="18" charset="0"/>
                <a:ea typeface="+mn-ea"/>
                <a:cs typeface="+mn-cs"/>
              </a:rPr>
              <a:t> – </a:t>
            </a:r>
            <a:r>
              <a:rPr lang="en-US" sz="1050" b="1" i="1" kern="1200" dirty="0">
                <a:solidFill>
                  <a:schemeClr val="tx1"/>
                </a:solidFill>
                <a:latin typeface="Century Schoolbook" pitchFamily="18" charset="0"/>
                <a:ea typeface="+mn-ea"/>
                <a:cs typeface="+mn-cs"/>
              </a:rPr>
              <a:t>Enable Mission Success</a:t>
            </a:r>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Lst>
  <p:hf hdr="0" ftr="0" dt="0"/>
  <p:txStyles>
    <p:titleStyle>
      <a:lvl1pPr algn="r" rtl="0" eaLnBrk="0" fontAlgn="base" hangingPunct="0">
        <a:spcBef>
          <a:spcPct val="0"/>
        </a:spcBef>
        <a:spcAft>
          <a:spcPct val="0"/>
        </a:spcAft>
        <a:defRPr sz="2700" b="1" i="1">
          <a:solidFill>
            <a:srgbClr val="151C77"/>
          </a:solidFill>
          <a:latin typeface="+mj-lt"/>
          <a:ea typeface="+mj-ea"/>
          <a:cs typeface="+mj-cs"/>
        </a:defRPr>
      </a:lvl1pPr>
      <a:lvl2pPr algn="r" rtl="0" eaLnBrk="0" fontAlgn="base" hangingPunct="0">
        <a:spcBef>
          <a:spcPct val="0"/>
        </a:spcBef>
        <a:spcAft>
          <a:spcPct val="0"/>
        </a:spcAft>
        <a:defRPr sz="2700" b="1" i="1">
          <a:solidFill>
            <a:srgbClr val="151C77"/>
          </a:solidFill>
          <a:latin typeface="Arial" charset="0"/>
        </a:defRPr>
      </a:lvl2pPr>
      <a:lvl3pPr algn="r" rtl="0" eaLnBrk="0" fontAlgn="base" hangingPunct="0">
        <a:spcBef>
          <a:spcPct val="0"/>
        </a:spcBef>
        <a:spcAft>
          <a:spcPct val="0"/>
        </a:spcAft>
        <a:defRPr sz="2700" b="1" i="1">
          <a:solidFill>
            <a:srgbClr val="151C77"/>
          </a:solidFill>
          <a:latin typeface="Arial" charset="0"/>
        </a:defRPr>
      </a:lvl3pPr>
      <a:lvl4pPr algn="r" rtl="0" eaLnBrk="0" fontAlgn="base" hangingPunct="0">
        <a:spcBef>
          <a:spcPct val="0"/>
        </a:spcBef>
        <a:spcAft>
          <a:spcPct val="0"/>
        </a:spcAft>
        <a:defRPr sz="2700" b="1" i="1">
          <a:solidFill>
            <a:srgbClr val="151C77"/>
          </a:solidFill>
          <a:latin typeface="Arial" charset="0"/>
        </a:defRPr>
      </a:lvl4pPr>
      <a:lvl5pPr algn="r" rtl="0" eaLnBrk="0" fontAlgn="base" hangingPunct="0">
        <a:spcBef>
          <a:spcPct val="0"/>
        </a:spcBef>
        <a:spcAft>
          <a:spcPct val="0"/>
        </a:spcAft>
        <a:defRPr sz="2700" b="1" i="1">
          <a:solidFill>
            <a:srgbClr val="151C77"/>
          </a:solidFill>
          <a:latin typeface="Arial" charset="0"/>
        </a:defRPr>
      </a:lvl5pPr>
      <a:lvl6pPr marL="342900" algn="r" rtl="0" eaLnBrk="0" fontAlgn="base" hangingPunct="0">
        <a:spcBef>
          <a:spcPct val="0"/>
        </a:spcBef>
        <a:spcAft>
          <a:spcPct val="0"/>
        </a:spcAft>
        <a:defRPr sz="2700" b="1" i="1">
          <a:solidFill>
            <a:srgbClr val="151C77"/>
          </a:solidFill>
          <a:latin typeface="Arial" charset="0"/>
        </a:defRPr>
      </a:lvl6pPr>
      <a:lvl7pPr marL="685800" algn="r" rtl="0" eaLnBrk="0" fontAlgn="base" hangingPunct="0">
        <a:spcBef>
          <a:spcPct val="0"/>
        </a:spcBef>
        <a:spcAft>
          <a:spcPct val="0"/>
        </a:spcAft>
        <a:defRPr sz="2700" b="1" i="1">
          <a:solidFill>
            <a:srgbClr val="151C77"/>
          </a:solidFill>
          <a:latin typeface="Arial" charset="0"/>
        </a:defRPr>
      </a:lvl7pPr>
      <a:lvl8pPr marL="1028700" algn="r" rtl="0" eaLnBrk="0" fontAlgn="base" hangingPunct="0">
        <a:spcBef>
          <a:spcPct val="0"/>
        </a:spcBef>
        <a:spcAft>
          <a:spcPct val="0"/>
        </a:spcAft>
        <a:defRPr sz="2700" b="1" i="1">
          <a:solidFill>
            <a:srgbClr val="151C77"/>
          </a:solidFill>
          <a:latin typeface="Arial" charset="0"/>
        </a:defRPr>
      </a:lvl8pPr>
      <a:lvl9pPr marL="1371600" algn="r" rtl="0" eaLnBrk="0" fontAlgn="base" hangingPunct="0">
        <a:spcBef>
          <a:spcPct val="0"/>
        </a:spcBef>
        <a:spcAft>
          <a:spcPct val="0"/>
        </a:spcAft>
        <a:defRPr sz="2700" b="1" i="1">
          <a:solidFill>
            <a:srgbClr val="151C77"/>
          </a:solidFill>
          <a:latin typeface="Arial" charset="0"/>
        </a:defRPr>
      </a:lvl9pPr>
    </p:titleStyle>
    <p:bodyStyle>
      <a:lvl1pPr marL="214313" indent="-214313" algn="l" rtl="0" eaLnBrk="0" fontAlgn="base" hangingPunct="0">
        <a:spcBef>
          <a:spcPct val="50000"/>
        </a:spcBef>
        <a:spcAft>
          <a:spcPct val="0"/>
        </a:spcAft>
        <a:buClr>
          <a:srgbClr val="151C77"/>
        </a:buClr>
        <a:buSzPct val="80000"/>
        <a:buFont typeface="Wingdings" pitchFamily="2" charset="2"/>
        <a:buChar char="n"/>
        <a:defRPr sz="1500" b="1">
          <a:solidFill>
            <a:schemeClr val="tx1"/>
          </a:solidFill>
          <a:latin typeface="+mn-lt"/>
          <a:ea typeface="+mn-ea"/>
          <a:cs typeface="+mn-cs"/>
        </a:defRPr>
      </a:lvl1pPr>
      <a:lvl2pPr marL="516731" indent="-211931" algn="l" rtl="0" eaLnBrk="0" fontAlgn="base" hangingPunct="0">
        <a:spcBef>
          <a:spcPct val="25000"/>
        </a:spcBef>
        <a:spcAft>
          <a:spcPct val="0"/>
        </a:spcAft>
        <a:buClr>
          <a:srgbClr val="151C77"/>
        </a:buClr>
        <a:buSzPct val="80000"/>
        <a:buFont typeface="Wingdings" pitchFamily="2" charset="2"/>
        <a:buChar char="n"/>
        <a:defRPr sz="1500" b="1">
          <a:solidFill>
            <a:schemeClr val="tx1"/>
          </a:solidFill>
          <a:latin typeface="+mn-lt"/>
        </a:defRPr>
      </a:lvl2pPr>
      <a:lvl3pPr marL="770335" indent="-167879" algn="l" rtl="0" eaLnBrk="0" fontAlgn="base" hangingPunct="0">
        <a:spcBef>
          <a:spcPct val="25000"/>
        </a:spcBef>
        <a:spcAft>
          <a:spcPct val="0"/>
        </a:spcAft>
        <a:buClr>
          <a:srgbClr val="151C77"/>
        </a:buClr>
        <a:buSzPct val="80000"/>
        <a:buFont typeface="Wingdings" pitchFamily="2" charset="2"/>
        <a:buChar char="n"/>
        <a:defRPr sz="1500" b="1">
          <a:solidFill>
            <a:schemeClr val="tx1"/>
          </a:solidFill>
          <a:latin typeface="+mn-lt"/>
        </a:defRPr>
      </a:lvl3pPr>
      <a:lvl4pPr marL="1200150" indent="-171450" algn="l" rtl="0" eaLnBrk="0" fontAlgn="base" hangingPunct="0">
        <a:spcBef>
          <a:spcPct val="25000"/>
        </a:spcBef>
        <a:spcAft>
          <a:spcPct val="0"/>
        </a:spcAft>
        <a:buClr>
          <a:srgbClr val="151C77"/>
        </a:buClr>
        <a:buSzPct val="80000"/>
        <a:buFont typeface="Wingdings" pitchFamily="2" charset="2"/>
        <a:buChar char="n"/>
        <a:defRPr sz="1500" b="1">
          <a:solidFill>
            <a:schemeClr val="tx1"/>
          </a:solidFill>
          <a:latin typeface="+mn-lt"/>
        </a:defRPr>
      </a:lvl4pPr>
      <a:lvl5pPr marL="1543050" indent="-171450" algn="l" rtl="0" eaLnBrk="0" fontAlgn="base" hangingPunct="0">
        <a:spcBef>
          <a:spcPct val="20000"/>
        </a:spcBef>
        <a:spcAft>
          <a:spcPct val="0"/>
        </a:spcAft>
        <a:buClr>
          <a:srgbClr val="003399"/>
        </a:buClr>
        <a:buSzPct val="80000"/>
        <a:buFont typeface="Wingdings" pitchFamily="2" charset="2"/>
        <a:buChar char="n"/>
        <a:defRPr sz="1500">
          <a:solidFill>
            <a:schemeClr val="tx1"/>
          </a:solidFill>
          <a:latin typeface="+mn-lt"/>
        </a:defRPr>
      </a:lvl5pPr>
      <a:lvl6pPr marL="1885950" indent="-171450" algn="l" rtl="0" eaLnBrk="0" fontAlgn="base" hangingPunct="0">
        <a:spcBef>
          <a:spcPct val="20000"/>
        </a:spcBef>
        <a:spcAft>
          <a:spcPct val="0"/>
        </a:spcAft>
        <a:buClr>
          <a:srgbClr val="003399"/>
        </a:buClr>
        <a:buSzPct val="80000"/>
        <a:buFont typeface="Wingdings" pitchFamily="2" charset="2"/>
        <a:buChar char="n"/>
        <a:defRPr sz="1500">
          <a:solidFill>
            <a:schemeClr val="tx1"/>
          </a:solidFill>
          <a:latin typeface="+mn-lt"/>
        </a:defRPr>
      </a:lvl6pPr>
      <a:lvl7pPr marL="2228850" indent="-171450" algn="l" rtl="0" eaLnBrk="0" fontAlgn="base" hangingPunct="0">
        <a:spcBef>
          <a:spcPct val="20000"/>
        </a:spcBef>
        <a:spcAft>
          <a:spcPct val="0"/>
        </a:spcAft>
        <a:buClr>
          <a:srgbClr val="003399"/>
        </a:buClr>
        <a:buSzPct val="80000"/>
        <a:buFont typeface="Wingdings" pitchFamily="2" charset="2"/>
        <a:buChar char="n"/>
        <a:defRPr sz="1500">
          <a:solidFill>
            <a:schemeClr val="tx1"/>
          </a:solidFill>
          <a:latin typeface="+mn-lt"/>
        </a:defRPr>
      </a:lvl7pPr>
      <a:lvl8pPr marL="2571750" indent="-171450" algn="l" rtl="0" eaLnBrk="0" fontAlgn="base" hangingPunct="0">
        <a:spcBef>
          <a:spcPct val="20000"/>
        </a:spcBef>
        <a:spcAft>
          <a:spcPct val="0"/>
        </a:spcAft>
        <a:buClr>
          <a:srgbClr val="003399"/>
        </a:buClr>
        <a:buSzPct val="80000"/>
        <a:buFont typeface="Wingdings" pitchFamily="2" charset="2"/>
        <a:buChar char="n"/>
        <a:defRPr sz="1500">
          <a:solidFill>
            <a:schemeClr val="tx1"/>
          </a:solidFill>
          <a:latin typeface="+mn-lt"/>
        </a:defRPr>
      </a:lvl8pPr>
      <a:lvl9pPr marL="2914650" indent="-171450" algn="l" rtl="0" eaLnBrk="0" fontAlgn="base" hangingPunct="0">
        <a:spcBef>
          <a:spcPct val="20000"/>
        </a:spcBef>
        <a:spcAft>
          <a:spcPct val="0"/>
        </a:spcAft>
        <a:buClr>
          <a:srgbClr val="003399"/>
        </a:buClr>
        <a:buSzPct val="80000"/>
        <a:buFont typeface="Wingdings" pitchFamily="2" charset="2"/>
        <a:buChar char="n"/>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0.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11"/>
          </p:nvPr>
        </p:nvSpPr>
        <p:spPr/>
        <p:txBody>
          <a:bodyPr/>
          <a:lstStyle/>
          <a:p>
            <a:pPr>
              <a:defRPr/>
            </a:pPr>
            <a:fld id="{63CC30E3-F05A-46C2-B834-AC017D29FDDB}" type="slidenum">
              <a:rPr lang="en-US"/>
              <a:pPr>
                <a:defRPr/>
              </a:pPr>
              <a:t>1</a:t>
            </a:fld>
            <a:endParaRPr lang="en-US" dirty="0">
              <a:solidFill>
                <a:schemeClr val="bg2"/>
              </a:solidFill>
            </a:endParaRPr>
          </a:p>
        </p:txBody>
      </p:sp>
      <p:sp>
        <p:nvSpPr>
          <p:cNvPr id="13316" name="Rectangle 4"/>
          <p:cNvSpPr>
            <a:spLocks noChangeArrowheads="1"/>
          </p:cNvSpPr>
          <p:nvPr/>
        </p:nvSpPr>
        <p:spPr bwMode="auto">
          <a:xfrm>
            <a:off x="3879850" y="5623034"/>
            <a:ext cx="4979988" cy="698391"/>
          </a:xfrm>
          <a:prstGeom prst="rect">
            <a:avLst/>
          </a:prstGeom>
          <a:noFill/>
          <a:ln w="9525">
            <a:noFill/>
            <a:miter lim="800000"/>
            <a:headEnd/>
            <a:tailEnd/>
          </a:ln>
        </p:spPr>
        <p:txBody>
          <a:bodyPr/>
          <a:lstStyle/>
          <a:p>
            <a:pPr algn="r"/>
            <a:r>
              <a:rPr lang="en-US" altLang="en-US" sz="2000" b="1" dirty="0"/>
              <a:t>AFSEC/SEFF</a:t>
            </a:r>
          </a:p>
          <a:p>
            <a:pPr algn="r"/>
            <a:r>
              <a:rPr lang="en-US" altLang="en-US" sz="2000" b="1" dirty="0"/>
              <a:t>1 Aug 2023</a:t>
            </a:r>
          </a:p>
          <a:p>
            <a:pPr algn="r"/>
            <a:endParaRPr lang="en-US" sz="2000" b="1" dirty="0"/>
          </a:p>
          <a:p>
            <a:pPr algn="r"/>
            <a:endParaRPr lang="en-US" sz="2000" dirty="0"/>
          </a:p>
        </p:txBody>
      </p:sp>
      <p:sp>
        <p:nvSpPr>
          <p:cNvPr id="2" name="Title 1"/>
          <p:cNvSpPr>
            <a:spLocks noGrp="1"/>
          </p:cNvSpPr>
          <p:nvPr>
            <p:ph type="ctrTitle"/>
          </p:nvPr>
        </p:nvSpPr>
        <p:spPr/>
        <p:txBody>
          <a:bodyPr/>
          <a:lstStyle/>
          <a:p>
            <a:r>
              <a:rPr lang="en-US" altLang="en-US" dirty="0"/>
              <a:t>Safety Investigation Board </a:t>
            </a:r>
            <a:br>
              <a:rPr lang="en-US" altLang="en-US" dirty="0"/>
            </a:br>
            <a:r>
              <a:rPr lang="en-US" altLang="en-US" dirty="0"/>
              <a:t>SIB Briefings</a:t>
            </a:r>
          </a:p>
        </p:txBody>
      </p:sp>
    </p:spTree>
    <p:extLst>
      <p:ext uri="{BB962C8B-B14F-4D97-AF65-F5344CB8AC3E}">
        <p14:creationId xmlns:p14="http://schemas.microsoft.com/office/powerpoint/2010/main" val="2772831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Investigation Timeline</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a:t>
            </a:fld>
            <a:endParaRPr lang="en-US" dirty="0">
              <a:solidFill>
                <a:schemeClr val="bg2"/>
              </a:solidFill>
            </a:endParaRPr>
          </a:p>
        </p:txBody>
      </p:sp>
      <p:sp>
        <p:nvSpPr>
          <p:cNvPr id="6" name="Text Box 4"/>
          <p:cNvSpPr txBox="1">
            <a:spLocks noChangeArrowheads="1"/>
          </p:cNvSpPr>
          <p:nvPr/>
        </p:nvSpPr>
        <p:spPr bwMode="auto">
          <a:xfrm>
            <a:off x="1662113" y="1428750"/>
            <a:ext cx="74818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spcAft>
                <a:spcPct val="40000"/>
              </a:spcAft>
              <a:buClrTx/>
              <a:buSzTx/>
              <a:buFontTx/>
              <a:buNone/>
            </a:pPr>
            <a:r>
              <a:rPr lang="en-US" altLang="en-US" sz="2400" dirty="0">
                <a:cs typeface="Arial" panose="020B0604020202020204" pitchFamily="34" charset="0"/>
              </a:rPr>
              <a:t>Mishap, ISB Actions, Prelim Message</a:t>
            </a:r>
          </a:p>
          <a:p>
            <a:pPr algn="ctr">
              <a:spcBef>
                <a:spcPct val="0"/>
              </a:spcBef>
              <a:spcAft>
                <a:spcPct val="40000"/>
              </a:spcAft>
              <a:buClrTx/>
              <a:buSzTx/>
              <a:buFontTx/>
              <a:buNone/>
            </a:pPr>
            <a:r>
              <a:rPr lang="en-US" altLang="en-US" sz="2400" dirty="0">
                <a:cs typeface="Arial" panose="020B0604020202020204" pitchFamily="34" charset="0"/>
              </a:rPr>
              <a:t>SIB Arrival</a:t>
            </a:r>
          </a:p>
          <a:p>
            <a:pPr algn="ctr">
              <a:spcBef>
                <a:spcPct val="0"/>
              </a:spcBef>
              <a:spcAft>
                <a:spcPct val="40000"/>
              </a:spcAft>
              <a:buClrTx/>
              <a:buSzTx/>
              <a:buFontTx/>
              <a:buNone/>
            </a:pPr>
            <a:r>
              <a:rPr lang="en-US" altLang="en-US" sz="2400" dirty="0">
                <a:cs typeface="Arial" panose="020B0604020202020204" pitchFamily="34" charset="0"/>
              </a:rPr>
              <a:t>Finish SIB (Exhibits &amp; Final Message in AFSAS)</a:t>
            </a:r>
          </a:p>
          <a:p>
            <a:pPr algn="ctr">
              <a:spcBef>
                <a:spcPct val="0"/>
              </a:spcBef>
              <a:spcAft>
                <a:spcPct val="40000"/>
              </a:spcAft>
              <a:buClrTx/>
              <a:buSzTx/>
              <a:buFontTx/>
              <a:buNone/>
            </a:pPr>
            <a:r>
              <a:rPr lang="en-US" altLang="en-US" sz="2400" dirty="0">
                <a:cs typeface="Arial" panose="020B0604020202020204" pitchFamily="34" charset="0"/>
              </a:rPr>
              <a:t> Transfer Evidence (AIB, Host Installation JA, etc.)</a:t>
            </a:r>
          </a:p>
          <a:p>
            <a:pPr algn="ctr">
              <a:spcBef>
                <a:spcPct val="0"/>
              </a:spcBef>
              <a:spcAft>
                <a:spcPct val="40000"/>
              </a:spcAft>
              <a:buClrTx/>
              <a:buSzTx/>
              <a:buFontTx/>
              <a:buNone/>
            </a:pPr>
            <a:r>
              <a:rPr lang="en-US" altLang="en-US" sz="2400" dirty="0">
                <a:cs typeface="Arial" panose="020B0604020202020204" pitchFamily="34" charset="0"/>
              </a:rPr>
              <a:t>Brief Convening Authority</a:t>
            </a:r>
          </a:p>
          <a:p>
            <a:pPr algn="ctr">
              <a:spcBef>
                <a:spcPct val="0"/>
              </a:spcBef>
              <a:buClrTx/>
              <a:buSzTx/>
              <a:buFontTx/>
              <a:buNone/>
            </a:pPr>
            <a:endParaRPr lang="en-US" altLang="en-US" sz="2400" b="0" dirty="0">
              <a:latin typeface="Times New Roman" panose="02020603050405020304" pitchFamily="18" charset="0"/>
              <a:cs typeface="Arial" panose="020B0604020202020204" pitchFamily="34" charset="0"/>
            </a:endParaRPr>
          </a:p>
        </p:txBody>
      </p:sp>
      <p:sp>
        <p:nvSpPr>
          <p:cNvPr id="7" name="Text Box 5"/>
          <p:cNvSpPr txBox="1">
            <a:spLocks noChangeArrowheads="1"/>
          </p:cNvSpPr>
          <p:nvPr/>
        </p:nvSpPr>
        <p:spPr bwMode="auto">
          <a:xfrm>
            <a:off x="334786" y="1401763"/>
            <a:ext cx="1152880" cy="252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spcAft>
                <a:spcPct val="40000"/>
              </a:spcAft>
              <a:buClrTx/>
              <a:buSzTx/>
              <a:buFontTx/>
              <a:buNone/>
            </a:pPr>
            <a:r>
              <a:rPr lang="en-US" altLang="en-US" sz="2400" dirty="0">
                <a:cs typeface="Arial" panose="020B0604020202020204" pitchFamily="34" charset="0"/>
              </a:rPr>
              <a:t>Day 1</a:t>
            </a:r>
          </a:p>
          <a:p>
            <a:pPr algn="ctr">
              <a:spcBef>
                <a:spcPct val="0"/>
              </a:spcBef>
              <a:spcAft>
                <a:spcPct val="40000"/>
              </a:spcAft>
              <a:buClrTx/>
              <a:buSzTx/>
              <a:buFontTx/>
              <a:buNone/>
            </a:pPr>
            <a:r>
              <a:rPr lang="en-US" altLang="en-US" sz="2400" dirty="0">
                <a:solidFill>
                  <a:schemeClr val="tx2"/>
                </a:solidFill>
                <a:cs typeface="Arial" panose="020B0604020202020204" pitchFamily="34" charset="0"/>
              </a:rPr>
              <a:t>+3</a:t>
            </a:r>
          </a:p>
          <a:p>
            <a:pPr algn="ctr">
              <a:spcBef>
                <a:spcPct val="0"/>
              </a:spcBef>
              <a:spcAft>
                <a:spcPct val="40000"/>
              </a:spcAft>
              <a:buClrTx/>
              <a:buSzTx/>
              <a:buFontTx/>
              <a:buNone/>
            </a:pPr>
            <a:r>
              <a:rPr lang="en-US" altLang="en-US" sz="2400" dirty="0">
                <a:solidFill>
                  <a:schemeClr val="tx2"/>
                </a:solidFill>
                <a:cs typeface="Arial" panose="020B0604020202020204" pitchFamily="34" charset="0"/>
              </a:rPr>
              <a:t>+30</a:t>
            </a:r>
          </a:p>
          <a:p>
            <a:pPr algn="ctr">
              <a:spcBef>
                <a:spcPct val="0"/>
              </a:spcBef>
              <a:spcAft>
                <a:spcPct val="40000"/>
              </a:spcAft>
              <a:buClrTx/>
              <a:buSzTx/>
              <a:buFontTx/>
              <a:buNone/>
            </a:pPr>
            <a:endParaRPr lang="en-US" altLang="en-US" sz="1600" dirty="0">
              <a:solidFill>
                <a:schemeClr val="tx2"/>
              </a:solidFill>
              <a:cs typeface="Arial" panose="020B0604020202020204" pitchFamily="34" charset="0"/>
            </a:endParaRPr>
          </a:p>
          <a:p>
            <a:pPr algn="ctr">
              <a:spcBef>
                <a:spcPct val="0"/>
              </a:spcBef>
              <a:spcAft>
                <a:spcPct val="40000"/>
              </a:spcAft>
              <a:buClrTx/>
              <a:buSzTx/>
              <a:buFontTx/>
              <a:buNone/>
            </a:pPr>
            <a:endParaRPr lang="en-US" altLang="en-US" sz="800" dirty="0">
              <a:solidFill>
                <a:schemeClr val="tx2"/>
              </a:solidFill>
              <a:cs typeface="Arial" panose="020B0604020202020204" pitchFamily="34" charset="0"/>
            </a:endParaRPr>
          </a:p>
          <a:p>
            <a:pPr algn="ctr">
              <a:spcBef>
                <a:spcPct val="0"/>
              </a:spcBef>
              <a:spcAft>
                <a:spcPct val="40000"/>
              </a:spcAft>
              <a:buClrTx/>
              <a:buSzTx/>
              <a:buFontTx/>
              <a:buNone/>
            </a:pPr>
            <a:r>
              <a:rPr lang="en-US" altLang="en-US" sz="2400" dirty="0">
                <a:solidFill>
                  <a:schemeClr val="tx2"/>
                </a:solidFill>
                <a:cs typeface="Arial" panose="020B0604020202020204" pitchFamily="34" charset="0"/>
              </a:rPr>
              <a:t>+40-45</a:t>
            </a:r>
          </a:p>
        </p:txBody>
      </p:sp>
      <p:cxnSp>
        <p:nvCxnSpPr>
          <p:cNvPr id="10" name="Straight Connector 11"/>
          <p:cNvCxnSpPr>
            <a:cxnSpLocks noChangeShapeType="1"/>
          </p:cNvCxnSpPr>
          <p:nvPr/>
        </p:nvCxnSpPr>
        <p:spPr bwMode="auto">
          <a:xfrm>
            <a:off x="1476375" y="1512888"/>
            <a:ext cx="11113" cy="2852737"/>
          </a:xfrm>
          <a:prstGeom prst="line">
            <a:avLst/>
          </a:prstGeom>
          <a:noFill/>
          <a:ln w="57150" algn="ctr">
            <a:solidFill>
              <a:schemeClr val="tx1"/>
            </a:solidFill>
            <a:round/>
            <a:headEnd/>
            <a:tailEnd/>
          </a:ln>
          <a:extLst>
            <a:ext uri="{909E8E84-426E-40DD-AFC4-6F175D3DCCD1}">
              <a14:hiddenFill xmlns:a14="http://schemas.microsoft.com/office/drawing/2010/main">
                <a:noFill/>
              </a14:hiddenFill>
            </a:ext>
          </a:extLst>
        </p:spPr>
      </p:cxnSp>
      <p:pic>
        <p:nvPicPr>
          <p:cNvPr id="3" name="Picture 6">
            <a:extLst>
              <a:ext uri="{FF2B5EF4-FFF2-40B4-BE49-F238E27FC236}">
                <a16:creationId xmlns:a16="http://schemas.microsoft.com/office/drawing/2014/main" id="{04A0557F-B89C-2417-D93A-C497F80A054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8401" y="4120456"/>
            <a:ext cx="3499060" cy="226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5" name="Picture 9" descr="IMGP1393">
            <a:extLst>
              <a:ext uri="{FF2B5EF4-FFF2-40B4-BE49-F238E27FC236}">
                <a16:creationId xmlns:a16="http://schemas.microsoft.com/office/drawing/2014/main" id="{568384F6-30CD-E55A-7F8B-65B90DCBF97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98026" y="4167607"/>
            <a:ext cx="3180248" cy="221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399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Human Factors</a:t>
            </a:r>
            <a:endParaRPr lang="en-US" dirty="0"/>
          </a:p>
        </p:txBody>
      </p:sp>
      <p:sp>
        <p:nvSpPr>
          <p:cNvPr id="3" name="Content Placeholder 2"/>
          <p:cNvSpPr>
            <a:spLocks noGrp="1"/>
          </p:cNvSpPr>
          <p:nvPr>
            <p:ph idx="1"/>
          </p:nvPr>
        </p:nvSpPr>
        <p:spPr/>
        <p:txBody>
          <a:bodyPr/>
          <a:lstStyle/>
          <a:p>
            <a:r>
              <a:rPr lang="en-US" altLang="en-US" dirty="0"/>
              <a:t>Human factors are analyzed by all SIB members.</a:t>
            </a:r>
          </a:p>
          <a:p>
            <a:r>
              <a:rPr lang="en-US" altLang="en-US" dirty="0"/>
              <a:t>Human Factors Analysis and Classification System (HFACS) is incorporated in AFSAS.  It is used to categorize what human errors occurred. Major headings include: </a:t>
            </a:r>
          </a:p>
          <a:p>
            <a:pPr lvl="1">
              <a:defRPr/>
            </a:pPr>
            <a:r>
              <a:rPr lang="en-US" altLang="en-US" dirty="0"/>
              <a:t>Unsafe Acts</a:t>
            </a:r>
          </a:p>
          <a:p>
            <a:pPr lvl="1" eaLnBrk="1" hangingPunct="1"/>
            <a:r>
              <a:rPr lang="en-US" altLang="en-US" dirty="0"/>
              <a:t>Preconditions</a:t>
            </a:r>
          </a:p>
          <a:p>
            <a:pPr lvl="1" eaLnBrk="1" hangingPunct="1"/>
            <a:r>
              <a:rPr lang="en-US" altLang="en-US" dirty="0"/>
              <a:t>Supervision / Leadership</a:t>
            </a:r>
          </a:p>
          <a:p>
            <a:pPr lvl="1" eaLnBrk="1" hangingPunct="1"/>
            <a:r>
              <a:rPr lang="en-US" altLang="en-US" dirty="0"/>
              <a:t>Organizational Influences</a:t>
            </a:r>
          </a:p>
          <a:p>
            <a:pPr marL="0" indent="0">
              <a:buNone/>
            </a:pP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100</a:t>
            </a:fld>
            <a:endParaRPr lang="en-US" dirty="0">
              <a:solidFill>
                <a:schemeClr val="bg2"/>
              </a:solidFill>
            </a:endParaRPr>
          </a:p>
        </p:txBody>
      </p:sp>
    </p:spTree>
    <p:extLst>
      <p:ext uri="{BB962C8B-B14F-4D97-AF65-F5344CB8AC3E}">
        <p14:creationId xmlns:p14="http://schemas.microsoft.com/office/powerpoint/2010/main" val="290375140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Report </a:t>
            </a:r>
            <a:br>
              <a:rPr lang="en-US" altLang="en-US" dirty="0"/>
            </a:br>
            <a:r>
              <a:rPr lang="en-US" altLang="en-US" dirty="0"/>
              <a:t>Human Factors</a:t>
            </a:r>
            <a:endParaRPr lang="en-US" dirty="0"/>
          </a:p>
        </p:txBody>
      </p:sp>
      <p:sp>
        <p:nvSpPr>
          <p:cNvPr id="3" name="Content Placeholder 2"/>
          <p:cNvSpPr>
            <a:spLocks noGrp="1"/>
          </p:cNvSpPr>
          <p:nvPr>
            <p:ph idx="1"/>
          </p:nvPr>
        </p:nvSpPr>
        <p:spPr/>
        <p:txBody>
          <a:bodyPr/>
          <a:lstStyle/>
          <a:p>
            <a:r>
              <a:rPr lang="en-US" altLang="en-US" dirty="0"/>
              <a:t>Integrate Human Factor </a:t>
            </a:r>
            <a:r>
              <a:rPr lang="en-US" altLang="en-US" sz="1800" i="1" dirty="0"/>
              <a:t>(not to be confused with HFACS)</a:t>
            </a:r>
            <a:r>
              <a:rPr lang="en-US" altLang="en-US" dirty="0"/>
              <a:t> terms directly into the Factor write-up to aid in describing human actions: </a:t>
            </a:r>
          </a:p>
          <a:p>
            <a:pPr eaLnBrk="1" hangingPunct="1"/>
            <a:endParaRPr lang="en-US" altLang="en-US" sz="800" dirty="0"/>
          </a:p>
          <a:p>
            <a:pPr marL="403225" lvl="1" indent="0" eaLnBrk="1" hangingPunct="1">
              <a:buNone/>
            </a:pPr>
            <a:r>
              <a:rPr lang="en-US" altLang="en-US" dirty="0"/>
              <a:t>“These actions coupled with communications from his flight lead, multiple position and altitude calls to regain element mutual support, monitoring of flight parameters, and maneuvering away from high terrain near the aircraft combined to produce a situation of cognitive </a:t>
            </a:r>
            <a:r>
              <a:rPr lang="en-US" altLang="en-US" dirty="0">
                <a:solidFill>
                  <a:srgbClr val="FF0000"/>
                </a:solidFill>
              </a:rPr>
              <a:t>task saturation </a:t>
            </a:r>
            <a:r>
              <a:rPr lang="en-US" altLang="en-US" dirty="0"/>
              <a:t>resulting in the MP being </a:t>
            </a:r>
            <a:r>
              <a:rPr lang="en-US" altLang="en-US" dirty="0">
                <a:solidFill>
                  <a:srgbClr val="FF0000"/>
                </a:solidFill>
              </a:rPr>
              <a:t>fixated</a:t>
            </a:r>
            <a:r>
              <a:rPr lang="en-US" altLang="en-US" dirty="0"/>
              <a:t> on his RPM gauge and never analyzing his EGT gauge.”</a:t>
            </a:r>
          </a:p>
          <a:p>
            <a:pPr marL="0" indent="0">
              <a:buNone/>
            </a:pP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101</a:t>
            </a:fld>
            <a:endParaRPr lang="en-US" dirty="0">
              <a:solidFill>
                <a:schemeClr val="bg2"/>
              </a:solidFill>
            </a:endParaRPr>
          </a:p>
        </p:txBody>
      </p:sp>
    </p:spTree>
    <p:extLst>
      <p:ext uri="{BB962C8B-B14F-4D97-AF65-F5344CB8AC3E}">
        <p14:creationId xmlns:p14="http://schemas.microsoft.com/office/powerpoint/2010/main" val="422879099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Report </a:t>
            </a:r>
            <a:br>
              <a:rPr lang="en-US" altLang="en-US" dirty="0"/>
            </a:br>
            <a:r>
              <a:rPr lang="en-US" altLang="en-US" dirty="0"/>
              <a:t>Human Factors</a:t>
            </a:r>
            <a:endParaRPr lang="en-US" dirty="0"/>
          </a:p>
        </p:txBody>
      </p:sp>
      <p:sp>
        <p:nvSpPr>
          <p:cNvPr id="3" name="Content Placeholder 2"/>
          <p:cNvSpPr>
            <a:spLocks noGrp="1"/>
          </p:cNvSpPr>
          <p:nvPr>
            <p:ph idx="1"/>
          </p:nvPr>
        </p:nvSpPr>
        <p:spPr/>
        <p:txBody>
          <a:bodyPr/>
          <a:lstStyle/>
          <a:p>
            <a:r>
              <a:rPr lang="en-US" altLang="en-US" dirty="0"/>
              <a:t>Info presented must be consistent</a:t>
            </a:r>
          </a:p>
          <a:p>
            <a:pPr lvl="1">
              <a:defRPr/>
            </a:pPr>
            <a:r>
              <a:rPr lang="en-US" altLang="en-US" dirty="0"/>
              <a:t>Factor and AFSAS entered HFACS must agree </a:t>
            </a:r>
          </a:p>
          <a:p>
            <a:r>
              <a:rPr lang="en-US" altLang="en-US" dirty="0"/>
              <a:t>Get a Human Factors expert on the SIB if required</a:t>
            </a:r>
          </a:p>
          <a:p>
            <a:pPr lvl="1">
              <a:defRPr/>
            </a:pPr>
            <a:r>
              <a:rPr lang="en-US" altLang="en-US" dirty="0"/>
              <a:t>Works with FS to determine Human Factor issues of mishap</a:t>
            </a:r>
          </a:p>
          <a:p>
            <a:pPr lvl="1">
              <a:defRPr/>
            </a:pPr>
            <a:r>
              <a:rPr lang="en-US" altLang="en-US" dirty="0"/>
              <a:t>CA/SG is focal point</a:t>
            </a:r>
          </a:p>
          <a:p>
            <a:pPr lvl="1">
              <a:defRPr/>
            </a:pPr>
            <a:r>
              <a:rPr lang="en-US" altLang="en-US" dirty="0"/>
              <a:t>AFSEC/SEH Division for advice</a:t>
            </a:r>
          </a:p>
          <a:p>
            <a:r>
              <a:rPr lang="en-US" altLang="en-US" dirty="0"/>
              <a:t>Help FS/HF expert see it from the operator/maintainer’s perspective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102</a:t>
            </a:fld>
            <a:endParaRPr lang="en-US" dirty="0">
              <a:solidFill>
                <a:schemeClr val="bg2"/>
              </a:solidFill>
            </a:endParaRPr>
          </a:p>
        </p:txBody>
      </p:sp>
    </p:spTree>
    <p:extLst>
      <p:ext uri="{BB962C8B-B14F-4D97-AF65-F5344CB8AC3E}">
        <p14:creationId xmlns:p14="http://schemas.microsoft.com/office/powerpoint/2010/main" val="29380526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Medical / Technical Speak …</a:t>
            </a:r>
            <a:endParaRPr lang="en-US" dirty="0"/>
          </a:p>
        </p:txBody>
      </p:sp>
      <p:sp>
        <p:nvSpPr>
          <p:cNvPr id="3" name="Content Placeholder 2"/>
          <p:cNvSpPr>
            <a:spLocks noGrp="1"/>
          </p:cNvSpPr>
          <p:nvPr>
            <p:ph idx="1"/>
          </p:nvPr>
        </p:nvSpPr>
        <p:spPr/>
        <p:txBody>
          <a:bodyPr/>
          <a:lstStyle/>
          <a:p>
            <a:r>
              <a:rPr lang="en-US" altLang="en-US" dirty="0"/>
              <a:t>Tone down the “Medical / Technical Speak”</a:t>
            </a:r>
            <a:endParaRPr lang="en-US" altLang="en-US" sz="800" dirty="0"/>
          </a:p>
          <a:p>
            <a:pPr lvl="1" eaLnBrk="1" hangingPunct="1"/>
            <a:r>
              <a:rPr lang="en-US" altLang="en-US" dirty="0"/>
              <a:t>"Loss of the right lamina papyracea and opacification of the right ethmoid sinus are consistent with a right medial wall blowout fracture."</a:t>
            </a:r>
          </a:p>
          <a:p>
            <a:pPr lvl="1" eaLnBrk="1" hangingPunct="1">
              <a:buNone/>
            </a:pPr>
            <a:endParaRPr lang="en-US" altLang="en-US" dirty="0"/>
          </a:p>
          <a:p>
            <a:pPr lvl="1" eaLnBrk="1" hangingPunct="1"/>
            <a:r>
              <a:rPr lang="en-US" altLang="en-US" dirty="0"/>
              <a:t>Translation:  The X-Ray shows the individual was struck in the right eye.</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103</a:t>
            </a:fld>
            <a:endParaRPr lang="en-US" dirty="0">
              <a:solidFill>
                <a:schemeClr val="bg2"/>
              </a:solidFill>
            </a:endParaRPr>
          </a:p>
        </p:txBody>
      </p:sp>
    </p:spTree>
    <p:extLst>
      <p:ext uri="{BB962C8B-B14F-4D97-AF65-F5344CB8AC3E}">
        <p14:creationId xmlns:p14="http://schemas.microsoft.com/office/powerpoint/2010/main" val="2283105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104</a:t>
            </a:fld>
            <a:endParaRPr lang="en-US" dirty="0">
              <a:solidFill>
                <a:schemeClr val="bg2"/>
              </a:solidFill>
            </a:endParaRPr>
          </a:p>
        </p:txBody>
      </p:sp>
      <p:sp>
        <p:nvSpPr>
          <p:cNvPr id="7" name="Rectangle 4"/>
          <p:cNvSpPr>
            <a:spLocks noGrp="1" noChangeArrowheads="1"/>
          </p:cNvSpPr>
          <p:nvPr>
            <p:ph type="title"/>
          </p:nvPr>
        </p:nvSpPr>
        <p:spPr>
          <a:xfrm>
            <a:off x="685800" y="2286000"/>
            <a:ext cx="7772400" cy="1143000"/>
          </a:xfrm>
        </p:spPr>
        <p:txBody>
          <a:bodyPr lIns="90488" tIns="44450" rIns="90488" bIns="44450"/>
          <a:lstStyle/>
          <a:p>
            <a:pPr algn="ctr" eaLnBrk="1" hangingPunct="1">
              <a:defRPr/>
            </a:pPr>
            <a:br>
              <a:rPr lang="en-US" altLang="en-US" sz="6000" i="0" dirty="0">
                <a:solidFill>
                  <a:schemeClr val="accent6">
                    <a:lumMod val="75000"/>
                  </a:schemeClr>
                </a:solidFill>
              </a:rPr>
            </a:br>
            <a:r>
              <a:rPr lang="en-US" altLang="en-US" sz="6000" i="0" dirty="0">
                <a:solidFill>
                  <a:schemeClr val="accent6">
                    <a:lumMod val="75000"/>
                  </a:schemeClr>
                </a:solidFill>
              </a:rPr>
              <a:t>Findings, Causes &amp; Recommendations </a:t>
            </a:r>
          </a:p>
        </p:txBody>
      </p:sp>
    </p:spTree>
    <p:extLst>
      <p:ext uri="{BB962C8B-B14F-4D97-AF65-F5344CB8AC3E}">
        <p14:creationId xmlns:p14="http://schemas.microsoft.com/office/powerpoint/2010/main" val="9096686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Findings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105</a:t>
            </a:fld>
            <a:endParaRPr lang="en-US" dirty="0">
              <a:solidFill>
                <a:schemeClr val="bg2"/>
              </a:solidFill>
            </a:endParaRPr>
          </a:p>
        </p:txBody>
      </p:sp>
      <p:sp>
        <p:nvSpPr>
          <p:cNvPr id="6" name="TextBox 1"/>
          <p:cNvSpPr txBox="1">
            <a:spLocks noChangeArrowheads="1"/>
          </p:cNvSpPr>
          <p:nvPr/>
        </p:nvSpPr>
        <p:spPr bwMode="auto">
          <a:xfrm>
            <a:off x="2819400" y="1524000"/>
            <a:ext cx="35766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6000" b="0" dirty="0">
                <a:latin typeface="Times New Roman" panose="02020603050405020304" pitchFamily="18" charset="0"/>
              </a:rPr>
              <a:t>FACTORS</a:t>
            </a:r>
          </a:p>
        </p:txBody>
      </p:sp>
      <p:sp>
        <p:nvSpPr>
          <p:cNvPr id="7" name="TextBox 6"/>
          <p:cNvSpPr txBox="1">
            <a:spLocks noChangeArrowheads="1"/>
          </p:cNvSpPr>
          <p:nvPr/>
        </p:nvSpPr>
        <p:spPr bwMode="auto">
          <a:xfrm>
            <a:off x="2819400" y="3276600"/>
            <a:ext cx="37782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6000" b="0" dirty="0">
                <a:latin typeface="Times New Roman" panose="02020603050405020304" pitchFamily="18" charset="0"/>
              </a:rPr>
              <a:t>FINDINGS</a:t>
            </a:r>
          </a:p>
        </p:txBody>
      </p:sp>
      <p:sp>
        <p:nvSpPr>
          <p:cNvPr id="8" name="TextBox 7"/>
          <p:cNvSpPr txBox="1">
            <a:spLocks noChangeArrowheads="1"/>
          </p:cNvSpPr>
          <p:nvPr/>
        </p:nvSpPr>
        <p:spPr bwMode="auto">
          <a:xfrm>
            <a:off x="822325" y="4953000"/>
            <a:ext cx="7924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6000" b="0" dirty="0">
                <a:latin typeface="Times New Roman" panose="02020603050405020304" pitchFamily="18" charset="0"/>
              </a:rPr>
              <a:t>RECOMMENDATIONS</a:t>
            </a:r>
          </a:p>
        </p:txBody>
      </p:sp>
      <p:sp>
        <p:nvSpPr>
          <p:cNvPr id="9" name="Down Arrow 8"/>
          <p:cNvSpPr/>
          <p:nvPr/>
        </p:nvSpPr>
        <p:spPr>
          <a:xfrm>
            <a:off x="3813175" y="2387600"/>
            <a:ext cx="1295400" cy="1066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Down Arrow 9"/>
          <p:cNvSpPr/>
          <p:nvPr/>
        </p:nvSpPr>
        <p:spPr>
          <a:xfrm>
            <a:off x="3813175" y="4129088"/>
            <a:ext cx="1295400" cy="1066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403868225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Findings</a:t>
            </a:r>
          </a:p>
        </p:txBody>
      </p:sp>
      <p:sp>
        <p:nvSpPr>
          <p:cNvPr id="3" name="Content Placeholder 2"/>
          <p:cNvSpPr>
            <a:spLocks noGrp="1"/>
          </p:cNvSpPr>
          <p:nvPr>
            <p:ph idx="1"/>
          </p:nvPr>
        </p:nvSpPr>
        <p:spPr>
          <a:xfrm>
            <a:off x="276225" y="1430809"/>
            <a:ext cx="8397875" cy="4743450"/>
          </a:xfrm>
        </p:spPr>
        <p:txBody>
          <a:bodyPr/>
          <a:lstStyle/>
          <a:p>
            <a:pPr>
              <a:defRPr/>
            </a:pPr>
            <a:r>
              <a:rPr lang="en-US" dirty="0"/>
              <a:t>Statements in chronological order of each single event or condition </a:t>
            </a:r>
            <a:r>
              <a:rPr lang="en-US" u="sng" dirty="0"/>
              <a:t>essential</a:t>
            </a:r>
            <a:r>
              <a:rPr lang="en-US" dirty="0"/>
              <a:t> in sustaining the mishap sequence</a:t>
            </a:r>
          </a:p>
          <a:p>
            <a:pPr>
              <a:defRPr/>
            </a:pPr>
            <a:r>
              <a:rPr lang="en-US" dirty="0"/>
              <a:t>Findings represent the SIB's conclusions after analyzing and deliberating all the facts, based on the weight of evidence, professional knowledge, and good judgment of the investigators</a:t>
            </a:r>
          </a:p>
          <a:p>
            <a:pPr>
              <a:defRPr/>
            </a:pPr>
            <a:r>
              <a:rPr lang="en-US" dirty="0"/>
              <a:t>Start the sequence when the initial actions occurred, which may be prior to the day of the mishap (e.g., design problems, improperly written directives, an inadequate training)</a:t>
            </a:r>
          </a:p>
          <a:p>
            <a:pPr>
              <a:defRPr/>
            </a:pPr>
            <a:endParaRPr lang="en-US" sz="1200" dirty="0"/>
          </a:p>
          <a:p>
            <a:pPr>
              <a:defRPr/>
            </a:pPr>
            <a:r>
              <a:rPr lang="en-US" i="1" dirty="0"/>
              <a:t>Technique: </a:t>
            </a:r>
            <a:r>
              <a:rPr lang="en-US" dirty="0"/>
              <a:t>Bulletize mishap overview (in complete sentences) in chronological order from the first event in the sequence to the end of the mishap sequence </a:t>
            </a:r>
          </a:p>
          <a:p>
            <a:pPr lvl="1">
              <a:defRPr/>
            </a:pPr>
            <a:r>
              <a:rPr lang="en-US" dirty="0"/>
              <a:t>Retain the “factors” in the mishap</a:t>
            </a:r>
          </a:p>
          <a:p>
            <a:pPr lvl="1">
              <a:defRPr/>
            </a:pPr>
            <a:r>
              <a:rPr lang="en-US" dirty="0"/>
              <a:t>Retain the </a:t>
            </a:r>
            <a:r>
              <a:rPr lang="en-US" u="sng" dirty="0"/>
              <a:t>essential</a:t>
            </a:r>
            <a:r>
              <a:rPr lang="en-US" dirty="0"/>
              <a:t> events/conditions that sustain the mishap sequence</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106</a:t>
            </a:fld>
            <a:endParaRPr lang="en-US" dirty="0">
              <a:solidFill>
                <a:schemeClr val="bg2"/>
              </a:solidFill>
            </a:endParaRPr>
          </a:p>
        </p:txBody>
      </p:sp>
    </p:spTree>
    <p:extLst>
      <p:ext uri="{BB962C8B-B14F-4D97-AF65-F5344CB8AC3E}">
        <p14:creationId xmlns:p14="http://schemas.microsoft.com/office/powerpoint/2010/main" val="178656257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Findings</a:t>
            </a:r>
          </a:p>
        </p:txBody>
      </p:sp>
      <p:sp>
        <p:nvSpPr>
          <p:cNvPr id="3" name="Content Placeholder 2"/>
          <p:cNvSpPr>
            <a:spLocks noGrp="1"/>
          </p:cNvSpPr>
          <p:nvPr>
            <p:ph idx="1"/>
          </p:nvPr>
        </p:nvSpPr>
        <p:spPr>
          <a:xfrm>
            <a:off x="276225" y="1430808"/>
            <a:ext cx="8397875" cy="4743450"/>
          </a:xfrm>
        </p:spPr>
        <p:txBody>
          <a:bodyPr/>
          <a:lstStyle/>
          <a:p>
            <a:pPr>
              <a:defRPr/>
            </a:pPr>
            <a:r>
              <a:rPr lang="en-US" altLang="en-US" dirty="0"/>
              <a:t>List findings in time sequence, first to last </a:t>
            </a:r>
          </a:p>
          <a:p>
            <a:pPr lvl="1">
              <a:defRPr/>
            </a:pPr>
            <a:r>
              <a:rPr lang="en-US" altLang="en-US" dirty="0"/>
              <a:t>When it occurred, not when discovered</a:t>
            </a:r>
          </a:p>
          <a:p>
            <a:pPr lvl="1">
              <a:defRPr/>
            </a:pPr>
            <a:r>
              <a:rPr lang="en-US" altLang="en-US" dirty="0"/>
              <a:t>Design/T.O.s/Regulations/Training/Mishap</a:t>
            </a:r>
          </a:p>
          <a:p>
            <a:pPr lvl="1">
              <a:defRPr/>
            </a:pPr>
            <a:r>
              <a:rPr lang="en-US" altLang="en-US" dirty="0"/>
              <a:t>Remember: Some events in the mishap sequence began long before the actual mishap:</a:t>
            </a:r>
          </a:p>
          <a:p>
            <a:pPr lvl="1" eaLnBrk="1" hangingPunct="1">
              <a:spcAft>
                <a:spcPct val="30000"/>
              </a:spcAft>
              <a:buNone/>
              <a:defRPr/>
            </a:pPr>
            <a:endParaRPr lang="en-US" altLang="en-US" sz="700" dirty="0"/>
          </a:p>
          <a:p>
            <a:pPr lvl="2">
              <a:defRPr/>
            </a:pPr>
            <a:r>
              <a:rPr lang="en-US" altLang="en-US" dirty="0"/>
              <a:t>Finding 1: The Original Equipment Manufacturer produced the F-117 with an aircraft design that is highly conducive to spatial disorientation.   </a:t>
            </a:r>
          </a:p>
          <a:p>
            <a:pPr lvl="2">
              <a:defRPr/>
            </a:pPr>
            <a:r>
              <a:rPr lang="en-US" altLang="en-US" dirty="0"/>
              <a:t>Finding 1: The KC-135 Program Office accepted the F108 engine with a known design deficiency that predisposes the third stage fan disk lugs to fractures due to high cycle fatigue (HCF). </a:t>
            </a:r>
          </a:p>
          <a:p>
            <a:pPr>
              <a:defRPr/>
            </a:pPr>
            <a:r>
              <a:rPr lang="en-US" altLang="en-US" dirty="0"/>
              <a:t>The sequence continues to the point where all damage or injury has occurred</a:t>
            </a:r>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107</a:t>
            </a:fld>
            <a:endParaRPr lang="en-US" dirty="0">
              <a:solidFill>
                <a:schemeClr val="bg2"/>
              </a:solidFill>
            </a:endParaRPr>
          </a:p>
        </p:txBody>
      </p:sp>
    </p:spTree>
    <p:extLst>
      <p:ext uri="{BB962C8B-B14F-4D97-AF65-F5344CB8AC3E}">
        <p14:creationId xmlns:p14="http://schemas.microsoft.com/office/powerpoint/2010/main" val="156859840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dirty="0"/>
          </a:p>
        </p:txBody>
      </p:sp>
      <p:sp>
        <p:nvSpPr>
          <p:cNvPr id="91139"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dirty="0"/>
          </a:p>
        </p:txBody>
      </p:sp>
      <p:sp>
        <p:nvSpPr>
          <p:cNvPr id="91140" name="Rectangle 4"/>
          <p:cNvSpPr>
            <a:spLocks noGrp="1" noChangeArrowheads="1"/>
          </p:cNvSpPr>
          <p:nvPr>
            <p:ph type="title"/>
          </p:nvPr>
        </p:nvSpPr>
        <p:spPr>
          <a:xfrm>
            <a:off x="1638300" y="-169863"/>
            <a:ext cx="7143750" cy="1143001"/>
          </a:xfrm>
        </p:spPr>
        <p:txBody>
          <a:bodyPr lIns="90488" tIns="44450" rIns="90488" bIns="44450" anchor="b"/>
          <a:lstStyle/>
          <a:p>
            <a:pPr eaLnBrk="1" hangingPunct="1"/>
            <a:r>
              <a:rPr lang="en-US" altLang="en-US" dirty="0"/>
              <a:t>Findings</a:t>
            </a:r>
          </a:p>
        </p:txBody>
      </p:sp>
      <p:sp>
        <p:nvSpPr>
          <p:cNvPr id="91141" name="Rectangle 5"/>
          <p:cNvSpPr>
            <a:spLocks noGrp="1" noChangeArrowheads="1"/>
          </p:cNvSpPr>
          <p:nvPr>
            <p:ph idx="1"/>
          </p:nvPr>
        </p:nvSpPr>
        <p:spPr>
          <a:xfrm>
            <a:off x="336550" y="1477963"/>
            <a:ext cx="8020050" cy="4916487"/>
          </a:xfrm>
        </p:spPr>
        <p:txBody>
          <a:bodyPr lIns="90488" tIns="44450" rIns="90488" bIns="44450"/>
          <a:lstStyle/>
          <a:p>
            <a:pPr marL="342900" indent="-342900" eaLnBrk="1" hangingPunct="1">
              <a:lnSpc>
                <a:spcPct val="90000"/>
              </a:lnSpc>
              <a:defRPr/>
            </a:pPr>
            <a:r>
              <a:rPr lang="en-US" altLang="en-US" sz="2500" dirty="0"/>
              <a:t>Each finding </a:t>
            </a:r>
            <a:r>
              <a:rPr lang="en-US" altLang="en-US" sz="2500" u="sng" dirty="0">
                <a:solidFill>
                  <a:srgbClr val="FF0000"/>
                </a:solidFill>
              </a:rPr>
              <a:t>MUST</a:t>
            </a:r>
            <a:r>
              <a:rPr lang="en-US" altLang="en-US" sz="2500" dirty="0"/>
              <a:t> be supported in a Factor</a:t>
            </a:r>
          </a:p>
          <a:p>
            <a:pPr marL="800100" lvl="1" indent="-342900" eaLnBrk="1" hangingPunct="1">
              <a:defRPr/>
            </a:pPr>
            <a:r>
              <a:rPr lang="en-US" altLang="en-US" dirty="0"/>
              <a:t>For example: </a:t>
            </a:r>
          </a:p>
          <a:p>
            <a:pPr marL="742950" lvl="1" indent="-285750" eaLnBrk="1" hangingPunct="1">
              <a:buFont typeface="Wingdings" panose="05000000000000000000" pitchFamily="2" charset="2"/>
              <a:buNone/>
              <a:defRPr/>
            </a:pPr>
            <a:endParaRPr lang="en-US" altLang="en-US" sz="800" dirty="0"/>
          </a:p>
          <a:p>
            <a:pPr marL="742950" lvl="1" indent="-285750" eaLnBrk="1" hangingPunct="1">
              <a:buFont typeface="Wingdings" panose="05000000000000000000" pitchFamily="2" charset="2"/>
              <a:buNone/>
              <a:defRPr/>
            </a:pPr>
            <a:r>
              <a:rPr lang="en-US" altLang="en-US" dirty="0"/>
              <a:t>Finding 2: (Causal) Due to a lack of oversight, </a:t>
            </a:r>
            <a:r>
              <a:rPr lang="en-US" altLang="en-US" i="1" dirty="0"/>
              <a:t>[Syllabus Owner]</a:t>
            </a:r>
            <a:r>
              <a:rPr lang="en-US" altLang="en-US" dirty="0"/>
              <a:t> failed to ensure that Spatial Disorientation (SD) academic training is reinforced with “hands-on” SD simulation training. </a:t>
            </a:r>
            <a:endParaRPr lang="en-US" altLang="en-US" sz="800" dirty="0"/>
          </a:p>
          <a:p>
            <a:pPr marL="800100" lvl="1" indent="-342900" eaLnBrk="1" hangingPunct="1">
              <a:defRPr/>
            </a:pPr>
            <a:endParaRPr lang="en-US" altLang="en-US" dirty="0"/>
          </a:p>
          <a:p>
            <a:pPr marL="800100" lvl="1" indent="-342900" eaLnBrk="1" hangingPunct="1">
              <a:defRPr/>
            </a:pPr>
            <a:r>
              <a:rPr lang="en-US" altLang="en-US" dirty="0"/>
              <a:t>This must be discussed thoroughly within the analysis of the factor, in this case a “causal” factor</a:t>
            </a:r>
          </a:p>
          <a:p>
            <a:pPr marL="800100" lvl="1" indent="-342900" eaLnBrk="1" hangingPunct="1">
              <a:defRPr/>
            </a:pPr>
            <a:r>
              <a:rPr lang="en-US" dirty="0"/>
              <a:t> Determination: Spatial Disorientation training was a Causal Factor</a:t>
            </a:r>
          </a:p>
          <a:p>
            <a:pPr marL="800100" lvl="1" indent="-342900" eaLnBrk="1" hangingPunct="1">
              <a:defRPr/>
            </a:pPr>
            <a:endParaRPr lang="en-US" altLang="en-US" dirty="0"/>
          </a:p>
          <a:p>
            <a:pPr marL="396875" indent="-342900" eaLnBrk="1" hangingPunct="1">
              <a:defRPr/>
            </a:pPr>
            <a:r>
              <a:rPr lang="en-US" altLang="en-US" sz="2500" dirty="0"/>
              <a:t>If it is not, the Factor was not written completely</a:t>
            </a:r>
          </a:p>
          <a:p>
            <a:pPr marL="396875" indent="-342900" eaLnBrk="1" hangingPunct="1">
              <a:defRPr/>
            </a:pPr>
            <a:endParaRPr lang="en-US" altLang="en-US" dirty="0"/>
          </a:p>
        </p:txBody>
      </p:sp>
      <p:sp>
        <p:nvSpPr>
          <p:cNvPr id="6" name="Slide Number Placeholder 3"/>
          <p:cNvSpPr>
            <a:spLocks noGrp="1"/>
          </p:cNvSpPr>
          <p:nvPr>
            <p:ph type="sldNum" sz="quarter" idx="11"/>
          </p:nvPr>
        </p:nvSpPr>
        <p:spPr>
          <a:xfrm>
            <a:off x="7988300" y="6524625"/>
            <a:ext cx="1143000" cy="304800"/>
          </a:xfrm>
        </p:spPr>
        <p:txBody>
          <a:bodyPr/>
          <a:lstStyle/>
          <a:p>
            <a:pPr>
              <a:defRPr/>
            </a:pPr>
            <a:r>
              <a:rPr lang="en-US" dirty="0">
                <a:solidFill>
                  <a:schemeClr val="bg2"/>
                </a:solidFill>
              </a:rPr>
              <a:t>41</a:t>
            </a:r>
          </a:p>
        </p:txBody>
      </p:sp>
    </p:spTree>
    <p:extLst>
      <p:ext uri="{BB962C8B-B14F-4D97-AF65-F5344CB8AC3E}">
        <p14:creationId xmlns:p14="http://schemas.microsoft.com/office/powerpoint/2010/main" val="1582627464"/>
      </p:ext>
    </p:extLst>
  </p:cSld>
  <p:clrMapOvr>
    <a:masterClrMapping/>
  </p:clrMapOvr>
  <p:transition spd="slow"/>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dirty="0"/>
          </a:p>
        </p:txBody>
      </p:sp>
      <p:sp>
        <p:nvSpPr>
          <p:cNvPr id="91139"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dirty="0"/>
          </a:p>
        </p:txBody>
      </p:sp>
      <p:sp>
        <p:nvSpPr>
          <p:cNvPr id="91140" name="Rectangle 4"/>
          <p:cNvSpPr>
            <a:spLocks noGrp="1" noChangeArrowheads="1"/>
          </p:cNvSpPr>
          <p:nvPr>
            <p:ph type="title"/>
          </p:nvPr>
        </p:nvSpPr>
        <p:spPr>
          <a:xfrm>
            <a:off x="1638300" y="-169863"/>
            <a:ext cx="7143750" cy="1143001"/>
          </a:xfrm>
        </p:spPr>
        <p:txBody>
          <a:bodyPr lIns="90488" tIns="44450" rIns="90488" bIns="44450" anchor="b"/>
          <a:lstStyle/>
          <a:p>
            <a:pPr eaLnBrk="1" hangingPunct="1"/>
            <a:r>
              <a:rPr lang="en-US" altLang="en-US" dirty="0"/>
              <a:t>Findings</a:t>
            </a:r>
          </a:p>
        </p:txBody>
      </p:sp>
      <p:sp>
        <p:nvSpPr>
          <p:cNvPr id="91141" name="Rectangle 5"/>
          <p:cNvSpPr>
            <a:spLocks noGrp="1" noChangeArrowheads="1"/>
          </p:cNvSpPr>
          <p:nvPr>
            <p:ph idx="1"/>
          </p:nvPr>
        </p:nvSpPr>
        <p:spPr>
          <a:xfrm>
            <a:off x="336550" y="1477963"/>
            <a:ext cx="8020050" cy="4916487"/>
          </a:xfrm>
        </p:spPr>
        <p:txBody>
          <a:bodyPr lIns="90488" tIns="44450" rIns="90488" bIns="44450"/>
          <a:lstStyle/>
          <a:p>
            <a:pPr marL="342900" indent="-342900" eaLnBrk="1" hangingPunct="1">
              <a:spcAft>
                <a:spcPct val="30000"/>
              </a:spcAft>
              <a:defRPr/>
            </a:pPr>
            <a:r>
              <a:rPr lang="en-US" altLang="en-US" sz="2500" dirty="0">
                <a:solidFill>
                  <a:srgbClr val="FF0000"/>
                </a:solidFill>
              </a:rPr>
              <a:t>Do Not </a:t>
            </a:r>
            <a:r>
              <a:rPr lang="en-US" altLang="en-US" sz="2500" dirty="0"/>
              <a:t>include events interesting to the reader but not necessary to sustain sequence</a:t>
            </a:r>
          </a:p>
          <a:p>
            <a:pPr marL="800100" lvl="1" indent="-342900" eaLnBrk="1" hangingPunct="1">
              <a:defRPr/>
            </a:pPr>
            <a:r>
              <a:rPr lang="en-US" altLang="en-US" dirty="0"/>
              <a:t>For example: </a:t>
            </a:r>
          </a:p>
          <a:p>
            <a:pPr marL="742950" lvl="1" indent="-285750" eaLnBrk="1" hangingPunct="1">
              <a:buFont typeface="Wingdings" panose="05000000000000000000" pitchFamily="2" charset="2"/>
              <a:buNone/>
              <a:defRPr/>
            </a:pPr>
            <a:endParaRPr lang="en-US" altLang="en-US" sz="800" dirty="0"/>
          </a:p>
          <a:p>
            <a:pPr marL="742950" lvl="1" indent="-285750" eaLnBrk="1" hangingPunct="1">
              <a:buFont typeface="Wingdings" panose="05000000000000000000" pitchFamily="2" charset="2"/>
              <a:buNone/>
              <a:defRPr/>
            </a:pPr>
            <a:r>
              <a:rPr lang="en-US" altLang="en-US" dirty="0"/>
              <a:t>    Scenario: Pilot was flying as an NVG instructor, not current to instruct NVG sortie, crashed during a non-NVG portion of the flight due to spatial disorientation </a:t>
            </a:r>
          </a:p>
          <a:p>
            <a:pPr marL="742950" lvl="1" indent="-285750" eaLnBrk="1" hangingPunct="1">
              <a:buFont typeface="Wingdings" panose="05000000000000000000" pitchFamily="2" charset="2"/>
              <a:buNone/>
              <a:defRPr/>
            </a:pPr>
            <a:endParaRPr lang="en-US" altLang="en-US" sz="800" dirty="0"/>
          </a:p>
          <a:p>
            <a:pPr marL="342900" indent="-342900" eaLnBrk="1" hangingPunct="1">
              <a:defRPr/>
            </a:pPr>
            <a:r>
              <a:rPr lang="en-US" altLang="en-US" sz="2500" dirty="0"/>
              <a:t>Where would you discuss this uncovered issue that did not cause the event or influence the outcome?</a:t>
            </a:r>
          </a:p>
          <a:p>
            <a:pPr marL="803275" lvl="1" indent="-342900" eaLnBrk="1" hangingPunct="1">
              <a:defRPr/>
            </a:pPr>
            <a:r>
              <a:rPr lang="en-US" altLang="en-US" dirty="0"/>
              <a:t>Non-Factors Worthy of Discussion</a:t>
            </a:r>
          </a:p>
        </p:txBody>
      </p:sp>
      <p:sp>
        <p:nvSpPr>
          <p:cNvPr id="6" name="Slide Number Placeholder 3"/>
          <p:cNvSpPr>
            <a:spLocks noGrp="1"/>
          </p:cNvSpPr>
          <p:nvPr>
            <p:ph type="sldNum" sz="quarter" idx="11"/>
          </p:nvPr>
        </p:nvSpPr>
        <p:spPr>
          <a:xfrm>
            <a:off x="7988300" y="6524625"/>
            <a:ext cx="1143000" cy="304800"/>
          </a:xfrm>
        </p:spPr>
        <p:txBody>
          <a:bodyPr/>
          <a:lstStyle/>
          <a:p>
            <a:pPr>
              <a:defRPr/>
            </a:pPr>
            <a:r>
              <a:rPr lang="en-US" dirty="0">
                <a:solidFill>
                  <a:schemeClr val="bg2"/>
                </a:solidFill>
              </a:rPr>
              <a:t>41</a:t>
            </a:r>
          </a:p>
        </p:txBody>
      </p:sp>
    </p:spTree>
    <p:extLst>
      <p:ext uri="{BB962C8B-B14F-4D97-AF65-F5344CB8AC3E}">
        <p14:creationId xmlns:p14="http://schemas.microsoft.com/office/powerpoint/2010/main" val="304825059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solidFill>
                  <a:schemeClr val="accent2">
                    <a:lumMod val="50000"/>
                  </a:schemeClr>
                </a:solidFill>
              </a:rPr>
              <a:t>Investigation Timeline</a:t>
            </a:r>
            <a:endParaRPr lang="en-US" dirty="0"/>
          </a:p>
        </p:txBody>
      </p:sp>
      <p:sp>
        <p:nvSpPr>
          <p:cNvPr id="3" name="Content Placeholder 2"/>
          <p:cNvSpPr>
            <a:spLocks noGrp="1"/>
          </p:cNvSpPr>
          <p:nvPr>
            <p:ph idx="1"/>
          </p:nvPr>
        </p:nvSpPr>
        <p:spPr/>
        <p:txBody>
          <a:bodyPr/>
          <a:lstStyle/>
          <a:p>
            <a:r>
              <a:rPr lang="en-US" altLang="en-US" dirty="0"/>
              <a:t>Investigation can be broken into three 10-day periods:</a:t>
            </a:r>
          </a:p>
          <a:p>
            <a:pPr lvl="1">
              <a:defRPr/>
            </a:pPr>
            <a:r>
              <a:rPr lang="en-US" altLang="en-US" dirty="0"/>
              <a:t>Days 1-10 -- Gather the evidence, “</a:t>
            </a:r>
            <a:r>
              <a:rPr lang="en-US" altLang="en-US" dirty="0">
                <a:solidFill>
                  <a:srgbClr val="FF0000"/>
                </a:solidFill>
              </a:rPr>
              <a:t>What</a:t>
            </a:r>
            <a:r>
              <a:rPr lang="en-US" altLang="en-US" dirty="0"/>
              <a:t> happened?”</a:t>
            </a:r>
          </a:p>
          <a:p>
            <a:pPr lvl="1">
              <a:defRPr/>
            </a:pPr>
            <a:r>
              <a:rPr lang="en-US" altLang="en-US" dirty="0"/>
              <a:t>Days 11-20 -- Analyze the evidence, “</a:t>
            </a:r>
            <a:r>
              <a:rPr lang="en-US" altLang="en-US" dirty="0">
                <a:solidFill>
                  <a:srgbClr val="FF0000"/>
                </a:solidFill>
              </a:rPr>
              <a:t>Why</a:t>
            </a:r>
            <a:r>
              <a:rPr lang="en-US" altLang="en-US" dirty="0"/>
              <a:t> did it happen?”</a:t>
            </a:r>
          </a:p>
          <a:p>
            <a:pPr lvl="1">
              <a:defRPr/>
            </a:pPr>
            <a:r>
              <a:rPr lang="en-US" altLang="en-US" dirty="0"/>
              <a:t>Days 21-30 -- </a:t>
            </a:r>
            <a:r>
              <a:rPr lang="en-US" altLang="en-US" dirty="0">
                <a:solidFill>
                  <a:srgbClr val="FF0000"/>
                </a:solidFill>
              </a:rPr>
              <a:t>Write </a:t>
            </a:r>
            <a:r>
              <a:rPr lang="en-US" altLang="en-US" dirty="0"/>
              <a:t>the report, prepare the briefing, final message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a:t>
            </a:fld>
            <a:endParaRPr lang="en-US" dirty="0">
              <a:solidFill>
                <a:schemeClr val="bg2"/>
              </a:solidFill>
            </a:endParaRPr>
          </a:p>
        </p:txBody>
      </p:sp>
    </p:spTree>
    <p:extLst>
      <p:ext uri="{BB962C8B-B14F-4D97-AF65-F5344CB8AC3E}">
        <p14:creationId xmlns:p14="http://schemas.microsoft.com/office/powerpoint/2010/main" val="15913902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Findings</a:t>
            </a:r>
            <a:endParaRPr lang="en-US" dirty="0"/>
          </a:p>
        </p:txBody>
      </p:sp>
      <p:sp>
        <p:nvSpPr>
          <p:cNvPr id="3" name="Content Placeholder 2"/>
          <p:cNvSpPr>
            <a:spLocks noGrp="1"/>
          </p:cNvSpPr>
          <p:nvPr>
            <p:ph idx="1"/>
          </p:nvPr>
        </p:nvSpPr>
        <p:spPr/>
        <p:txBody>
          <a:bodyPr/>
          <a:lstStyle/>
          <a:p>
            <a:pPr>
              <a:lnSpc>
                <a:spcPct val="110000"/>
              </a:lnSpc>
            </a:pPr>
            <a:r>
              <a:rPr lang="en-US" altLang="en-US" dirty="0"/>
              <a:t>When the investigation cannot conclusively determine a specific causal action, list two or three of the most probable reasons based on evidence, professional knowledge, and judgment. For example:</a:t>
            </a:r>
          </a:p>
          <a:p>
            <a:pPr marL="342900" indent="-342900" eaLnBrk="1" hangingPunct="1">
              <a:lnSpc>
                <a:spcPct val="110000"/>
              </a:lnSpc>
            </a:pPr>
            <a:endParaRPr lang="en-US" altLang="en-US" sz="1000" dirty="0"/>
          </a:p>
          <a:p>
            <a:pPr marL="800100" lvl="1" indent="-342900" eaLnBrk="1" hangingPunct="1">
              <a:spcBef>
                <a:spcPct val="50000"/>
              </a:spcBef>
            </a:pPr>
            <a:r>
              <a:rPr lang="en-US" altLang="en-US" dirty="0"/>
              <a:t>Finding XX: The mishap pilot failed to recognize a continuous shallow descent, </a:t>
            </a:r>
            <a:r>
              <a:rPr lang="en-US" altLang="en-US" u="sng" dirty="0"/>
              <a:t>most likely</a:t>
            </a:r>
            <a:r>
              <a:rPr lang="en-US" altLang="en-US" dirty="0"/>
              <a:t> due to a combination of the following reasons: Channelized attention, Cognitive task oversaturation, Incorrect instrument-crosscheck</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110</a:t>
            </a:fld>
            <a:endParaRPr lang="en-US" dirty="0">
              <a:solidFill>
                <a:schemeClr val="bg2"/>
              </a:solidFill>
            </a:endParaRPr>
          </a:p>
        </p:txBody>
      </p:sp>
    </p:spTree>
    <p:extLst>
      <p:ext uri="{BB962C8B-B14F-4D97-AF65-F5344CB8AC3E}">
        <p14:creationId xmlns:p14="http://schemas.microsoft.com/office/powerpoint/2010/main" val="208598755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Findings</a:t>
            </a:r>
            <a:endParaRPr lang="en-US" dirty="0"/>
          </a:p>
        </p:txBody>
      </p:sp>
      <p:sp>
        <p:nvSpPr>
          <p:cNvPr id="3" name="Content Placeholder 2"/>
          <p:cNvSpPr>
            <a:spLocks noGrp="1"/>
          </p:cNvSpPr>
          <p:nvPr>
            <p:ph idx="1"/>
          </p:nvPr>
        </p:nvSpPr>
        <p:spPr/>
        <p:txBody>
          <a:bodyPr/>
          <a:lstStyle/>
          <a:p>
            <a:r>
              <a:rPr lang="en-US" altLang="en-US" u="sng" dirty="0"/>
              <a:t>Before the first findings session: </a:t>
            </a:r>
          </a:p>
          <a:p>
            <a:pPr lvl="1">
              <a:defRPr/>
            </a:pPr>
            <a:r>
              <a:rPr lang="en-US" altLang="en-US" dirty="0"/>
              <a:t>IO or AFSEC rep should draft initial set of findings based on discussions to date</a:t>
            </a:r>
          </a:p>
          <a:p>
            <a:pPr lvl="1">
              <a:defRPr/>
            </a:pPr>
            <a:endParaRPr lang="en-US" altLang="en-US" dirty="0"/>
          </a:p>
          <a:p>
            <a:r>
              <a:rPr lang="en-US" altLang="en-US" dirty="0"/>
              <a:t>As a rule of thumb, expect between 8-15 findings.  If you've got more findings than that (typically SIBs have too many findings initially) it's likely some findings can be combined or deleted</a:t>
            </a:r>
          </a:p>
          <a:p>
            <a:r>
              <a:rPr lang="en-US" altLang="en-US" dirty="0"/>
              <a:t>Don’t confuse mishap severity with the number of findings required</a:t>
            </a:r>
          </a:p>
          <a:p>
            <a:pPr marL="0" indent="0">
              <a:buNone/>
            </a:pPr>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111</a:t>
            </a:fld>
            <a:endParaRPr lang="en-US" dirty="0">
              <a:solidFill>
                <a:schemeClr val="bg2"/>
              </a:solidFill>
            </a:endParaRPr>
          </a:p>
        </p:txBody>
      </p:sp>
    </p:spTree>
    <p:extLst>
      <p:ext uri="{BB962C8B-B14F-4D97-AF65-F5344CB8AC3E}">
        <p14:creationId xmlns:p14="http://schemas.microsoft.com/office/powerpoint/2010/main" val="329169911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Findings Example</a:t>
            </a:r>
          </a:p>
        </p:txBody>
      </p:sp>
      <p:sp>
        <p:nvSpPr>
          <p:cNvPr id="3" name="Content Placeholder 2"/>
          <p:cNvSpPr>
            <a:spLocks noGrp="1"/>
          </p:cNvSpPr>
          <p:nvPr>
            <p:ph idx="1"/>
          </p:nvPr>
        </p:nvSpPr>
        <p:spPr/>
        <p:txBody>
          <a:bodyPr/>
          <a:lstStyle/>
          <a:p>
            <a:pPr>
              <a:defRPr/>
            </a:pPr>
            <a:r>
              <a:rPr lang="en-US" u="sng" dirty="0"/>
              <a:t>The Scenario</a:t>
            </a:r>
            <a:r>
              <a:rPr lang="en-US" dirty="0"/>
              <a:t>:  An F-15 was on a red X for a hydraulic leak which required maintenance to replace the number one hydraulic gear box.  During maintenance just prior to the mishap flight, a B-nut to the number one hydraulic gear box input side was under torqued because of ambiguous wording in the </a:t>
            </a:r>
            <a:r>
              <a:rPr lang="en-US" dirty="0">
                <a:solidFill>
                  <a:srgbClr val="FF0000"/>
                </a:solidFill>
              </a:rPr>
              <a:t>T.O.XXX, X.X.X</a:t>
            </a:r>
            <a:r>
              <a:rPr lang="en-US" dirty="0"/>
              <a:t>.  The T.O. does not present a specific torque setting but simply states “tighten two turns after hand tight is achieved.” </a:t>
            </a:r>
          </a:p>
          <a:p>
            <a:pPr>
              <a:defRPr/>
            </a:pPr>
            <a:r>
              <a:rPr lang="en-US" dirty="0"/>
              <a:t>The aircraft took off, on departure the pilot got a number one engine fire light due to hydraulic fluid leaking from the under torqued B-Nut igniting in the engine bay.  The pilot properly shutdown the engine IAW T.O. 1F-15A-1, declared an emergency and initiated an emergency return to the airfield.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112</a:t>
            </a:fld>
            <a:endParaRPr lang="en-US" dirty="0">
              <a:solidFill>
                <a:schemeClr val="bg2"/>
              </a:solidFill>
            </a:endParaRPr>
          </a:p>
        </p:txBody>
      </p:sp>
    </p:spTree>
    <p:extLst>
      <p:ext uri="{BB962C8B-B14F-4D97-AF65-F5344CB8AC3E}">
        <p14:creationId xmlns:p14="http://schemas.microsoft.com/office/powerpoint/2010/main" val="36269401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Findings Example</a:t>
            </a:r>
          </a:p>
        </p:txBody>
      </p:sp>
      <p:sp>
        <p:nvSpPr>
          <p:cNvPr id="3" name="Content Placeholder 2"/>
          <p:cNvSpPr>
            <a:spLocks noGrp="1"/>
          </p:cNvSpPr>
          <p:nvPr>
            <p:ph idx="1"/>
          </p:nvPr>
        </p:nvSpPr>
        <p:spPr/>
        <p:txBody>
          <a:bodyPr/>
          <a:lstStyle/>
          <a:p>
            <a:pPr>
              <a:defRPr/>
            </a:pPr>
            <a:r>
              <a:rPr lang="en-US" dirty="0"/>
              <a:t>On approximately a one mile final, tower called the pilot and requested the number of souls on board and fuel remaining.  While answering the radio call the pilot allowed the aircraft to get slow which resulted in a high sink rate. The aircraft touched down in the overrun and the left main gear collapsed due to overload from the excessive sink rate which exceeded the design limited of the gear.  With the left main landing gear collapsed the aircraft departed the left side of the runway approximately 1000 ft past the overrun and sustained Class A damage to the left wing.  The pilot egressed uneventfully.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113</a:t>
            </a:fld>
            <a:endParaRPr lang="en-US" dirty="0">
              <a:solidFill>
                <a:schemeClr val="bg2"/>
              </a:solidFill>
            </a:endParaRPr>
          </a:p>
        </p:txBody>
      </p:sp>
    </p:spTree>
    <p:extLst>
      <p:ext uri="{BB962C8B-B14F-4D97-AF65-F5344CB8AC3E}">
        <p14:creationId xmlns:p14="http://schemas.microsoft.com/office/powerpoint/2010/main" val="174583035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0498" y="76200"/>
            <a:ext cx="7456952" cy="1143000"/>
          </a:xfrm>
        </p:spPr>
        <p:txBody>
          <a:bodyPr/>
          <a:lstStyle/>
          <a:p>
            <a:pPr marL="0" lvl="0" indent="0">
              <a:buNone/>
            </a:pPr>
            <a:r>
              <a:rPr lang="en-US" altLang="en-US" dirty="0">
                <a:solidFill>
                  <a:schemeClr val="accent6">
                    <a:lumMod val="75000"/>
                  </a:schemeClr>
                </a:solidFill>
              </a:rPr>
              <a:t>The Scenario – Factors/Findings </a:t>
            </a:r>
            <a:endParaRPr lang="en-US" dirty="0"/>
          </a:p>
        </p:txBody>
      </p:sp>
      <p:sp>
        <p:nvSpPr>
          <p:cNvPr id="3" name="Content Placeholder 2"/>
          <p:cNvSpPr>
            <a:spLocks noGrp="1"/>
          </p:cNvSpPr>
          <p:nvPr>
            <p:ph idx="1"/>
          </p:nvPr>
        </p:nvSpPr>
        <p:spPr/>
        <p:txBody>
          <a:bodyPr/>
          <a:lstStyle/>
          <a:p>
            <a:r>
              <a:rPr lang="en-US" altLang="en-US" dirty="0"/>
              <a:t>What are the possible Factors in the mishap? </a:t>
            </a:r>
          </a:p>
          <a:p>
            <a:r>
              <a:rPr lang="en-US" altLang="en-US" dirty="0"/>
              <a:t>What would be the first Finding in the mishap?   </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114</a:t>
            </a:fld>
            <a:endParaRPr lang="en-US" dirty="0">
              <a:solidFill>
                <a:schemeClr val="bg2"/>
              </a:solidFill>
            </a:endParaRPr>
          </a:p>
        </p:txBody>
      </p:sp>
    </p:spTree>
    <p:extLst>
      <p:ext uri="{BB962C8B-B14F-4D97-AF65-F5344CB8AC3E}">
        <p14:creationId xmlns:p14="http://schemas.microsoft.com/office/powerpoint/2010/main" val="42286712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0498" y="76200"/>
            <a:ext cx="7456952" cy="1143000"/>
          </a:xfrm>
        </p:spPr>
        <p:txBody>
          <a:bodyPr/>
          <a:lstStyle/>
          <a:p>
            <a:pPr marL="0" lvl="0" indent="0">
              <a:buNone/>
            </a:pPr>
            <a:r>
              <a:rPr lang="en-US" altLang="en-US" dirty="0">
                <a:solidFill>
                  <a:schemeClr val="accent6">
                    <a:lumMod val="75000"/>
                  </a:schemeClr>
                </a:solidFill>
              </a:rPr>
              <a:t>The Scenario – Factors</a:t>
            </a:r>
            <a:endParaRPr lang="en-US" dirty="0"/>
          </a:p>
        </p:txBody>
      </p:sp>
      <p:sp>
        <p:nvSpPr>
          <p:cNvPr id="3" name="Content Placeholder 2"/>
          <p:cNvSpPr>
            <a:spLocks noGrp="1"/>
          </p:cNvSpPr>
          <p:nvPr>
            <p:ph idx="1"/>
          </p:nvPr>
        </p:nvSpPr>
        <p:spPr/>
        <p:txBody>
          <a:bodyPr/>
          <a:lstStyle/>
          <a:p>
            <a:r>
              <a:rPr lang="en-US" altLang="en-US" dirty="0"/>
              <a:t>T.O. Guidance</a:t>
            </a:r>
          </a:p>
          <a:p>
            <a:r>
              <a:rPr lang="en-US" altLang="en-US" dirty="0"/>
              <a:t>Mishap Pilot’s Approach</a:t>
            </a:r>
          </a:p>
          <a:p>
            <a:pPr marL="0" indent="0">
              <a:buNone/>
            </a:pPr>
            <a:endParaRPr lang="en-US" alt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115</a:t>
            </a:fld>
            <a:endParaRPr lang="en-US" dirty="0">
              <a:solidFill>
                <a:schemeClr val="bg2"/>
              </a:solidFill>
            </a:endParaRPr>
          </a:p>
        </p:txBody>
      </p:sp>
    </p:spTree>
    <p:extLst>
      <p:ext uri="{BB962C8B-B14F-4D97-AF65-F5344CB8AC3E}">
        <p14:creationId xmlns:p14="http://schemas.microsoft.com/office/powerpoint/2010/main" val="385503641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 Findings</a:t>
            </a:r>
            <a:endParaRPr lang="en-US" dirty="0"/>
          </a:p>
        </p:txBody>
      </p:sp>
      <p:sp>
        <p:nvSpPr>
          <p:cNvPr id="3" name="Content Placeholder 2"/>
          <p:cNvSpPr>
            <a:spLocks noGrp="1"/>
          </p:cNvSpPr>
          <p:nvPr>
            <p:ph idx="1"/>
          </p:nvPr>
        </p:nvSpPr>
        <p:spPr/>
        <p:txBody>
          <a:bodyPr/>
          <a:lstStyle/>
          <a:p>
            <a:pPr marL="290513" indent="-290513">
              <a:buNone/>
              <a:defRPr/>
            </a:pPr>
            <a:r>
              <a:rPr lang="en-US" dirty="0"/>
              <a:t>Finding 1. </a:t>
            </a:r>
            <a:r>
              <a:rPr lang="en-US" dirty="0">
                <a:solidFill>
                  <a:srgbClr val="FF0000"/>
                </a:solidFill>
              </a:rPr>
              <a:t>The F-15 System Program Office published Technical Order (T.O.) XXX, X.X.X. </a:t>
            </a:r>
            <a:r>
              <a:rPr lang="en-US" dirty="0"/>
              <a:t>with inadequate guidance with reference to the proper torque settings of hydraulic gearbox B-Nuts.</a:t>
            </a:r>
          </a:p>
          <a:p>
            <a:pPr marL="290513" indent="-290513">
              <a:buNone/>
              <a:defRPr/>
            </a:pPr>
            <a:r>
              <a:rPr lang="en-US" dirty="0"/>
              <a:t>Finding 2.  Following </a:t>
            </a:r>
            <a:r>
              <a:rPr lang="en-US" dirty="0">
                <a:solidFill>
                  <a:srgbClr val="FF0000"/>
                </a:solidFill>
              </a:rPr>
              <a:t>T.O. XXX, X.X.X  </a:t>
            </a:r>
            <a:r>
              <a:rPr lang="en-US" dirty="0"/>
              <a:t>guidance Mishap Maintainer 1 under-torqued the input side hydraulic line B-Nut on the number one hydraulic gear box during a gear box change.  </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3. At an unknown time, the </a:t>
            </a:r>
            <a:r>
              <a:rPr lang="en-US" dirty="0"/>
              <a:t>under-torqued </a:t>
            </a:r>
            <a:r>
              <a:rPr lang="en-US" altLang="en-US" dirty="0"/>
              <a:t>input side hydraulic line developed a leak in the engine bay.</a:t>
            </a:r>
          </a:p>
          <a:p>
            <a:pPr eaLnBrk="1" hangingPunct="1">
              <a:lnSpc>
                <a:spcPct val="90000"/>
              </a:lnSpc>
              <a:spcBef>
                <a:spcPts val="400"/>
              </a:spcBef>
              <a:buFontTx/>
              <a:buNone/>
              <a:defRPr/>
            </a:pPr>
            <a:r>
              <a:rPr lang="en-US" altLang="en-US" sz="800" dirty="0"/>
              <a:t>  </a:t>
            </a:r>
          </a:p>
          <a:p>
            <a:pPr eaLnBrk="1" hangingPunct="1">
              <a:lnSpc>
                <a:spcPct val="90000"/>
              </a:lnSpc>
              <a:spcBef>
                <a:spcPts val="400"/>
              </a:spcBef>
              <a:buFontTx/>
              <a:buNone/>
              <a:defRPr/>
            </a:pPr>
            <a:r>
              <a:rPr lang="en-US" altLang="en-US" dirty="0"/>
              <a:t>Finding 4.  Shortly after takeoff, the hydraulic fluid ignited in the #1 engine bay illuminating the #1 engine fire warning light.</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5.  The mishap pilot (MP) shut down the #1 engine in accordance with T.O.</a:t>
            </a:r>
            <a:r>
              <a:rPr lang="en-US" dirty="0"/>
              <a:t> 1F-15A-1</a:t>
            </a:r>
            <a:r>
              <a:rPr lang="en-US" altLang="en-US" dirty="0"/>
              <a:t> and initiated an immediate emergency recovery.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116</a:t>
            </a:fld>
            <a:endParaRPr lang="en-US" dirty="0">
              <a:solidFill>
                <a:schemeClr val="bg2"/>
              </a:solidFill>
            </a:endParaRPr>
          </a:p>
        </p:txBody>
      </p:sp>
    </p:spTree>
    <p:extLst>
      <p:ext uri="{BB962C8B-B14F-4D97-AF65-F5344CB8AC3E}">
        <p14:creationId xmlns:p14="http://schemas.microsoft.com/office/powerpoint/2010/main" val="29061909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 Findings</a:t>
            </a:r>
            <a:endParaRPr lang="en-US" dirty="0"/>
          </a:p>
        </p:txBody>
      </p:sp>
      <p:sp>
        <p:nvSpPr>
          <p:cNvPr id="3" name="Content Placeholder 2"/>
          <p:cNvSpPr>
            <a:spLocks noGrp="1"/>
          </p:cNvSpPr>
          <p:nvPr>
            <p:ph idx="1"/>
          </p:nvPr>
        </p:nvSpPr>
        <p:spPr/>
        <p:txBody>
          <a:bodyPr/>
          <a:lstStyle/>
          <a:p>
            <a:pPr eaLnBrk="1" hangingPunct="1">
              <a:lnSpc>
                <a:spcPct val="90000"/>
              </a:lnSpc>
              <a:spcBef>
                <a:spcPts val="400"/>
              </a:spcBef>
              <a:buFontTx/>
              <a:buNone/>
            </a:pPr>
            <a:r>
              <a:rPr lang="en-US" altLang="en-US" dirty="0"/>
              <a:t>Finding 6. On one-mile final the tower requested detailed emergency aircraft information.</a:t>
            </a:r>
          </a:p>
          <a:p>
            <a:pPr eaLnBrk="1" hangingPunct="1">
              <a:lnSpc>
                <a:spcPct val="90000"/>
              </a:lnSpc>
              <a:spcBef>
                <a:spcPts val="400"/>
              </a:spcBef>
              <a:buFontTx/>
              <a:buNone/>
            </a:pPr>
            <a:r>
              <a:rPr lang="en-US" altLang="en-US" sz="800" dirty="0"/>
              <a:t> </a:t>
            </a:r>
          </a:p>
          <a:p>
            <a:pPr eaLnBrk="1" hangingPunct="1">
              <a:lnSpc>
                <a:spcPct val="90000"/>
              </a:lnSpc>
              <a:spcBef>
                <a:spcPts val="400"/>
              </a:spcBef>
              <a:buFontTx/>
              <a:buNone/>
            </a:pPr>
            <a:r>
              <a:rPr lang="en-US" altLang="en-US" dirty="0"/>
              <a:t>Finding 7. Due to distraction from the radio call, the MP allowed the airspeed to become excessively low on final approach which resulted in a high sink rate.</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8. The mishap aircraft (MA) touched down in the overrun and the left main gear sheared in overload as a result of the high sink rate.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9. The MA departed the runway and stopped in approximately 1000 feet, sustaining significant damage.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10. The MP egressed the MA without injury.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117</a:t>
            </a:fld>
            <a:endParaRPr lang="en-US" dirty="0">
              <a:solidFill>
                <a:schemeClr val="bg2"/>
              </a:solidFill>
            </a:endParaRPr>
          </a:p>
        </p:txBody>
      </p:sp>
    </p:spTree>
    <p:extLst>
      <p:ext uri="{BB962C8B-B14F-4D97-AF65-F5344CB8AC3E}">
        <p14:creationId xmlns:p14="http://schemas.microsoft.com/office/powerpoint/2010/main" val="358384163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C</a:t>
            </a:r>
            <a:r>
              <a:rPr lang="en-US" sz="3600" b="1" i="1" dirty="0">
                <a:solidFill>
                  <a:srgbClr val="151C77"/>
                </a:solidFill>
                <a:effectLst/>
                <a:latin typeface="+mj-lt"/>
                <a:ea typeface="+mj-ea"/>
                <a:cs typeface="+mj-cs"/>
              </a:rPr>
              <a:t>auses</a:t>
            </a:r>
            <a:endParaRPr lang="en-US" dirty="0"/>
          </a:p>
        </p:txBody>
      </p:sp>
      <p:sp>
        <p:nvSpPr>
          <p:cNvPr id="3" name="Content Placeholder 2"/>
          <p:cNvSpPr>
            <a:spLocks noGrp="1"/>
          </p:cNvSpPr>
          <p:nvPr>
            <p:ph idx="1"/>
          </p:nvPr>
        </p:nvSpPr>
        <p:spPr/>
        <p:txBody>
          <a:bodyPr/>
          <a:lstStyle/>
          <a:p>
            <a:r>
              <a:rPr lang="en-US" altLang="en-US" dirty="0"/>
              <a:t>Causes are those factors/findings that singularly or in combination with other causes resulted in the damage or injury. According to DAFI 91-204, cause is:</a:t>
            </a:r>
          </a:p>
          <a:p>
            <a:pPr marL="746125" lvl="1" indent="-342900"/>
            <a:r>
              <a:rPr lang="en-US" altLang="en-US" dirty="0"/>
              <a:t>…</a:t>
            </a:r>
            <a:r>
              <a:rPr lang="en-US" b="0" dirty="0"/>
              <a:t> </a:t>
            </a:r>
            <a:r>
              <a:rPr lang="en-US" dirty="0"/>
              <a:t>a deficiency, which if corrected, eliminated, or avoided, would likely have prevented or mitigated the event damage or injury. In most instances a causal deficiency is correctable by commanders, supervisors, or individuals. </a:t>
            </a:r>
            <a:endParaRPr lang="en-US" altLang="en-US" dirty="0"/>
          </a:p>
          <a:p>
            <a:pPr marL="285750" lvl="2" indent="-285750">
              <a:spcBef>
                <a:spcPct val="50000"/>
              </a:spcBef>
            </a:pPr>
            <a:r>
              <a:rPr lang="en-US" altLang="en-US" dirty="0">
                <a:ea typeface="+mn-ea"/>
                <a:cs typeface="+mn-cs"/>
              </a:rPr>
              <a:t>Mishaps can have multiple causal factors and findings</a:t>
            </a:r>
          </a:p>
          <a:p>
            <a:pPr marL="285750" lvl="2" indent="-285750">
              <a:spcBef>
                <a:spcPct val="50000"/>
              </a:spcBef>
            </a:pPr>
            <a:r>
              <a:rPr lang="en-US" altLang="en-US" dirty="0"/>
              <a:t>The intent of identifying causal parties in an investigation is to identify the point where corrective action is needed, not to place blame</a:t>
            </a:r>
          </a:p>
          <a:p>
            <a:pPr marL="285750" lvl="2" indent="-285750">
              <a:spcBef>
                <a:spcPct val="50000"/>
              </a:spcBef>
            </a:pPr>
            <a:endParaRPr lang="en-US" altLang="en-US" dirty="0">
              <a:ea typeface="+mn-ea"/>
              <a:cs typeface="+mn-cs"/>
            </a:endParaRP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118</a:t>
            </a:fld>
            <a:endParaRPr lang="en-US" dirty="0">
              <a:solidFill>
                <a:schemeClr val="bg2"/>
              </a:solidFill>
            </a:endParaRPr>
          </a:p>
        </p:txBody>
      </p:sp>
    </p:spTree>
    <p:extLst>
      <p:ext uri="{BB962C8B-B14F-4D97-AF65-F5344CB8AC3E}">
        <p14:creationId xmlns:p14="http://schemas.microsoft.com/office/powerpoint/2010/main" val="85149835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C</a:t>
            </a:r>
            <a:r>
              <a:rPr lang="en-US" sz="3600" b="1" i="1" dirty="0">
                <a:solidFill>
                  <a:srgbClr val="151C77"/>
                </a:solidFill>
                <a:effectLst/>
                <a:latin typeface="+mj-lt"/>
                <a:ea typeface="+mj-ea"/>
                <a:cs typeface="+mj-cs"/>
              </a:rPr>
              <a:t>auses</a:t>
            </a:r>
            <a:endParaRPr lang="en-US" dirty="0"/>
          </a:p>
        </p:txBody>
      </p:sp>
      <p:sp>
        <p:nvSpPr>
          <p:cNvPr id="3" name="Content Placeholder 2"/>
          <p:cNvSpPr>
            <a:spLocks noGrp="1"/>
          </p:cNvSpPr>
          <p:nvPr>
            <p:ph idx="1"/>
          </p:nvPr>
        </p:nvSpPr>
        <p:spPr/>
        <p:txBody>
          <a:bodyPr/>
          <a:lstStyle/>
          <a:p>
            <a:r>
              <a:rPr lang="en-US" altLang="en-US" dirty="0"/>
              <a:t>Publications or objects should almost never be found causal </a:t>
            </a:r>
          </a:p>
          <a:p>
            <a:pPr marL="623888" lvl="2" indent="-285750">
              <a:spcBef>
                <a:spcPct val="50000"/>
              </a:spcBef>
            </a:pPr>
            <a:r>
              <a:rPr lang="en-US" altLang="en-US" dirty="0">
                <a:ea typeface="+mn-ea"/>
                <a:cs typeface="+mn-cs"/>
              </a:rPr>
              <a:t>Rather, the party responsible for ensuring the publications are correct or the party responsible for ensuring an object does not fail with catastrophic consequences is causal, unless the party took all reasonably expected actions.</a:t>
            </a:r>
          </a:p>
          <a:p>
            <a:pPr marL="285750" lvl="1" indent="-285750">
              <a:spcBef>
                <a:spcPct val="50000"/>
              </a:spcBef>
            </a:pPr>
            <a:r>
              <a:rPr lang="en-US" altLang="en-US" dirty="0">
                <a:ea typeface="+mn-ea"/>
                <a:cs typeface="+mn-cs"/>
              </a:rPr>
              <a:t>Environmental conditions such as a bird strike, lightning, high wind, solar wind, meteorites, or flood may be causal only if all reasonable avoidance and damage/injury mitigation actions were taken.</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119</a:t>
            </a:fld>
            <a:endParaRPr lang="en-US" dirty="0">
              <a:solidFill>
                <a:schemeClr val="bg2"/>
              </a:solidFill>
            </a:endParaRPr>
          </a:p>
        </p:txBody>
      </p:sp>
    </p:spTree>
    <p:extLst>
      <p:ext uri="{BB962C8B-B14F-4D97-AF65-F5344CB8AC3E}">
        <p14:creationId xmlns:p14="http://schemas.microsoft.com/office/powerpoint/2010/main" val="9822478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Investigation Flow</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a:t>
            </a:fld>
            <a:endParaRPr lang="en-US" dirty="0">
              <a:solidFill>
                <a:schemeClr val="bg2"/>
              </a:solidFill>
            </a:endParaRPr>
          </a:p>
        </p:txBody>
      </p:sp>
      <p:sp>
        <p:nvSpPr>
          <p:cNvPr id="7" name="TextBox 3"/>
          <p:cNvSpPr txBox="1">
            <a:spLocks noChangeArrowheads="1"/>
          </p:cNvSpPr>
          <p:nvPr/>
        </p:nvSpPr>
        <p:spPr bwMode="auto">
          <a:xfrm>
            <a:off x="650875" y="1447800"/>
            <a:ext cx="11779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Mishap</a:t>
            </a:r>
          </a:p>
        </p:txBody>
      </p:sp>
      <p:sp>
        <p:nvSpPr>
          <p:cNvPr id="8" name="TextBox 4"/>
          <p:cNvSpPr txBox="1">
            <a:spLocks noChangeArrowheads="1"/>
          </p:cNvSpPr>
          <p:nvPr/>
        </p:nvSpPr>
        <p:spPr bwMode="auto">
          <a:xfrm>
            <a:off x="623888" y="2209800"/>
            <a:ext cx="1912937"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Investigation</a:t>
            </a:r>
          </a:p>
        </p:txBody>
      </p:sp>
      <p:sp>
        <p:nvSpPr>
          <p:cNvPr id="9" name="TextBox 7"/>
          <p:cNvSpPr txBox="1">
            <a:spLocks noChangeArrowheads="1"/>
          </p:cNvSpPr>
          <p:nvPr/>
        </p:nvSpPr>
        <p:spPr bwMode="auto">
          <a:xfrm>
            <a:off x="625475" y="2971800"/>
            <a:ext cx="12112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Factors</a:t>
            </a:r>
          </a:p>
        </p:txBody>
      </p:sp>
      <p:sp>
        <p:nvSpPr>
          <p:cNvPr id="10" name="TextBox 8"/>
          <p:cNvSpPr txBox="1">
            <a:spLocks noChangeArrowheads="1"/>
          </p:cNvSpPr>
          <p:nvPr/>
        </p:nvSpPr>
        <p:spPr bwMode="auto">
          <a:xfrm>
            <a:off x="641350" y="4343400"/>
            <a:ext cx="13509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Findings</a:t>
            </a:r>
          </a:p>
        </p:txBody>
      </p:sp>
      <p:sp>
        <p:nvSpPr>
          <p:cNvPr id="11" name="TextBox 9"/>
          <p:cNvSpPr txBox="1">
            <a:spLocks noChangeArrowheads="1"/>
          </p:cNvSpPr>
          <p:nvPr/>
        </p:nvSpPr>
        <p:spPr bwMode="auto">
          <a:xfrm>
            <a:off x="600075" y="5029200"/>
            <a:ext cx="12287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Causes</a:t>
            </a:r>
          </a:p>
        </p:txBody>
      </p:sp>
      <p:sp>
        <p:nvSpPr>
          <p:cNvPr id="12" name="TextBox 10"/>
          <p:cNvSpPr txBox="1">
            <a:spLocks noChangeArrowheads="1"/>
          </p:cNvSpPr>
          <p:nvPr/>
        </p:nvSpPr>
        <p:spPr bwMode="auto">
          <a:xfrm>
            <a:off x="544513" y="5715000"/>
            <a:ext cx="2754312"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Recommendations</a:t>
            </a:r>
          </a:p>
        </p:txBody>
      </p:sp>
      <p:sp>
        <p:nvSpPr>
          <p:cNvPr id="13" name="TextBox 11"/>
          <p:cNvSpPr txBox="1">
            <a:spLocks noChangeArrowheads="1"/>
          </p:cNvSpPr>
          <p:nvPr/>
        </p:nvSpPr>
        <p:spPr bwMode="auto">
          <a:xfrm>
            <a:off x="2590800" y="2075330"/>
            <a:ext cx="52974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latin typeface="+mn-lt"/>
                <a:cs typeface="Times New Roman" panose="02020603050405020304" pitchFamily="18" charset="0"/>
              </a:rPr>
              <a:t>Determine and reconstruct the sequence of events</a:t>
            </a:r>
          </a:p>
          <a:p>
            <a:pPr algn="ctr">
              <a:spcBef>
                <a:spcPct val="0"/>
              </a:spcBef>
              <a:buClrTx/>
              <a:buSzTx/>
              <a:buFontTx/>
              <a:buNone/>
            </a:pPr>
            <a:endParaRPr lang="en-US" altLang="en-US" sz="1000" b="0" dirty="0">
              <a:cs typeface="Times New Roman" panose="02020603050405020304" pitchFamily="18" charset="0"/>
            </a:endParaRPr>
          </a:p>
        </p:txBody>
      </p:sp>
      <p:cxnSp>
        <p:nvCxnSpPr>
          <p:cNvPr id="14" name="Straight Arrow Connector 13"/>
          <p:cNvCxnSpPr/>
          <p:nvPr/>
        </p:nvCxnSpPr>
        <p:spPr>
          <a:xfrm rot="5400000">
            <a:off x="-2015332" y="3799682"/>
            <a:ext cx="4754563"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5"/>
          <p:cNvSpPr>
            <a:spLocks noChangeArrowheads="1"/>
          </p:cNvSpPr>
          <p:nvPr/>
        </p:nvSpPr>
        <p:spPr bwMode="auto">
          <a:xfrm>
            <a:off x="1905000" y="2855259"/>
            <a:ext cx="6858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Any act or issue that affected the outcome of the mishap, whether causal or not</a:t>
            </a:r>
          </a:p>
        </p:txBody>
      </p:sp>
      <p:sp>
        <p:nvSpPr>
          <p:cNvPr id="16" name="TextBox 16"/>
          <p:cNvSpPr txBox="1">
            <a:spLocks noChangeArrowheads="1"/>
          </p:cNvSpPr>
          <p:nvPr/>
        </p:nvSpPr>
        <p:spPr bwMode="auto">
          <a:xfrm>
            <a:off x="2057400" y="4237691"/>
            <a:ext cx="67500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Mishap overview in chronological order containing factors and events that sustain the mishap sequence</a:t>
            </a:r>
          </a:p>
        </p:txBody>
      </p:sp>
      <p:sp>
        <p:nvSpPr>
          <p:cNvPr id="17" name="TextBox 17"/>
          <p:cNvSpPr txBox="1">
            <a:spLocks noChangeArrowheads="1"/>
          </p:cNvSpPr>
          <p:nvPr/>
        </p:nvSpPr>
        <p:spPr bwMode="auto">
          <a:xfrm>
            <a:off x="2300288" y="5041900"/>
            <a:ext cx="588897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Findings that explain why the mishap occurred</a:t>
            </a:r>
          </a:p>
        </p:txBody>
      </p:sp>
      <p:sp>
        <p:nvSpPr>
          <p:cNvPr id="18" name="TextBox 19"/>
          <p:cNvSpPr txBox="1">
            <a:spLocks noChangeArrowheads="1"/>
          </p:cNvSpPr>
          <p:nvPr/>
        </p:nvSpPr>
        <p:spPr bwMode="auto">
          <a:xfrm>
            <a:off x="641350" y="3657600"/>
            <a:ext cx="11096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Report</a:t>
            </a:r>
          </a:p>
        </p:txBody>
      </p:sp>
      <p:sp>
        <p:nvSpPr>
          <p:cNvPr id="19" name="TextBox 20"/>
          <p:cNvSpPr txBox="1">
            <a:spLocks noChangeArrowheads="1"/>
          </p:cNvSpPr>
          <p:nvPr/>
        </p:nvSpPr>
        <p:spPr bwMode="auto">
          <a:xfrm>
            <a:off x="2379312" y="3678238"/>
            <a:ext cx="20860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Write the report</a:t>
            </a:r>
          </a:p>
        </p:txBody>
      </p:sp>
      <p:sp>
        <p:nvSpPr>
          <p:cNvPr id="20" name="TextBox 18"/>
          <p:cNvSpPr txBox="1">
            <a:spLocks noChangeArrowheads="1"/>
          </p:cNvSpPr>
          <p:nvPr/>
        </p:nvSpPr>
        <p:spPr bwMode="auto">
          <a:xfrm>
            <a:off x="3276600" y="5629835"/>
            <a:ext cx="5410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Feasible Actions which are intended to prevent recurrence of a similar mishap</a:t>
            </a:r>
          </a:p>
          <a:p>
            <a:pPr algn="ctr">
              <a:spcBef>
                <a:spcPct val="0"/>
              </a:spcBef>
              <a:buClrTx/>
              <a:buSzTx/>
              <a:buFontTx/>
              <a:buNone/>
            </a:pPr>
            <a:endParaRPr lang="en-US" altLang="en-US" sz="1400" dirty="0"/>
          </a:p>
        </p:txBody>
      </p:sp>
      <p:sp>
        <p:nvSpPr>
          <p:cNvPr id="3" name="Rectangle 2">
            <a:extLst>
              <a:ext uri="{FF2B5EF4-FFF2-40B4-BE49-F238E27FC236}">
                <a16:creationId xmlns:a16="http://schemas.microsoft.com/office/drawing/2014/main" id="{0A72BABA-4AF4-25FA-7B43-B9927CF792C7}"/>
              </a:ext>
            </a:extLst>
          </p:cNvPr>
          <p:cNvSpPr/>
          <p:nvPr/>
        </p:nvSpPr>
        <p:spPr bwMode="auto">
          <a:xfrm>
            <a:off x="452996" y="1334154"/>
            <a:ext cx="8104186" cy="1485246"/>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0173368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C</a:t>
            </a:r>
            <a:r>
              <a:rPr lang="en-US" sz="3600" b="1" i="1" dirty="0">
                <a:solidFill>
                  <a:srgbClr val="151C77"/>
                </a:solidFill>
                <a:effectLst/>
                <a:latin typeface="+mj-lt"/>
                <a:ea typeface="+mj-ea"/>
                <a:cs typeface="+mj-cs"/>
              </a:rPr>
              <a:t>auses</a:t>
            </a:r>
            <a:endParaRPr lang="en-US" dirty="0"/>
          </a:p>
        </p:txBody>
      </p:sp>
      <p:sp>
        <p:nvSpPr>
          <p:cNvPr id="3" name="Content Placeholder 2"/>
          <p:cNvSpPr>
            <a:spLocks noGrp="1"/>
          </p:cNvSpPr>
          <p:nvPr>
            <p:ph idx="1"/>
          </p:nvPr>
        </p:nvSpPr>
        <p:spPr/>
        <p:txBody>
          <a:bodyPr/>
          <a:lstStyle/>
          <a:p>
            <a:pPr>
              <a:defRPr/>
            </a:pPr>
            <a:r>
              <a:rPr lang="en-US" dirty="0"/>
              <a:t>Findings which sustained the mishap sequence, but were normal to the situation (i.e., </a:t>
            </a:r>
            <a:r>
              <a:rPr lang="en-US" dirty="0">
                <a:solidFill>
                  <a:srgbClr val="FF0000"/>
                </a:solidFill>
              </a:rPr>
              <a:t>Expected Result</a:t>
            </a:r>
            <a:r>
              <a:rPr lang="en-US" dirty="0"/>
              <a:t>), are not causal. For example … </a:t>
            </a:r>
          </a:p>
          <a:p>
            <a:pPr marL="623888" lvl="2" indent="-285750">
              <a:lnSpc>
                <a:spcPct val="130000"/>
              </a:lnSpc>
              <a:spcBef>
                <a:spcPct val="50000"/>
              </a:spcBef>
              <a:defRPr/>
            </a:pPr>
            <a:r>
              <a:rPr lang="en-US" dirty="0">
                <a:ea typeface="+mn-ea"/>
                <a:cs typeface="+mn-cs"/>
              </a:rPr>
              <a:t>An </a:t>
            </a:r>
            <a:r>
              <a:rPr lang="en-US" dirty="0">
                <a:solidFill>
                  <a:srgbClr val="FF0000"/>
                </a:solidFill>
                <a:ea typeface="+mn-ea"/>
                <a:cs typeface="+mn-cs"/>
              </a:rPr>
              <a:t>engine failure </a:t>
            </a:r>
            <a:r>
              <a:rPr lang="en-US" dirty="0">
                <a:ea typeface="+mn-ea"/>
                <a:cs typeface="+mn-cs"/>
              </a:rPr>
              <a:t>occurring after a fuel boost pump failure is an </a:t>
            </a:r>
            <a:r>
              <a:rPr lang="en-US" dirty="0">
                <a:solidFill>
                  <a:srgbClr val="FF0000"/>
                </a:solidFill>
                <a:ea typeface="+mn-ea"/>
                <a:cs typeface="+mn-cs"/>
              </a:rPr>
              <a:t>Expected Result </a:t>
            </a:r>
            <a:r>
              <a:rPr lang="en-US" dirty="0">
                <a:ea typeface="+mn-ea"/>
                <a:cs typeface="+mn-cs"/>
              </a:rPr>
              <a:t>and not causal </a:t>
            </a:r>
          </a:p>
          <a:p>
            <a:pPr>
              <a:defRPr/>
            </a:pPr>
            <a:r>
              <a:rPr lang="en-US" dirty="0"/>
              <a:t>CAUSE and EFFECT relationship</a:t>
            </a:r>
          </a:p>
          <a:p>
            <a:pPr marL="623888" lvl="2" indent="-285750">
              <a:spcBef>
                <a:spcPct val="50000"/>
              </a:spcBef>
              <a:defRPr/>
            </a:pPr>
            <a:r>
              <a:rPr lang="en-US" dirty="0">
                <a:ea typeface="+mn-ea"/>
                <a:cs typeface="+mn-cs"/>
              </a:rPr>
              <a:t>Cause = “Why” it happened</a:t>
            </a:r>
          </a:p>
          <a:p>
            <a:pPr marL="623888" lvl="2" indent="-285750">
              <a:spcBef>
                <a:spcPct val="50000"/>
              </a:spcBef>
              <a:defRPr/>
            </a:pPr>
            <a:r>
              <a:rPr lang="en-US" dirty="0">
                <a:ea typeface="+mn-ea"/>
                <a:cs typeface="+mn-cs"/>
              </a:rPr>
              <a:t>Effect = “What” happene</a:t>
            </a:r>
            <a:r>
              <a:rPr lang="en-US" dirty="0"/>
              <a:t>d</a:t>
            </a:r>
          </a:p>
          <a:p>
            <a:pPr marL="285750" lvl="1" indent="-285750">
              <a:spcBef>
                <a:spcPct val="50000"/>
              </a:spcBef>
              <a:defRPr/>
            </a:pPr>
            <a:r>
              <a:rPr lang="en-US" dirty="0"/>
              <a:t>Pilot over-</a:t>
            </a:r>
            <a:r>
              <a:rPr lang="en-US" dirty="0" err="1"/>
              <a:t>Gs</a:t>
            </a:r>
            <a:r>
              <a:rPr lang="en-US" dirty="0"/>
              <a:t> aircraft, wings depart</a:t>
            </a:r>
          </a:p>
          <a:p>
            <a:pPr marL="623888" lvl="2" indent="-285750">
              <a:spcBef>
                <a:spcPct val="50000"/>
              </a:spcBef>
              <a:defRPr/>
            </a:pPr>
            <a:r>
              <a:rPr lang="en-US" dirty="0"/>
              <a:t>Cause = Pilot over-G </a:t>
            </a:r>
          </a:p>
          <a:p>
            <a:pPr marL="623888" lvl="2" indent="-285750">
              <a:spcBef>
                <a:spcPct val="50000"/>
              </a:spcBef>
              <a:defRPr/>
            </a:pPr>
            <a:r>
              <a:rPr lang="en-US" dirty="0"/>
              <a:t>Effect - Wings departing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120</a:t>
            </a:fld>
            <a:endParaRPr lang="en-US" dirty="0">
              <a:solidFill>
                <a:schemeClr val="bg2"/>
              </a:solidFill>
            </a:endParaRPr>
          </a:p>
        </p:txBody>
      </p:sp>
      <p:pic>
        <p:nvPicPr>
          <p:cNvPr id="5" name="Picture 3"/>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68900" y="4237038"/>
            <a:ext cx="3049588"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7370015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dirty="0"/>
              <a:t>C</a:t>
            </a:r>
            <a:r>
              <a:rPr lang="en-US" sz="3600" b="1" i="1" dirty="0">
                <a:solidFill>
                  <a:srgbClr val="151C77"/>
                </a:solidFill>
                <a:effectLst/>
                <a:latin typeface="+mj-lt"/>
                <a:ea typeface="+mj-ea"/>
                <a:cs typeface="+mj-cs"/>
              </a:rPr>
              <a:t>auses</a:t>
            </a:r>
            <a:endParaRPr lang="en-US" dirty="0"/>
          </a:p>
        </p:txBody>
      </p:sp>
      <p:sp>
        <p:nvSpPr>
          <p:cNvPr id="3" name="Content Placeholder 2"/>
          <p:cNvSpPr>
            <a:spLocks noGrp="1"/>
          </p:cNvSpPr>
          <p:nvPr>
            <p:ph idx="1"/>
          </p:nvPr>
        </p:nvSpPr>
        <p:spPr/>
        <p:txBody>
          <a:bodyPr/>
          <a:lstStyle/>
          <a:p>
            <a:pPr>
              <a:defRPr/>
            </a:pPr>
            <a:r>
              <a:rPr lang="en-US" altLang="en-US" dirty="0"/>
              <a:t>Apply the reasonable person, reasonable publications, reasonable parts concept when determining a cause</a:t>
            </a:r>
          </a:p>
          <a:p>
            <a:pPr marL="623888" lvl="2" indent="-285750">
              <a:spcBef>
                <a:spcPct val="50000"/>
              </a:spcBef>
              <a:defRPr/>
            </a:pPr>
            <a:r>
              <a:rPr lang="en-US" altLang="en-US" dirty="0">
                <a:ea typeface="+mn-ea"/>
                <a:cs typeface="+mn-cs"/>
              </a:rPr>
              <a:t>If performance or judgment was reasonable considering the circumstances, do not assign cause</a:t>
            </a:r>
          </a:p>
          <a:p>
            <a:pPr marL="623888" lvl="2" indent="-285750">
              <a:spcBef>
                <a:spcPct val="50000"/>
              </a:spcBef>
              <a:defRPr/>
            </a:pPr>
            <a:r>
              <a:rPr lang="en-US" altLang="en-US" dirty="0">
                <a:ea typeface="+mn-ea"/>
                <a:cs typeface="+mn-cs"/>
              </a:rPr>
              <a:t>If personal action was “reasonable” based on training received or published guidance, that action can not be causal, although deficient training or guidance might be</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121</a:t>
            </a:fld>
            <a:endParaRPr lang="en-US" dirty="0">
              <a:solidFill>
                <a:schemeClr val="bg2"/>
              </a:solidFill>
            </a:endParaRPr>
          </a:p>
        </p:txBody>
      </p:sp>
    </p:spTree>
    <p:extLst>
      <p:ext uri="{BB962C8B-B14F-4D97-AF65-F5344CB8AC3E}">
        <p14:creationId xmlns:p14="http://schemas.microsoft.com/office/powerpoint/2010/main" val="140463011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a:t>
            </a:r>
            <a:br>
              <a:rPr lang="en-US" altLang="en-US" dirty="0">
                <a:solidFill>
                  <a:schemeClr val="accent6">
                    <a:lumMod val="75000"/>
                  </a:schemeClr>
                </a:solidFill>
              </a:rPr>
            </a:br>
            <a:r>
              <a:rPr lang="en-US" altLang="en-US" sz="2800" dirty="0">
                <a:solidFill>
                  <a:schemeClr val="accent6">
                    <a:lumMod val="75000"/>
                  </a:schemeClr>
                </a:solidFill>
              </a:rPr>
              <a:t>Where Would You Place Cause?</a:t>
            </a:r>
            <a:endParaRPr lang="en-US" sz="2800" dirty="0"/>
          </a:p>
        </p:txBody>
      </p:sp>
      <p:sp>
        <p:nvSpPr>
          <p:cNvPr id="3" name="Content Placeholder 2"/>
          <p:cNvSpPr>
            <a:spLocks noGrp="1"/>
          </p:cNvSpPr>
          <p:nvPr>
            <p:ph idx="1"/>
          </p:nvPr>
        </p:nvSpPr>
        <p:spPr/>
        <p:txBody>
          <a:bodyPr/>
          <a:lstStyle/>
          <a:p>
            <a:pPr marL="290513" indent="-290513">
              <a:buNone/>
              <a:defRPr/>
            </a:pPr>
            <a:r>
              <a:rPr lang="en-US" dirty="0"/>
              <a:t>Finding 1. </a:t>
            </a:r>
            <a:r>
              <a:rPr lang="en-US" dirty="0">
                <a:solidFill>
                  <a:srgbClr val="FF0000"/>
                </a:solidFill>
              </a:rPr>
              <a:t>The F-15 System Program Office published Technical Order (T.O.) XXX, X.X.X. </a:t>
            </a:r>
            <a:r>
              <a:rPr lang="en-US" dirty="0"/>
              <a:t>with inadequate guidance with reference to the proper torque settings of hydraulic gearbox B-Nuts.</a:t>
            </a:r>
          </a:p>
          <a:p>
            <a:pPr marL="290513" indent="-290513">
              <a:buNone/>
              <a:defRPr/>
            </a:pPr>
            <a:r>
              <a:rPr lang="en-US" dirty="0"/>
              <a:t>Finding 2.  Following </a:t>
            </a:r>
            <a:r>
              <a:rPr lang="en-US" dirty="0">
                <a:solidFill>
                  <a:srgbClr val="FF0000"/>
                </a:solidFill>
              </a:rPr>
              <a:t>T.O. XXX, X.X.X  </a:t>
            </a:r>
            <a:r>
              <a:rPr lang="en-US" dirty="0"/>
              <a:t>guidance Mishap Maintainer 1 under-torqued the input side hydraulic line B-Nut on the number one hydraulic gear box during a gear box change.  </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3. At an unknown time, the </a:t>
            </a:r>
            <a:r>
              <a:rPr lang="en-US" dirty="0"/>
              <a:t>under-torqued </a:t>
            </a:r>
            <a:r>
              <a:rPr lang="en-US" altLang="en-US" dirty="0"/>
              <a:t>input side hydraulic line developed a leak in the engine bay.</a:t>
            </a:r>
          </a:p>
          <a:p>
            <a:pPr eaLnBrk="1" hangingPunct="1">
              <a:lnSpc>
                <a:spcPct val="90000"/>
              </a:lnSpc>
              <a:spcBef>
                <a:spcPts val="400"/>
              </a:spcBef>
              <a:buFontTx/>
              <a:buNone/>
              <a:defRPr/>
            </a:pPr>
            <a:r>
              <a:rPr lang="en-US" altLang="en-US" sz="800" dirty="0"/>
              <a:t>  </a:t>
            </a:r>
          </a:p>
          <a:p>
            <a:pPr eaLnBrk="1" hangingPunct="1">
              <a:lnSpc>
                <a:spcPct val="90000"/>
              </a:lnSpc>
              <a:spcBef>
                <a:spcPts val="400"/>
              </a:spcBef>
              <a:buFontTx/>
              <a:buNone/>
              <a:defRPr/>
            </a:pPr>
            <a:r>
              <a:rPr lang="en-US" altLang="en-US" dirty="0"/>
              <a:t>Finding 4.  Shortly after takeoff, the hydraulic fluid ignited in the #1 engine bay illuminating the #1 engine fire warning light.</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5.  The mishap pilot (MP) shut down the #1 engine in accordance with T.O.</a:t>
            </a:r>
            <a:r>
              <a:rPr lang="en-US" dirty="0"/>
              <a:t> 1F-15A-1</a:t>
            </a:r>
            <a:r>
              <a:rPr lang="en-US" altLang="en-US" dirty="0"/>
              <a:t> and initiated an immediate emergency recovery.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122</a:t>
            </a:fld>
            <a:endParaRPr lang="en-US" dirty="0">
              <a:solidFill>
                <a:schemeClr val="bg2"/>
              </a:solidFill>
            </a:endParaRPr>
          </a:p>
        </p:txBody>
      </p:sp>
    </p:spTree>
    <p:extLst>
      <p:ext uri="{BB962C8B-B14F-4D97-AF65-F5344CB8AC3E}">
        <p14:creationId xmlns:p14="http://schemas.microsoft.com/office/powerpoint/2010/main" val="390889058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a:t>
            </a:r>
            <a:br>
              <a:rPr lang="en-US" altLang="en-US" dirty="0">
                <a:solidFill>
                  <a:schemeClr val="accent6">
                    <a:lumMod val="75000"/>
                  </a:schemeClr>
                </a:solidFill>
              </a:rPr>
            </a:br>
            <a:r>
              <a:rPr lang="en-US" altLang="en-US" sz="2800" dirty="0">
                <a:solidFill>
                  <a:schemeClr val="accent6">
                    <a:lumMod val="75000"/>
                  </a:schemeClr>
                </a:solidFill>
              </a:rPr>
              <a:t>Where Would You Place Cause?</a:t>
            </a:r>
            <a:endParaRPr lang="en-US" sz="2800" dirty="0"/>
          </a:p>
        </p:txBody>
      </p:sp>
      <p:sp>
        <p:nvSpPr>
          <p:cNvPr id="3" name="Content Placeholder 2"/>
          <p:cNvSpPr>
            <a:spLocks noGrp="1"/>
          </p:cNvSpPr>
          <p:nvPr>
            <p:ph idx="1"/>
          </p:nvPr>
        </p:nvSpPr>
        <p:spPr/>
        <p:txBody>
          <a:bodyPr/>
          <a:lstStyle/>
          <a:p>
            <a:pPr eaLnBrk="1" hangingPunct="1">
              <a:lnSpc>
                <a:spcPct val="90000"/>
              </a:lnSpc>
              <a:spcBef>
                <a:spcPts val="400"/>
              </a:spcBef>
              <a:buFontTx/>
              <a:buNone/>
            </a:pPr>
            <a:r>
              <a:rPr lang="en-US" altLang="en-US" dirty="0"/>
              <a:t>Finding 6. On one-mile final the tower requested detailed emergency aircraft information.</a:t>
            </a:r>
          </a:p>
          <a:p>
            <a:pPr eaLnBrk="1" hangingPunct="1">
              <a:lnSpc>
                <a:spcPct val="90000"/>
              </a:lnSpc>
              <a:spcBef>
                <a:spcPts val="400"/>
              </a:spcBef>
              <a:buFontTx/>
              <a:buNone/>
            </a:pPr>
            <a:r>
              <a:rPr lang="en-US" altLang="en-US" sz="800" dirty="0"/>
              <a:t> </a:t>
            </a:r>
          </a:p>
          <a:p>
            <a:pPr eaLnBrk="1" hangingPunct="1">
              <a:lnSpc>
                <a:spcPct val="90000"/>
              </a:lnSpc>
              <a:spcBef>
                <a:spcPts val="400"/>
              </a:spcBef>
              <a:buFontTx/>
              <a:buNone/>
            </a:pPr>
            <a:r>
              <a:rPr lang="en-US" altLang="en-US" dirty="0"/>
              <a:t>Finding 7. Due to distraction from the radio call, the MP allowed the airspeed to become excessively low on final approach which resulted in a high sink rate.</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8. The mishap aircraft (MA) touched down in the overrun and the left main gear sheared in overload as a result of the high sink rate.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9. The MA departed the runway and stopped in approximately 1000 feet, sustaining significant damage.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10. The MP egressed the MA without injury.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123</a:t>
            </a:fld>
            <a:endParaRPr lang="en-US" dirty="0">
              <a:solidFill>
                <a:schemeClr val="bg2"/>
              </a:solidFill>
            </a:endParaRPr>
          </a:p>
        </p:txBody>
      </p:sp>
    </p:spTree>
    <p:extLst>
      <p:ext uri="{BB962C8B-B14F-4D97-AF65-F5344CB8AC3E}">
        <p14:creationId xmlns:p14="http://schemas.microsoft.com/office/powerpoint/2010/main" val="93479076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a:t>
            </a:r>
            <a:br>
              <a:rPr lang="en-US" altLang="en-US" dirty="0">
                <a:solidFill>
                  <a:schemeClr val="accent6">
                    <a:lumMod val="75000"/>
                  </a:schemeClr>
                </a:solidFill>
              </a:rPr>
            </a:br>
            <a:r>
              <a:rPr lang="en-US" altLang="en-US" sz="2800" dirty="0">
                <a:solidFill>
                  <a:schemeClr val="accent6">
                    <a:lumMod val="75000"/>
                  </a:schemeClr>
                </a:solidFill>
              </a:rPr>
              <a:t>Where Would You Place Cause?</a:t>
            </a:r>
            <a:endParaRPr lang="en-US" sz="2800" dirty="0"/>
          </a:p>
        </p:txBody>
      </p:sp>
      <p:sp>
        <p:nvSpPr>
          <p:cNvPr id="3" name="Content Placeholder 2"/>
          <p:cNvSpPr>
            <a:spLocks noGrp="1"/>
          </p:cNvSpPr>
          <p:nvPr>
            <p:ph idx="1"/>
          </p:nvPr>
        </p:nvSpPr>
        <p:spPr/>
        <p:txBody>
          <a:bodyPr/>
          <a:lstStyle/>
          <a:p>
            <a:pPr marL="290513" indent="-290513">
              <a:buNone/>
              <a:defRPr/>
            </a:pPr>
            <a:r>
              <a:rPr lang="en-US" dirty="0"/>
              <a:t>Finding 1. </a:t>
            </a:r>
            <a:r>
              <a:rPr lang="en-US" dirty="0">
                <a:solidFill>
                  <a:srgbClr val="FF0000"/>
                </a:solidFill>
              </a:rPr>
              <a:t>(Causal) The F-15 System Program Office published Technical Order (T.O.) XXX, X.X.X. </a:t>
            </a:r>
            <a:r>
              <a:rPr lang="en-US" dirty="0"/>
              <a:t>with inadequate guidance with reference to the proper torque settings of hydraulic gearbox B-Nuts.</a:t>
            </a:r>
          </a:p>
          <a:p>
            <a:pPr marL="290513" indent="-290513">
              <a:buNone/>
              <a:defRPr/>
            </a:pPr>
            <a:r>
              <a:rPr lang="en-US" dirty="0"/>
              <a:t>Finding 2.  Following </a:t>
            </a:r>
            <a:r>
              <a:rPr lang="en-US" dirty="0">
                <a:solidFill>
                  <a:srgbClr val="FF0000"/>
                </a:solidFill>
              </a:rPr>
              <a:t>T.O. XXX, X.X.X  </a:t>
            </a:r>
            <a:r>
              <a:rPr lang="en-US" dirty="0"/>
              <a:t>guidance Mishap Maintainer 1 under-torqued the input side hydraulic line B-Nut on the number one hydraulic gear box during a gear box change.  </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3. At an unknown time, the </a:t>
            </a:r>
            <a:r>
              <a:rPr lang="en-US" dirty="0"/>
              <a:t>under-torqued </a:t>
            </a:r>
            <a:r>
              <a:rPr lang="en-US" altLang="en-US" dirty="0"/>
              <a:t>input side hydraulic line developed a leak in the engine bay.</a:t>
            </a:r>
          </a:p>
          <a:p>
            <a:pPr eaLnBrk="1" hangingPunct="1">
              <a:lnSpc>
                <a:spcPct val="90000"/>
              </a:lnSpc>
              <a:spcBef>
                <a:spcPts val="400"/>
              </a:spcBef>
              <a:buFontTx/>
              <a:buNone/>
              <a:defRPr/>
            </a:pPr>
            <a:r>
              <a:rPr lang="en-US" altLang="en-US" sz="800" dirty="0"/>
              <a:t>  </a:t>
            </a:r>
          </a:p>
          <a:p>
            <a:pPr eaLnBrk="1" hangingPunct="1">
              <a:lnSpc>
                <a:spcPct val="90000"/>
              </a:lnSpc>
              <a:spcBef>
                <a:spcPts val="400"/>
              </a:spcBef>
              <a:buFontTx/>
              <a:buNone/>
              <a:defRPr/>
            </a:pPr>
            <a:r>
              <a:rPr lang="en-US" altLang="en-US" dirty="0"/>
              <a:t>Finding 4.  Shortly after takeoff, the hydraulic fluid ignited in the #1 engine bay illuminating the #1 engine fire warning light.</a:t>
            </a:r>
          </a:p>
          <a:p>
            <a:pPr eaLnBrk="1" hangingPunct="1">
              <a:lnSpc>
                <a:spcPct val="90000"/>
              </a:lnSpc>
              <a:spcBef>
                <a:spcPts val="400"/>
              </a:spcBef>
              <a:buFontTx/>
              <a:buNone/>
              <a:defRPr/>
            </a:pPr>
            <a:endParaRPr lang="en-US" altLang="en-US" sz="800" dirty="0"/>
          </a:p>
          <a:p>
            <a:pPr eaLnBrk="1" hangingPunct="1">
              <a:lnSpc>
                <a:spcPct val="90000"/>
              </a:lnSpc>
              <a:spcBef>
                <a:spcPts val="400"/>
              </a:spcBef>
              <a:buFontTx/>
              <a:buNone/>
              <a:defRPr/>
            </a:pPr>
            <a:r>
              <a:rPr lang="en-US" altLang="en-US" dirty="0"/>
              <a:t>Finding 5.  The mishap pilot (MP) shut down the #1 engine in accordance with T.O.</a:t>
            </a:r>
            <a:r>
              <a:rPr lang="en-US" dirty="0"/>
              <a:t> 1F-15A-1</a:t>
            </a:r>
            <a:r>
              <a:rPr lang="en-US" altLang="en-US" dirty="0"/>
              <a:t> and initiated an immediate emergency recovery.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124</a:t>
            </a:fld>
            <a:endParaRPr lang="en-US" dirty="0">
              <a:solidFill>
                <a:schemeClr val="bg2"/>
              </a:solidFill>
            </a:endParaRPr>
          </a:p>
        </p:txBody>
      </p:sp>
    </p:spTree>
    <p:extLst>
      <p:ext uri="{BB962C8B-B14F-4D97-AF65-F5344CB8AC3E}">
        <p14:creationId xmlns:p14="http://schemas.microsoft.com/office/powerpoint/2010/main" val="169835595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a:t>
            </a:r>
            <a:br>
              <a:rPr lang="en-US" altLang="en-US" dirty="0">
                <a:solidFill>
                  <a:schemeClr val="accent6">
                    <a:lumMod val="75000"/>
                  </a:schemeClr>
                </a:solidFill>
              </a:rPr>
            </a:br>
            <a:r>
              <a:rPr lang="en-US" altLang="en-US" sz="2800" dirty="0">
                <a:solidFill>
                  <a:schemeClr val="accent6">
                    <a:lumMod val="75000"/>
                  </a:schemeClr>
                </a:solidFill>
              </a:rPr>
              <a:t>Where Would You Place Cause?</a:t>
            </a:r>
            <a:endParaRPr lang="en-US" sz="2800" dirty="0"/>
          </a:p>
        </p:txBody>
      </p:sp>
      <p:sp>
        <p:nvSpPr>
          <p:cNvPr id="3" name="Content Placeholder 2"/>
          <p:cNvSpPr>
            <a:spLocks noGrp="1"/>
          </p:cNvSpPr>
          <p:nvPr>
            <p:ph idx="1"/>
          </p:nvPr>
        </p:nvSpPr>
        <p:spPr/>
        <p:txBody>
          <a:bodyPr/>
          <a:lstStyle/>
          <a:p>
            <a:pPr eaLnBrk="1" hangingPunct="1">
              <a:lnSpc>
                <a:spcPct val="90000"/>
              </a:lnSpc>
              <a:spcBef>
                <a:spcPts val="400"/>
              </a:spcBef>
              <a:buFontTx/>
              <a:buNone/>
            </a:pPr>
            <a:r>
              <a:rPr lang="en-US" altLang="en-US" dirty="0"/>
              <a:t>Finding 6. On one-mile final the tower requested detailed emergency aircraft information.</a:t>
            </a:r>
          </a:p>
          <a:p>
            <a:pPr eaLnBrk="1" hangingPunct="1">
              <a:lnSpc>
                <a:spcPct val="90000"/>
              </a:lnSpc>
              <a:spcBef>
                <a:spcPts val="400"/>
              </a:spcBef>
              <a:buFontTx/>
              <a:buNone/>
            </a:pPr>
            <a:r>
              <a:rPr lang="en-US" altLang="en-US" sz="800" dirty="0"/>
              <a:t> </a:t>
            </a:r>
          </a:p>
          <a:p>
            <a:pPr eaLnBrk="1" hangingPunct="1">
              <a:lnSpc>
                <a:spcPct val="90000"/>
              </a:lnSpc>
              <a:spcBef>
                <a:spcPts val="400"/>
              </a:spcBef>
              <a:buFontTx/>
              <a:buNone/>
            </a:pPr>
            <a:r>
              <a:rPr lang="en-US" altLang="en-US" dirty="0"/>
              <a:t>Finding 7. </a:t>
            </a:r>
            <a:r>
              <a:rPr lang="en-US" altLang="en-US" dirty="0">
                <a:solidFill>
                  <a:srgbClr val="FF0000"/>
                </a:solidFill>
              </a:rPr>
              <a:t>(Causal) </a:t>
            </a:r>
            <a:r>
              <a:rPr lang="en-US" altLang="en-US" dirty="0"/>
              <a:t>Due to distraction from the radio call, the MP allowed the airspeed to become excessively low on final approach which resulted in a high sink rate.</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8. The mishap aircraft (MA) touched down in the overrun and the left main gear sheared in overload as a result of the high sink rate.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9. The MA departed the runway and stopped in approximately 1000 feet, sustaining significant damage. </a:t>
            </a:r>
          </a:p>
          <a:p>
            <a:pPr eaLnBrk="1" hangingPunct="1">
              <a:lnSpc>
                <a:spcPct val="90000"/>
              </a:lnSpc>
              <a:spcBef>
                <a:spcPts val="400"/>
              </a:spcBef>
              <a:buFontTx/>
              <a:buNone/>
            </a:pPr>
            <a:endParaRPr lang="en-US" altLang="en-US" sz="800" dirty="0"/>
          </a:p>
          <a:p>
            <a:pPr eaLnBrk="1" hangingPunct="1">
              <a:lnSpc>
                <a:spcPct val="90000"/>
              </a:lnSpc>
              <a:spcBef>
                <a:spcPts val="400"/>
              </a:spcBef>
              <a:buFontTx/>
              <a:buNone/>
            </a:pPr>
            <a:r>
              <a:rPr lang="en-US" altLang="en-US" dirty="0"/>
              <a:t>Finding 10. The MP egressed the MA without injury.</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125</a:t>
            </a:fld>
            <a:endParaRPr lang="en-US" dirty="0">
              <a:solidFill>
                <a:schemeClr val="bg2"/>
              </a:solidFill>
            </a:endParaRPr>
          </a:p>
        </p:txBody>
      </p:sp>
    </p:spTree>
    <p:extLst>
      <p:ext uri="{BB962C8B-B14F-4D97-AF65-F5344CB8AC3E}">
        <p14:creationId xmlns:p14="http://schemas.microsoft.com/office/powerpoint/2010/main" val="408848424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sz="3600" b="1" i="1" dirty="0">
                <a:solidFill>
                  <a:srgbClr val="151C77"/>
                </a:solidFill>
                <a:effectLst/>
                <a:latin typeface="+mj-lt"/>
                <a:ea typeface="+mj-ea"/>
                <a:cs typeface="+mj-cs"/>
              </a:rPr>
              <a:t>Recommendations</a:t>
            </a:r>
            <a:endParaRPr lang="en-US" dirty="0"/>
          </a:p>
        </p:txBody>
      </p:sp>
      <p:sp>
        <p:nvSpPr>
          <p:cNvPr id="3" name="Content Placeholder 2"/>
          <p:cNvSpPr>
            <a:spLocks noGrp="1"/>
          </p:cNvSpPr>
          <p:nvPr>
            <p:ph idx="1"/>
          </p:nvPr>
        </p:nvSpPr>
        <p:spPr>
          <a:xfrm>
            <a:off x="276225" y="3183038"/>
            <a:ext cx="8397875" cy="3065362"/>
          </a:xfrm>
        </p:spPr>
        <p:txBody>
          <a:bodyPr/>
          <a:lstStyle/>
          <a:p>
            <a:pPr marL="0" indent="0" algn="ctr">
              <a:buNone/>
            </a:pPr>
            <a:r>
              <a:rPr lang="en-US" sz="6000" dirty="0">
                <a:solidFill>
                  <a:srgbClr val="0C2D83"/>
                </a:solidFill>
              </a:rPr>
              <a:t>Recommendations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126</a:t>
            </a:fld>
            <a:endParaRPr lang="en-US" dirty="0">
              <a:solidFill>
                <a:schemeClr val="bg2"/>
              </a:solidFill>
            </a:endParaRPr>
          </a:p>
        </p:txBody>
      </p:sp>
    </p:spTree>
    <p:extLst>
      <p:ext uri="{BB962C8B-B14F-4D97-AF65-F5344CB8AC3E}">
        <p14:creationId xmlns:p14="http://schemas.microsoft.com/office/powerpoint/2010/main" val="263269949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Recommendations</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127</a:t>
            </a:fld>
            <a:endParaRPr lang="en-US" dirty="0">
              <a:solidFill>
                <a:schemeClr val="bg2"/>
              </a:solidFill>
            </a:endParaRPr>
          </a:p>
        </p:txBody>
      </p:sp>
      <p:sp>
        <p:nvSpPr>
          <p:cNvPr id="6" name="Rectangle 3"/>
          <p:cNvSpPr>
            <a:spLocks noGrp="1" noChangeArrowheads="1"/>
          </p:cNvSpPr>
          <p:nvPr>
            <p:ph idx="1"/>
          </p:nvPr>
        </p:nvSpPr>
        <p:spPr>
          <a:xfrm>
            <a:off x="342900" y="1270000"/>
            <a:ext cx="8131175" cy="4756150"/>
          </a:xfrm>
        </p:spPr>
        <p:txBody>
          <a:bodyPr/>
          <a:lstStyle/>
          <a:p>
            <a:pPr lvl="1" eaLnBrk="1" hangingPunct="1">
              <a:lnSpc>
                <a:spcPct val="90000"/>
              </a:lnSpc>
              <a:buFont typeface="Wingdings" panose="05000000000000000000" pitchFamily="2" charset="2"/>
              <a:buNone/>
            </a:pPr>
            <a:endParaRPr lang="en-US" altLang="en-US" sz="1800" dirty="0">
              <a:solidFill>
                <a:srgbClr val="FF0000"/>
              </a:solidFill>
              <a:cs typeface="Times New Roman" panose="02020603050405020304" pitchFamily="18" charset="0"/>
            </a:endParaRPr>
          </a:p>
          <a:p>
            <a:pPr lvl="1" eaLnBrk="1" hangingPunct="1">
              <a:lnSpc>
                <a:spcPct val="90000"/>
              </a:lnSpc>
            </a:pPr>
            <a:endParaRPr lang="en-US" altLang="en-US" sz="700" dirty="0"/>
          </a:p>
          <a:p>
            <a:pPr algn="ctr" eaLnBrk="1" hangingPunct="1">
              <a:lnSpc>
                <a:spcPct val="90000"/>
              </a:lnSpc>
              <a:buFont typeface="Wingdings" panose="05000000000000000000" pitchFamily="2" charset="2"/>
              <a:buNone/>
            </a:pPr>
            <a:r>
              <a:rPr lang="en-US" altLang="en-US" sz="3200" dirty="0"/>
              <a:t>Effective recommendations that prevent future mishaps are the reason the SIB is convened, the most important outcome of the investigation </a:t>
            </a:r>
          </a:p>
          <a:p>
            <a:pPr algn="ctr" eaLnBrk="1" hangingPunct="1">
              <a:lnSpc>
                <a:spcPct val="90000"/>
              </a:lnSpc>
              <a:buFont typeface="Wingdings" panose="05000000000000000000" pitchFamily="2" charset="2"/>
              <a:buNone/>
            </a:pPr>
            <a:endParaRPr lang="en-US" altLang="en-US" sz="3200" dirty="0">
              <a:solidFill>
                <a:srgbClr val="FF0000"/>
              </a:solidFill>
            </a:endParaRPr>
          </a:p>
          <a:p>
            <a:pPr algn="ctr" eaLnBrk="1" hangingPunct="1">
              <a:lnSpc>
                <a:spcPct val="90000"/>
              </a:lnSpc>
              <a:buFont typeface="Wingdings" panose="05000000000000000000" pitchFamily="2" charset="2"/>
              <a:buNone/>
            </a:pPr>
            <a:r>
              <a:rPr lang="en-US" altLang="en-US" sz="3200" dirty="0"/>
              <a:t>Take the time to get them correct</a:t>
            </a:r>
          </a:p>
        </p:txBody>
      </p:sp>
    </p:spTree>
    <p:extLst>
      <p:ext uri="{BB962C8B-B14F-4D97-AF65-F5344CB8AC3E}">
        <p14:creationId xmlns:p14="http://schemas.microsoft.com/office/powerpoint/2010/main" val="275077195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0" fontAlgn="base" hangingPunct="0"/>
            <a:r>
              <a:rPr lang="en-US" sz="3600" b="1" i="1" dirty="0">
                <a:solidFill>
                  <a:srgbClr val="151C77"/>
                </a:solidFill>
                <a:effectLst/>
                <a:latin typeface="+mj-lt"/>
                <a:ea typeface="+mj-ea"/>
                <a:cs typeface="+mj-cs"/>
              </a:rPr>
              <a:t>Recommendations</a:t>
            </a:r>
            <a:endParaRPr lang="en-US" dirty="0"/>
          </a:p>
        </p:txBody>
      </p:sp>
      <p:sp>
        <p:nvSpPr>
          <p:cNvPr id="3" name="Content Placeholder 2"/>
          <p:cNvSpPr>
            <a:spLocks noGrp="1"/>
          </p:cNvSpPr>
          <p:nvPr>
            <p:ph idx="1"/>
          </p:nvPr>
        </p:nvSpPr>
        <p:spPr/>
        <p:txBody>
          <a:bodyPr/>
          <a:lstStyle/>
          <a:p>
            <a:r>
              <a:rPr lang="en-US" dirty="0"/>
              <a:t>Recommendations are feasible and effective solutions to eliminate identified hazards, or if the hazard cannot be eliminated, to mitigate the hazard’s potential consequences </a:t>
            </a:r>
          </a:p>
          <a:p>
            <a:r>
              <a:rPr lang="en-US" altLang="en-US" dirty="0"/>
              <a:t>Recommendations should </a:t>
            </a:r>
            <a:r>
              <a:rPr lang="en-US" dirty="0"/>
              <a:t>target one or more of the hazards identified and documented during the investigation</a:t>
            </a:r>
            <a:endParaRPr lang="en-US" altLang="en-US" dirty="0"/>
          </a:p>
          <a:p>
            <a:r>
              <a:rPr lang="en-US" altLang="en-US" dirty="0"/>
              <a:t>All mishap investigations </a:t>
            </a:r>
            <a:r>
              <a:rPr lang="en-US" altLang="en-US" u="sng" dirty="0"/>
              <a:t>should</a:t>
            </a:r>
            <a:r>
              <a:rPr lang="en-US" altLang="en-US" dirty="0"/>
              <a:t> include recommendations to prevent future mishaps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128</a:t>
            </a:fld>
            <a:endParaRPr lang="en-US" dirty="0">
              <a:solidFill>
                <a:schemeClr val="bg2"/>
              </a:solidFill>
            </a:endParaRPr>
          </a:p>
        </p:txBody>
      </p:sp>
    </p:spTree>
    <p:extLst>
      <p:ext uri="{BB962C8B-B14F-4D97-AF65-F5344CB8AC3E}">
        <p14:creationId xmlns:p14="http://schemas.microsoft.com/office/powerpoint/2010/main" val="74807502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Developing Recommendations</a:t>
            </a:r>
            <a:endParaRPr lang="en-US" dirty="0"/>
          </a:p>
        </p:txBody>
      </p:sp>
      <p:sp>
        <p:nvSpPr>
          <p:cNvPr id="3" name="Content Placeholder 2"/>
          <p:cNvSpPr>
            <a:spLocks noGrp="1"/>
          </p:cNvSpPr>
          <p:nvPr>
            <p:ph idx="1"/>
          </p:nvPr>
        </p:nvSpPr>
        <p:spPr/>
        <p:txBody>
          <a:bodyPr/>
          <a:lstStyle/>
          <a:p>
            <a:pPr eaLnBrk="1" hangingPunct="1">
              <a:spcBef>
                <a:spcPct val="0"/>
              </a:spcBef>
              <a:defRPr/>
            </a:pPr>
            <a:r>
              <a:rPr lang="en-US" dirty="0"/>
              <a:t>To eliminate or mitigate the identified hazards consider the system safety “Order of Precedence” concept:</a:t>
            </a:r>
          </a:p>
          <a:p>
            <a:pPr lvl="1"/>
            <a:r>
              <a:rPr lang="en-US" dirty="0"/>
              <a:t>Design (Implement a fixed gear)</a:t>
            </a:r>
          </a:p>
          <a:p>
            <a:pPr lvl="1"/>
            <a:r>
              <a:rPr lang="en-US" dirty="0"/>
              <a:t>Incorporate Safety Devices (Implement an auto-extend system)</a:t>
            </a:r>
          </a:p>
          <a:p>
            <a:pPr lvl="1"/>
            <a:r>
              <a:rPr lang="en-US" dirty="0"/>
              <a:t>Provide Warning Devices (Implement cockpit warning lights)</a:t>
            </a:r>
          </a:p>
          <a:p>
            <a:pPr lvl="1"/>
            <a:r>
              <a:rPr lang="en-US" dirty="0"/>
              <a:t>Develop Training and Procedures (Improve the checklist or its use via training with instructors and in simulators.  Mandate use of personal protective equipment)</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129</a:t>
            </a:fld>
            <a:endParaRPr lang="en-US" dirty="0">
              <a:solidFill>
                <a:schemeClr val="bg2"/>
              </a:solidFill>
            </a:endParaRPr>
          </a:p>
        </p:txBody>
      </p:sp>
    </p:spTree>
    <p:extLst>
      <p:ext uri="{BB962C8B-B14F-4D97-AF65-F5344CB8AC3E}">
        <p14:creationId xmlns:p14="http://schemas.microsoft.com/office/powerpoint/2010/main" val="856980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07436" y="5856648"/>
            <a:ext cx="8005665" cy="503854"/>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Calibri" panose="020F0502020204030204" pitchFamily="34" charset="0"/>
              </a:rPr>
              <a:t>Brief to CA                   				        Final Message</a:t>
            </a:r>
          </a:p>
        </p:txBody>
      </p:sp>
      <p:pic>
        <p:nvPicPr>
          <p:cNvPr id="7" name="Picture 6">
            <a:extLst>
              <a:ext uri="{FF2B5EF4-FFF2-40B4-BE49-F238E27FC236}">
                <a16:creationId xmlns:a16="http://schemas.microsoft.com/office/drawing/2014/main" id="{3DF08670-D798-ADE5-466A-4A8676BF6289}"/>
              </a:ext>
            </a:extLst>
          </p:cNvPr>
          <p:cNvPicPr>
            <a:picLocks noChangeAspect="1"/>
          </p:cNvPicPr>
          <p:nvPr/>
        </p:nvPicPr>
        <p:blipFill>
          <a:blip r:embed="rId3"/>
          <a:stretch>
            <a:fillRect/>
          </a:stretch>
        </p:blipFill>
        <p:spPr>
          <a:xfrm>
            <a:off x="3328987" y="1314450"/>
            <a:ext cx="2486025" cy="2590800"/>
          </a:xfrm>
          <a:prstGeom prst="rect">
            <a:avLst/>
          </a:prstGeom>
        </p:spPr>
      </p:pic>
      <p:sp>
        <p:nvSpPr>
          <p:cNvPr id="23555"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fld id="{23D27C75-9BB4-4A3E-A3DE-762B9540C98A}" type="slidenum">
              <a:rPr lang="en-US" altLang="en-US" sz="1000" b="0">
                <a:solidFill>
                  <a:srgbClr val="969696"/>
                </a:solidFill>
              </a:rPr>
              <a:pPr>
                <a:spcBef>
                  <a:spcPct val="0"/>
                </a:spcBef>
                <a:buClrTx/>
                <a:buSzTx/>
                <a:buFontTx/>
                <a:buNone/>
              </a:pPr>
              <a:t>13</a:t>
            </a:fld>
            <a:endParaRPr lang="en-US" altLang="en-US" sz="1000" b="0" dirty="0">
              <a:solidFill>
                <a:schemeClr val="bg2"/>
              </a:solidFill>
            </a:endParaRPr>
          </a:p>
        </p:txBody>
      </p:sp>
      <p:sp>
        <p:nvSpPr>
          <p:cNvPr id="23556" name="Rectangle 1026"/>
          <p:cNvSpPr>
            <a:spLocks noGrp="1" noChangeArrowheads="1"/>
          </p:cNvSpPr>
          <p:nvPr>
            <p:ph type="title"/>
          </p:nvPr>
        </p:nvSpPr>
        <p:spPr>
          <a:xfrm>
            <a:off x="2863850" y="0"/>
            <a:ext cx="5972175" cy="1285875"/>
          </a:xfrm>
        </p:spPr>
        <p:txBody>
          <a:bodyPr/>
          <a:lstStyle/>
          <a:p>
            <a:r>
              <a:rPr lang="en-US" altLang="en-US" dirty="0"/>
              <a:t>SIB Deliverables</a:t>
            </a:r>
          </a:p>
        </p:txBody>
      </p:sp>
      <p:sp>
        <p:nvSpPr>
          <p:cNvPr id="5" name="Rectangle 4">
            <a:extLst>
              <a:ext uri="{FF2B5EF4-FFF2-40B4-BE49-F238E27FC236}">
                <a16:creationId xmlns:a16="http://schemas.microsoft.com/office/drawing/2014/main" id="{04C69E26-448D-1C8A-D9B9-F51B0A3C630B}"/>
              </a:ext>
            </a:extLst>
          </p:cNvPr>
          <p:cNvSpPr/>
          <p:nvPr/>
        </p:nvSpPr>
        <p:spPr bwMode="auto">
          <a:xfrm>
            <a:off x="266759" y="3980208"/>
            <a:ext cx="8005665" cy="503854"/>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Calibri" panose="020F0502020204030204" pitchFamily="34" charset="0"/>
              </a:rPr>
              <a:t>     Safety Report </a:t>
            </a:r>
          </a:p>
        </p:txBody>
      </p:sp>
      <p:pic>
        <p:nvPicPr>
          <p:cNvPr id="9" name="Picture 8">
            <a:extLst>
              <a:ext uri="{FF2B5EF4-FFF2-40B4-BE49-F238E27FC236}">
                <a16:creationId xmlns:a16="http://schemas.microsoft.com/office/drawing/2014/main" id="{F67D0DB4-86DD-BE2E-ABFA-453BAF089166}"/>
              </a:ext>
            </a:extLst>
          </p:cNvPr>
          <p:cNvPicPr>
            <a:picLocks noChangeAspect="1"/>
          </p:cNvPicPr>
          <p:nvPr/>
        </p:nvPicPr>
        <p:blipFill>
          <a:blip r:embed="rId4"/>
          <a:stretch>
            <a:fillRect/>
          </a:stretch>
        </p:blipFill>
        <p:spPr>
          <a:xfrm>
            <a:off x="139212" y="3484923"/>
            <a:ext cx="2324100" cy="2371725"/>
          </a:xfrm>
          <a:prstGeom prst="rect">
            <a:avLst/>
          </a:prstGeom>
        </p:spPr>
      </p:pic>
      <p:pic>
        <p:nvPicPr>
          <p:cNvPr id="11" name="Picture 10">
            <a:extLst>
              <a:ext uri="{FF2B5EF4-FFF2-40B4-BE49-F238E27FC236}">
                <a16:creationId xmlns:a16="http://schemas.microsoft.com/office/drawing/2014/main" id="{22BB07E1-8188-8D30-39A6-4D1CCC0F5138}"/>
              </a:ext>
            </a:extLst>
          </p:cNvPr>
          <p:cNvPicPr>
            <a:picLocks noChangeAspect="1"/>
          </p:cNvPicPr>
          <p:nvPr/>
        </p:nvPicPr>
        <p:blipFill>
          <a:blip r:embed="rId5"/>
          <a:stretch>
            <a:fillRect/>
          </a:stretch>
        </p:blipFill>
        <p:spPr>
          <a:xfrm>
            <a:off x="6288331" y="3589697"/>
            <a:ext cx="2428875" cy="2162175"/>
          </a:xfrm>
          <a:prstGeom prst="rect">
            <a:avLst/>
          </a:prstGeom>
        </p:spPr>
      </p:pic>
    </p:spTree>
    <p:extLst>
      <p:ext uri="{BB962C8B-B14F-4D97-AF65-F5344CB8AC3E}">
        <p14:creationId xmlns:p14="http://schemas.microsoft.com/office/powerpoint/2010/main" val="258131961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accent6">
                    <a:lumMod val="75000"/>
                  </a:schemeClr>
                </a:solidFill>
              </a:rPr>
              <a:t>The Scenario – Possible Recommendation Areas</a:t>
            </a:r>
            <a:endParaRPr lang="en-US" dirty="0"/>
          </a:p>
        </p:txBody>
      </p:sp>
      <p:sp>
        <p:nvSpPr>
          <p:cNvPr id="3" name="Content Placeholder 2"/>
          <p:cNvSpPr>
            <a:spLocks noGrp="1"/>
          </p:cNvSpPr>
          <p:nvPr>
            <p:ph idx="1"/>
          </p:nvPr>
        </p:nvSpPr>
        <p:spPr/>
        <p:txBody>
          <a:bodyPr/>
          <a:lstStyle/>
          <a:p>
            <a:pPr>
              <a:defRPr/>
            </a:pPr>
            <a:r>
              <a:rPr lang="en-US" dirty="0"/>
              <a:t>Fix the ambiguity in the T.O. </a:t>
            </a:r>
          </a:p>
          <a:p>
            <a:pPr>
              <a:defRPr/>
            </a:pPr>
            <a:r>
              <a:rPr lang="en-US" dirty="0"/>
              <a:t>Require the B-nut be safety wired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130</a:t>
            </a:fld>
            <a:endParaRPr lang="en-US" dirty="0">
              <a:solidFill>
                <a:schemeClr val="bg2"/>
              </a:solidFill>
            </a:endParaRPr>
          </a:p>
        </p:txBody>
      </p:sp>
    </p:spTree>
    <p:extLst>
      <p:ext uri="{BB962C8B-B14F-4D97-AF65-F5344CB8AC3E}">
        <p14:creationId xmlns:p14="http://schemas.microsoft.com/office/powerpoint/2010/main" val="269363987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Recommendations </a:t>
            </a:r>
            <a:endParaRPr lang="en-US" dirty="0"/>
          </a:p>
        </p:txBody>
      </p:sp>
      <p:sp>
        <p:nvSpPr>
          <p:cNvPr id="3" name="Content Placeholder 2"/>
          <p:cNvSpPr>
            <a:spLocks noGrp="1"/>
          </p:cNvSpPr>
          <p:nvPr>
            <p:ph idx="1"/>
          </p:nvPr>
        </p:nvSpPr>
        <p:spPr/>
        <p:txBody>
          <a:bodyPr/>
          <a:lstStyle/>
          <a:p>
            <a:pPr>
              <a:defRPr/>
            </a:pPr>
            <a:r>
              <a:rPr lang="en-US" altLang="en-US" dirty="0"/>
              <a:t>Recommendations should require the action agency to correct a deficiency rather than to implement a particular solution</a:t>
            </a:r>
          </a:p>
          <a:p>
            <a:pPr>
              <a:defRPr/>
            </a:pPr>
            <a:endParaRPr lang="en-US" altLang="en-US" dirty="0"/>
          </a:p>
          <a:p>
            <a:pPr lvl="1">
              <a:defRPr/>
            </a:pPr>
            <a:r>
              <a:rPr lang="en-US" altLang="en-US" dirty="0"/>
              <a:t>POOR: Move the right engine fire shutoff switch to the right side of the cockpit.</a:t>
            </a:r>
          </a:p>
          <a:p>
            <a:pPr lvl="1">
              <a:defRPr/>
            </a:pPr>
            <a:r>
              <a:rPr lang="en-US" altLang="en-US" dirty="0"/>
              <a:t>BETTER: Implement changes to the F-15E engine fire push-buttons to preclude incomplete engine </a:t>
            </a:r>
            <a:r>
              <a:rPr lang="en-US" altLang="en-US" dirty="0">
                <a:ea typeface="+mn-ea"/>
                <a:cs typeface="+mn-cs"/>
              </a:rPr>
              <a:t>shutdowns.</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131</a:t>
            </a:fld>
            <a:endParaRPr lang="en-US" dirty="0">
              <a:solidFill>
                <a:schemeClr val="bg2"/>
              </a:solidFill>
            </a:endParaRPr>
          </a:p>
        </p:txBody>
      </p:sp>
    </p:spTree>
    <p:extLst>
      <p:ext uri="{BB962C8B-B14F-4D97-AF65-F5344CB8AC3E}">
        <p14:creationId xmlns:p14="http://schemas.microsoft.com/office/powerpoint/2010/main" val="969741671"/>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Recommendations</a:t>
            </a:r>
            <a:endParaRPr lang="en-US" dirty="0"/>
          </a:p>
        </p:txBody>
      </p:sp>
      <p:sp>
        <p:nvSpPr>
          <p:cNvPr id="3" name="Content Placeholder 2"/>
          <p:cNvSpPr>
            <a:spLocks noGrp="1"/>
          </p:cNvSpPr>
          <p:nvPr>
            <p:ph idx="1"/>
          </p:nvPr>
        </p:nvSpPr>
        <p:spPr/>
        <p:txBody>
          <a:bodyPr/>
          <a:lstStyle/>
          <a:p>
            <a:pPr>
              <a:defRPr/>
            </a:pPr>
            <a:r>
              <a:rPr lang="en-US" altLang="en-US" dirty="0"/>
              <a:t>Do not write recommendations that only require a study or evaluation (evaluations are implicit in the process)</a:t>
            </a:r>
          </a:p>
          <a:p>
            <a:pPr lvl="1">
              <a:defRPr/>
            </a:pPr>
            <a:endParaRPr lang="en-US" altLang="en-US" dirty="0"/>
          </a:p>
          <a:p>
            <a:pPr lvl="1">
              <a:defRPr/>
            </a:pPr>
            <a:r>
              <a:rPr lang="en-US" altLang="en-US" dirty="0"/>
              <a:t>POOR: Evaluate changes to the brake anti-lock system.</a:t>
            </a:r>
          </a:p>
          <a:p>
            <a:pPr lvl="1">
              <a:defRPr/>
            </a:pPr>
            <a:r>
              <a:rPr lang="en-US" altLang="en-US" dirty="0"/>
              <a:t>BETTER: Implement changes to the F-16C/D brake anti-lock system to prevent loss of feedback.</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132</a:t>
            </a:fld>
            <a:endParaRPr lang="en-US" dirty="0">
              <a:solidFill>
                <a:schemeClr val="bg2"/>
              </a:solidFill>
            </a:endParaRPr>
          </a:p>
        </p:txBody>
      </p:sp>
    </p:spTree>
    <p:extLst>
      <p:ext uri="{BB962C8B-B14F-4D97-AF65-F5344CB8AC3E}">
        <p14:creationId xmlns:p14="http://schemas.microsoft.com/office/powerpoint/2010/main" val="171504074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Recommendations</a:t>
            </a:r>
            <a:endParaRPr lang="en-US" dirty="0"/>
          </a:p>
        </p:txBody>
      </p:sp>
      <p:sp>
        <p:nvSpPr>
          <p:cNvPr id="3" name="Content Placeholder 2"/>
          <p:cNvSpPr>
            <a:spLocks noGrp="1"/>
          </p:cNvSpPr>
          <p:nvPr>
            <p:ph idx="1"/>
          </p:nvPr>
        </p:nvSpPr>
        <p:spPr/>
        <p:txBody>
          <a:bodyPr/>
          <a:lstStyle/>
          <a:p>
            <a:r>
              <a:rPr lang="en-US" altLang="en-US" dirty="0"/>
              <a:t>Recommendations should be “closable”</a:t>
            </a:r>
          </a:p>
          <a:p>
            <a:pPr eaLnBrk="1" hangingPunct="1"/>
            <a:endParaRPr lang="en-US" altLang="en-US" sz="800" dirty="0"/>
          </a:p>
          <a:p>
            <a:pPr eaLnBrk="1" hangingPunct="1"/>
            <a:endParaRPr lang="en-US" altLang="en-US" sz="800" dirty="0"/>
          </a:p>
          <a:p>
            <a:pPr lvl="1">
              <a:defRPr/>
            </a:pPr>
            <a:r>
              <a:rPr lang="en-US" altLang="en-US" dirty="0"/>
              <a:t>POOR: Conduct refresher training of all depot maintenance personnel emphasizing proper tool control procedures. </a:t>
            </a:r>
          </a:p>
          <a:p>
            <a:pPr lvl="1">
              <a:defRPr/>
            </a:pPr>
            <a:r>
              <a:rPr lang="en-US" altLang="en-US" dirty="0"/>
              <a:t>POOR: Train contractor technicians to utilize data logger information in troubleshooting in-flight problems.  </a:t>
            </a:r>
          </a:p>
          <a:p>
            <a:pPr lvl="1">
              <a:defRPr/>
            </a:pPr>
            <a:endParaRPr lang="en-US" altLang="en-US" dirty="0"/>
          </a:p>
          <a:p>
            <a:pPr lvl="1">
              <a:defRPr/>
            </a:pPr>
            <a:r>
              <a:rPr lang="en-US" altLang="en-US" dirty="0"/>
              <a:t>BETTER: Change AFI 21-101 to require annual refresher training of depot maintenance personnel on proper tool control procedures. </a:t>
            </a:r>
          </a:p>
          <a:p>
            <a:pPr lvl="1">
              <a:defRPr/>
            </a:pPr>
            <a:endParaRPr lang="en-US" altLang="en-US" dirty="0"/>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133</a:t>
            </a:fld>
            <a:endParaRPr lang="en-US" dirty="0">
              <a:solidFill>
                <a:schemeClr val="bg2"/>
              </a:solidFill>
            </a:endParaRPr>
          </a:p>
        </p:txBody>
      </p:sp>
    </p:spTree>
    <p:extLst>
      <p:ext uri="{BB962C8B-B14F-4D97-AF65-F5344CB8AC3E}">
        <p14:creationId xmlns:p14="http://schemas.microsoft.com/office/powerpoint/2010/main" val="61062361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solidFill>
                  <a:schemeClr val="accent6">
                    <a:lumMod val="75000"/>
                  </a:schemeClr>
                </a:solidFill>
              </a:rPr>
              <a:t>Recommendations</a:t>
            </a:r>
            <a:endParaRPr lang="en-US" dirty="0"/>
          </a:p>
        </p:txBody>
      </p:sp>
      <p:sp>
        <p:nvSpPr>
          <p:cNvPr id="3" name="Content Placeholder 2"/>
          <p:cNvSpPr>
            <a:spLocks noGrp="1"/>
          </p:cNvSpPr>
          <p:nvPr>
            <p:ph idx="1"/>
          </p:nvPr>
        </p:nvSpPr>
        <p:spPr/>
        <p:txBody>
          <a:bodyPr/>
          <a:lstStyle/>
          <a:p>
            <a:r>
              <a:rPr lang="en-US" altLang="en-US" dirty="0"/>
              <a:t>Make sure recommendations wording can stand alone to be understood</a:t>
            </a:r>
          </a:p>
          <a:p>
            <a:pPr lvl="1">
              <a:defRPr/>
            </a:pPr>
            <a:r>
              <a:rPr lang="en-US" altLang="en-US" dirty="0"/>
              <a:t>Perform a One-Time inspection (OTI) on the remaining aircraft in the B-1 fleet. </a:t>
            </a:r>
          </a:p>
          <a:p>
            <a:pPr lvl="1">
              <a:defRPr/>
            </a:pPr>
            <a:r>
              <a:rPr lang="en-US" altLang="en-US" dirty="0">
                <a:solidFill>
                  <a:srgbClr val="FF0000"/>
                </a:solidFill>
              </a:rPr>
              <a:t>Inspection of What? </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134</a:t>
            </a:fld>
            <a:endParaRPr lang="en-US" dirty="0">
              <a:solidFill>
                <a:schemeClr val="bg2"/>
              </a:solidFill>
            </a:endParaRPr>
          </a:p>
        </p:txBody>
      </p:sp>
    </p:spTree>
    <p:extLst>
      <p:ext uri="{BB962C8B-B14F-4D97-AF65-F5344CB8AC3E}">
        <p14:creationId xmlns:p14="http://schemas.microsoft.com/office/powerpoint/2010/main" val="88868380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solidFill>
                  <a:schemeClr val="accent6">
                    <a:lumMod val="75000"/>
                  </a:schemeClr>
                </a:solidFill>
              </a:rPr>
              <a:t>Recommendations</a:t>
            </a:r>
            <a:br>
              <a:rPr lang="en-US" altLang="en-US" dirty="0">
                <a:solidFill>
                  <a:schemeClr val="accent6">
                    <a:lumMod val="75000"/>
                  </a:schemeClr>
                </a:solidFill>
              </a:rPr>
            </a:br>
            <a:r>
              <a:rPr lang="en-US" altLang="en-US" dirty="0">
                <a:solidFill>
                  <a:schemeClr val="accent6">
                    <a:lumMod val="75000"/>
                  </a:schemeClr>
                </a:solidFill>
              </a:rPr>
              <a:t>OPRs</a:t>
            </a:r>
            <a:endParaRPr lang="en-US" dirty="0"/>
          </a:p>
        </p:txBody>
      </p:sp>
      <p:sp>
        <p:nvSpPr>
          <p:cNvPr id="3" name="Content Placeholder 2"/>
          <p:cNvSpPr>
            <a:spLocks noGrp="1"/>
          </p:cNvSpPr>
          <p:nvPr>
            <p:ph idx="1"/>
          </p:nvPr>
        </p:nvSpPr>
        <p:spPr>
          <a:xfrm>
            <a:off x="276225" y="1259079"/>
            <a:ext cx="8397875" cy="5225667"/>
          </a:xfrm>
        </p:spPr>
        <p:txBody>
          <a:bodyPr/>
          <a:lstStyle/>
          <a:p>
            <a:r>
              <a:rPr lang="en-US" altLang="en-US" sz="1945" dirty="0"/>
              <a:t>If a recommendation requires </a:t>
            </a:r>
            <a:r>
              <a:rPr lang="en-US" altLang="en-US" sz="1945" dirty="0">
                <a:solidFill>
                  <a:srgbClr val="FF0000"/>
                </a:solidFill>
              </a:rPr>
              <a:t>funding</a:t>
            </a:r>
            <a:r>
              <a:rPr lang="en-US" altLang="en-US" sz="1945" dirty="0"/>
              <a:t> to effect changes, assign to the </a:t>
            </a:r>
            <a:r>
              <a:rPr lang="en-US" altLang="en-US" sz="1945" dirty="0">
                <a:solidFill>
                  <a:srgbClr val="FF0000"/>
                </a:solidFill>
              </a:rPr>
              <a:t>appropriate office within the lead command as the Office of Primary Responsibility (OPR)</a:t>
            </a:r>
          </a:p>
          <a:p>
            <a:r>
              <a:rPr lang="en-US" altLang="en-US" sz="1945" dirty="0"/>
              <a:t>If another organization is responsible for </a:t>
            </a:r>
            <a:r>
              <a:rPr lang="en-US" altLang="en-US" sz="1945" dirty="0">
                <a:solidFill>
                  <a:srgbClr val="FF0000"/>
                </a:solidFill>
              </a:rPr>
              <a:t>performing or managing the work</a:t>
            </a:r>
            <a:r>
              <a:rPr lang="en-US" altLang="en-US" sz="1945" dirty="0"/>
              <a:t>, assign these organizations as the </a:t>
            </a:r>
            <a:r>
              <a:rPr lang="en-US" sz="1945" dirty="0">
                <a:solidFill>
                  <a:srgbClr val="FF0000"/>
                </a:solidFill>
              </a:rPr>
              <a:t>Office of Collateral Responsibility (OCR)</a:t>
            </a:r>
            <a:endParaRPr lang="en-US" altLang="en-US" sz="1945" dirty="0">
              <a:solidFill>
                <a:srgbClr val="FF0000"/>
              </a:solidFill>
            </a:endParaRPr>
          </a:p>
          <a:p>
            <a:r>
              <a:rPr lang="en-US" altLang="en-US" sz="1945" dirty="0"/>
              <a:t>Recommendation X: Implement changes to the F-16 brake system to reduce the probability of encountering “hot brake” temperatures.  </a:t>
            </a:r>
          </a:p>
          <a:p>
            <a:pPr marL="285750" lvl="1" indent="-285750">
              <a:spcBef>
                <a:spcPct val="50000"/>
              </a:spcBef>
            </a:pPr>
            <a:r>
              <a:rPr lang="en-US" altLang="en-US" sz="1945" dirty="0">
                <a:ea typeface="+mn-ea"/>
                <a:cs typeface="+mn-cs"/>
              </a:rPr>
              <a:t>OPR:  ACC/A8  	OCR:  AFLCMC/LAB  </a:t>
            </a:r>
          </a:p>
          <a:p>
            <a:r>
              <a:rPr lang="en-US" altLang="en-US" sz="1945" dirty="0">
                <a:solidFill>
                  <a:srgbClr val="FF0000"/>
                </a:solidFill>
              </a:rPr>
              <a:t>ACC/A8</a:t>
            </a:r>
            <a:r>
              <a:rPr lang="en-US" altLang="en-US" sz="1945" dirty="0"/>
              <a:t> would be responsible to arrange for the prioritization and funding.</a:t>
            </a:r>
          </a:p>
          <a:p>
            <a:r>
              <a:rPr lang="en-US" altLang="en-US" sz="1945" dirty="0">
                <a:solidFill>
                  <a:srgbClr val="FF0000"/>
                </a:solidFill>
              </a:rPr>
              <a:t>AFLCMC/LAB</a:t>
            </a:r>
            <a:r>
              <a:rPr lang="en-US" altLang="en-US" sz="1945" dirty="0"/>
              <a:t> would either perform the required work or manage the contracted effort.</a:t>
            </a:r>
          </a:p>
          <a:p>
            <a:r>
              <a:rPr lang="en-US" altLang="en-US" sz="1945" dirty="0">
                <a:solidFill>
                  <a:srgbClr val="FF0000"/>
                </a:solidFill>
              </a:rPr>
              <a:t>Non-AF OPRs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135</a:t>
            </a:fld>
            <a:endParaRPr lang="en-US" dirty="0">
              <a:solidFill>
                <a:schemeClr val="bg2"/>
              </a:solidFill>
            </a:endParaRPr>
          </a:p>
        </p:txBody>
      </p:sp>
    </p:spTree>
    <p:extLst>
      <p:ext uri="{BB962C8B-B14F-4D97-AF65-F5344CB8AC3E}">
        <p14:creationId xmlns:p14="http://schemas.microsoft.com/office/powerpoint/2010/main" val="38871122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solidFill>
                  <a:schemeClr val="accent6">
                    <a:lumMod val="75000"/>
                  </a:schemeClr>
                </a:solidFill>
              </a:rPr>
              <a:t>Recommendations</a:t>
            </a:r>
            <a:br>
              <a:rPr lang="en-US" altLang="en-US" dirty="0">
                <a:solidFill>
                  <a:schemeClr val="accent6">
                    <a:lumMod val="75000"/>
                  </a:schemeClr>
                </a:solidFill>
              </a:rPr>
            </a:br>
            <a:r>
              <a:rPr lang="en-US" altLang="en-US" dirty="0">
                <a:solidFill>
                  <a:schemeClr val="accent6">
                    <a:lumMod val="75000"/>
                  </a:schemeClr>
                </a:solidFill>
              </a:rPr>
              <a:t>OPRs</a:t>
            </a:r>
            <a:endParaRPr lang="en-US" dirty="0"/>
          </a:p>
        </p:txBody>
      </p:sp>
      <p:sp>
        <p:nvSpPr>
          <p:cNvPr id="3" name="Content Placeholder 2"/>
          <p:cNvSpPr>
            <a:spLocks noGrp="1"/>
          </p:cNvSpPr>
          <p:nvPr>
            <p:ph idx="1"/>
          </p:nvPr>
        </p:nvSpPr>
        <p:spPr/>
        <p:txBody>
          <a:bodyPr/>
          <a:lstStyle/>
          <a:p>
            <a:pPr>
              <a:defRPr/>
            </a:pPr>
            <a:r>
              <a:rPr lang="en-US" altLang="en-US" dirty="0"/>
              <a:t>Perform a risk analysis for continued operation of KC-135, F108 stage one fan disk with possible high cycle fatigue (HCF) fracturing of the fan disk lugs and place restrictions or implement inspections on the fan disks as required. </a:t>
            </a:r>
          </a:p>
          <a:p>
            <a:pPr lvl="1">
              <a:defRPr/>
            </a:pPr>
            <a:r>
              <a:rPr lang="en-US" altLang="en-US" dirty="0"/>
              <a:t>OPR? </a:t>
            </a:r>
          </a:p>
          <a:p>
            <a:pPr>
              <a:defRPr/>
            </a:pPr>
            <a:endParaRPr lang="en-US" altLang="en-US" dirty="0"/>
          </a:p>
          <a:p>
            <a:pPr>
              <a:defRPr/>
            </a:pPr>
            <a:r>
              <a:rPr lang="en-US" dirty="0"/>
              <a:t>Prior to resuming Night Vision Goggle (NVG) hoist operations, develop and implement HH-60 Standard Operating Procedures (SOP)/Tactics, Techniques and Procedures (TTPs) for NVG hoist operations. </a:t>
            </a:r>
          </a:p>
          <a:p>
            <a:pPr lvl="1">
              <a:defRPr/>
            </a:pPr>
            <a:r>
              <a:rPr lang="en-US" altLang="en-US" dirty="0"/>
              <a:t>OPR?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136</a:t>
            </a:fld>
            <a:endParaRPr lang="en-US" dirty="0">
              <a:solidFill>
                <a:schemeClr val="bg2"/>
              </a:solidFill>
            </a:endParaRPr>
          </a:p>
        </p:txBody>
      </p:sp>
    </p:spTree>
    <p:extLst>
      <p:ext uri="{BB962C8B-B14F-4D97-AF65-F5344CB8AC3E}">
        <p14:creationId xmlns:p14="http://schemas.microsoft.com/office/powerpoint/2010/main" val="206958354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solidFill>
                  <a:schemeClr val="accent6">
                    <a:lumMod val="75000"/>
                  </a:schemeClr>
                </a:solidFill>
              </a:rPr>
              <a:t>Recommendations</a:t>
            </a:r>
            <a:br>
              <a:rPr lang="en-US" altLang="en-US" dirty="0">
                <a:solidFill>
                  <a:schemeClr val="accent6">
                    <a:lumMod val="75000"/>
                  </a:schemeClr>
                </a:solidFill>
              </a:rPr>
            </a:br>
            <a:r>
              <a:rPr lang="en-US" altLang="en-US" dirty="0">
                <a:solidFill>
                  <a:schemeClr val="accent6">
                    <a:lumMod val="75000"/>
                  </a:schemeClr>
                </a:solidFill>
              </a:rPr>
              <a:t>OPRs</a:t>
            </a:r>
            <a:endParaRPr lang="en-US" dirty="0"/>
          </a:p>
        </p:txBody>
      </p:sp>
      <p:sp>
        <p:nvSpPr>
          <p:cNvPr id="3" name="Content Placeholder 2"/>
          <p:cNvSpPr>
            <a:spLocks noGrp="1"/>
          </p:cNvSpPr>
          <p:nvPr>
            <p:ph idx="1"/>
          </p:nvPr>
        </p:nvSpPr>
        <p:spPr/>
        <p:txBody>
          <a:bodyPr/>
          <a:lstStyle/>
          <a:p>
            <a:pPr eaLnBrk="1" hangingPunct="1">
              <a:spcBef>
                <a:spcPts val="1200"/>
              </a:spcBef>
            </a:pPr>
            <a:r>
              <a:rPr lang="en-US" altLang="en-US" dirty="0"/>
              <a:t>Limit OPR and OCR assignment to two or three-digit organizational levels to ensure proper management level attention </a:t>
            </a:r>
          </a:p>
          <a:p>
            <a:pPr eaLnBrk="1" hangingPunct="1">
              <a:spcBef>
                <a:spcPts val="1200"/>
              </a:spcBef>
            </a:pPr>
            <a:r>
              <a:rPr lang="en-US" altLang="en-US" dirty="0"/>
              <a:t>An OPR is required for each recommendation</a:t>
            </a:r>
          </a:p>
          <a:p>
            <a:pPr eaLnBrk="1" hangingPunct="1">
              <a:spcBef>
                <a:spcPts val="1200"/>
              </a:spcBef>
            </a:pPr>
            <a:r>
              <a:rPr lang="en-US" altLang="en-US" dirty="0"/>
              <a:t>List only one OPR per recommendation</a:t>
            </a:r>
          </a:p>
          <a:p>
            <a:pPr eaLnBrk="1" hangingPunct="1">
              <a:spcBef>
                <a:spcPts val="1200"/>
              </a:spcBef>
            </a:pPr>
            <a:r>
              <a:rPr lang="en-US" altLang="en-US" dirty="0"/>
              <a:t>Not all recommendations require OCRs </a:t>
            </a:r>
          </a:p>
          <a:p>
            <a:endParaRPr lang="en-US" dirty="0"/>
          </a:p>
          <a:p>
            <a:pPr marL="0" indent="0">
              <a:buNone/>
            </a:pP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137</a:t>
            </a:fld>
            <a:endParaRPr lang="en-US" dirty="0">
              <a:solidFill>
                <a:schemeClr val="bg2"/>
              </a:solidFill>
            </a:endParaRPr>
          </a:p>
        </p:txBody>
      </p:sp>
    </p:spTree>
    <p:extLst>
      <p:ext uri="{BB962C8B-B14F-4D97-AF65-F5344CB8AC3E}">
        <p14:creationId xmlns:p14="http://schemas.microsoft.com/office/powerpoint/2010/main" val="334954230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n-US" dirty="0">
                <a:solidFill>
                  <a:schemeClr val="accent6">
                    <a:lumMod val="75000"/>
                  </a:schemeClr>
                </a:solidFill>
              </a:rPr>
              <a:t>Recommendations</a:t>
            </a:r>
            <a:br>
              <a:rPr lang="en-US" altLang="en-US" dirty="0">
                <a:solidFill>
                  <a:schemeClr val="accent6">
                    <a:lumMod val="75000"/>
                  </a:schemeClr>
                </a:solidFill>
              </a:rPr>
            </a:br>
            <a:r>
              <a:rPr lang="en-US" altLang="en-US" dirty="0">
                <a:solidFill>
                  <a:schemeClr val="accent6">
                    <a:lumMod val="75000"/>
                  </a:schemeClr>
                </a:solidFill>
              </a:rPr>
              <a:t>OPRs</a:t>
            </a:r>
            <a:endParaRPr lang="en-US" sz="2000" dirty="0">
              <a:solidFill>
                <a:schemeClr val="accent6"/>
              </a:solidFill>
            </a:endParaRPr>
          </a:p>
        </p:txBody>
      </p:sp>
      <p:sp>
        <p:nvSpPr>
          <p:cNvPr id="3" name="Content Placeholder 2"/>
          <p:cNvSpPr>
            <a:spLocks noGrp="1"/>
          </p:cNvSpPr>
          <p:nvPr>
            <p:ph idx="1"/>
          </p:nvPr>
        </p:nvSpPr>
        <p:spPr/>
        <p:txBody>
          <a:bodyPr/>
          <a:lstStyle/>
          <a:p>
            <a:pPr>
              <a:defRPr/>
            </a:pPr>
            <a:r>
              <a:rPr lang="en-US" dirty="0">
                <a:ea typeface="Times New Roman" pitchFamily="18" charset="0"/>
                <a:cs typeface="Times New Roman" pitchFamily="18" charset="0"/>
              </a:rPr>
              <a:t>SIB/SIO is responsible for coordinating all recommendations with their proposed action agencies (OPR and OCR). Ensure the correct OPR and OCR(s) are identified through </a:t>
            </a:r>
            <a:r>
              <a:rPr lang="en-US" dirty="0">
                <a:solidFill>
                  <a:srgbClr val="FF0000"/>
                </a:solidFill>
                <a:ea typeface="Times New Roman" pitchFamily="18" charset="0"/>
                <a:cs typeface="Times New Roman" pitchFamily="18" charset="0"/>
              </a:rPr>
              <a:t>positive contact </a:t>
            </a:r>
            <a:r>
              <a:rPr lang="en-US" dirty="0">
                <a:ea typeface="Times New Roman" pitchFamily="18" charset="0"/>
                <a:cs typeface="Times New Roman" pitchFamily="18" charset="0"/>
              </a:rPr>
              <a:t>(call or email them) prior to publishing the final message</a:t>
            </a:r>
          </a:p>
          <a:p>
            <a:pPr>
              <a:defRPr/>
            </a:pPr>
            <a:endParaRPr lang="en-US" dirty="0">
              <a:ea typeface="Times New Roman" pitchFamily="18" charset="0"/>
              <a:cs typeface="Times New Roman" pitchFamily="18" charset="0"/>
            </a:endParaRPr>
          </a:p>
          <a:p>
            <a:pPr>
              <a:defRPr/>
            </a:pPr>
            <a:r>
              <a:rPr lang="en-US" dirty="0">
                <a:ea typeface="Times New Roman" pitchFamily="18" charset="0"/>
                <a:cs typeface="Times New Roman" pitchFamily="18" charset="0"/>
              </a:rPr>
              <a:t>Include the name, rank, office symbol, telephone number, and email address of one action officer for the OPR and OCR (if designated) for each recommendation. Place this information in the dedicated data fields provided by AFSAS</a:t>
            </a:r>
          </a:p>
          <a:p>
            <a:pPr>
              <a:defRPr/>
            </a:pPr>
            <a:endParaRPr lang="en-US" dirty="0">
              <a:cs typeface="Times New Roman" pitchFamily="18" charset="0"/>
            </a:endParaRPr>
          </a:p>
          <a:p>
            <a:pPr>
              <a:defRPr/>
            </a:pPr>
            <a:r>
              <a:rPr lang="en-US" dirty="0">
                <a:cs typeface="Times New Roman" pitchFamily="18" charset="0"/>
              </a:rPr>
              <a:t>The CA safety staff will ensure the SIB/SIO has made positive contact with the OPR and OCR(s) </a:t>
            </a:r>
            <a:endParaRPr lang="en-US" strike="sngStrike"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138</a:t>
            </a:fld>
            <a:endParaRPr lang="en-US" dirty="0">
              <a:solidFill>
                <a:schemeClr val="bg2"/>
              </a:solidFill>
            </a:endParaRPr>
          </a:p>
        </p:txBody>
      </p:sp>
    </p:spTree>
    <p:extLst>
      <p:ext uri="{BB962C8B-B14F-4D97-AF65-F5344CB8AC3E}">
        <p14:creationId xmlns:p14="http://schemas.microsoft.com/office/powerpoint/2010/main" val="208923272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Risk Hazard Indices/</a:t>
            </a:r>
            <a:br>
              <a:rPr lang="en-US" altLang="en-US" dirty="0"/>
            </a:br>
            <a:r>
              <a:rPr lang="en-US" altLang="en-US" dirty="0"/>
              <a:t>Residual Risk</a:t>
            </a:r>
            <a:endParaRPr lang="en-US" dirty="0"/>
          </a:p>
        </p:txBody>
      </p:sp>
      <p:sp>
        <p:nvSpPr>
          <p:cNvPr id="3" name="Content Placeholder 2"/>
          <p:cNvSpPr>
            <a:spLocks noGrp="1"/>
          </p:cNvSpPr>
          <p:nvPr>
            <p:ph idx="1"/>
          </p:nvPr>
        </p:nvSpPr>
        <p:spPr/>
        <p:txBody>
          <a:bodyPr/>
          <a:lstStyle/>
          <a:p>
            <a:pPr>
              <a:lnSpc>
                <a:spcPct val="90000"/>
              </a:lnSpc>
            </a:pPr>
            <a:r>
              <a:rPr lang="en-US" altLang="en-US" dirty="0"/>
              <a:t>Baseline Risk Hazard Index (BHI)</a:t>
            </a:r>
          </a:p>
          <a:p>
            <a:pPr marL="623888" lvl="2" indent="-285750">
              <a:lnSpc>
                <a:spcPct val="90000"/>
              </a:lnSpc>
              <a:spcBef>
                <a:spcPct val="50000"/>
              </a:spcBef>
            </a:pPr>
            <a:r>
              <a:rPr lang="en-US" altLang="en-US" dirty="0">
                <a:ea typeface="+mn-ea"/>
                <a:cs typeface="+mn-cs"/>
              </a:rPr>
              <a:t>Baseline Severity</a:t>
            </a:r>
          </a:p>
          <a:p>
            <a:pPr marL="623888" lvl="2" indent="-285750">
              <a:lnSpc>
                <a:spcPct val="90000"/>
              </a:lnSpc>
              <a:spcBef>
                <a:spcPct val="50000"/>
              </a:spcBef>
            </a:pPr>
            <a:r>
              <a:rPr lang="en-US" altLang="en-US" dirty="0">
                <a:ea typeface="+mn-ea"/>
                <a:cs typeface="+mn-cs"/>
              </a:rPr>
              <a:t>Baseline Probability</a:t>
            </a:r>
          </a:p>
          <a:p>
            <a:pPr>
              <a:lnSpc>
                <a:spcPct val="90000"/>
              </a:lnSpc>
            </a:pPr>
            <a:endParaRPr lang="en-US" altLang="en-US" dirty="0"/>
          </a:p>
          <a:p>
            <a:pPr>
              <a:lnSpc>
                <a:spcPct val="90000"/>
              </a:lnSpc>
            </a:pPr>
            <a:r>
              <a:rPr lang="en-US" altLang="en-US" dirty="0"/>
              <a:t>Residual Risk Hazard Index (RHI)</a:t>
            </a:r>
          </a:p>
          <a:p>
            <a:pPr marL="623888" lvl="2" indent="-285750">
              <a:lnSpc>
                <a:spcPct val="90000"/>
              </a:lnSpc>
              <a:spcBef>
                <a:spcPct val="50000"/>
              </a:spcBef>
            </a:pPr>
            <a:r>
              <a:rPr lang="en-US" altLang="en-US" dirty="0">
                <a:ea typeface="+mn-ea"/>
                <a:cs typeface="+mn-cs"/>
              </a:rPr>
              <a:t>Residual Severity</a:t>
            </a:r>
          </a:p>
          <a:p>
            <a:pPr marL="623888" lvl="2" indent="-285750">
              <a:lnSpc>
                <a:spcPct val="90000"/>
              </a:lnSpc>
              <a:spcBef>
                <a:spcPct val="50000"/>
              </a:spcBef>
            </a:pPr>
            <a:r>
              <a:rPr lang="en-US" altLang="en-US" dirty="0">
                <a:ea typeface="+mn-ea"/>
                <a:cs typeface="+mn-cs"/>
              </a:rPr>
              <a:t>Residual Probability</a:t>
            </a:r>
          </a:p>
          <a:p>
            <a:pPr>
              <a:lnSpc>
                <a:spcPct val="90000"/>
              </a:lnSpc>
            </a:pPr>
            <a:endParaRPr lang="en-US" altLang="en-US" dirty="0"/>
          </a:p>
          <a:p>
            <a:pPr>
              <a:lnSpc>
                <a:spcPct val="90000"/>
              </a:lnSpc>
            </a:pPr>
            <a:r>
              <a:rPr lang="en-US" altLang="en-US" dirty="0"/>
              <a:t>Determines overall Risk Indices and Risk level</a:t>
            </a:r>
          </a:p>
          <a:p>
            <a:pPr>
              <a:lnSpc>
                <a:spcPct val="90000"/>
              </a:lnSpc>
            </a:pPr>
            <a:r>
              <a:rPr lang="en-US" altLang="en-US" dirty="0"/>
              <a:t>Drives prioritization and funding decisions</a:t>
            </a:r>
          </a:p>
          <a:p>
            <a:pPr>
              <a:lnSpc>
                <a:spcPct val="90000"/>
              </a:lnSpc>
            </a:pPr>
            <a:endParaRPr lang="en-US" altLang="en-US" dirty="0"/>
          </a:p>
          <a:p>
            <a:pPr>
              <a:lnSpc>
                <a:spcPct val="90000"/>
              </a:lnSpc>
            </a:pPr>
            <a:r>
              <a:rPr lang="en-US" altLang="en-US" dirty="0"/>
              <a:t>Reference the Narrative Template for BHI/RHI procedures</a:t>
            </a:r>
          </a:p>
          <a:p>
            <a:pPr>
              <a:lnSpc>
                <a:spcPct val="90000"/>
              </a:lnSpc>
            </a:pPr>
            <a:endParaRPr lang="en-US" alt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139</a:t>
            </a:fld>
            <a:endParaRPr lang="en-US" dirty="0">
              <a:solidFill>
                <a:schemeClr val="bg2"/>
              </a:solidFill>
            </a:endParaRPr>
          </a:p>
        </p:txBody>
      </p:sp>
    </p:spTree>
    <p:extLst>
      <p:ext uri="{BB962C8B-B14F-4D97-AF65-F5344CB8AC3E}">
        <p14:creationId xmlns:p14="http://schemas.microsoft.com/office/powerpoint/2010/main" val="3782819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Getting Started - Overview</a:t>
            </a:r>
            <a:endParaRPr lang="en-US" dirty="0"/>
          </a:p>
        </p:txBody>
      </p:sp>
      <p:sp>
        <p:nvSpPr>
          <p:cNvPr id="3" name="Content Placeholder 2"/>
          <p:cNvSpPr>
            <a:spLocks noGrp="1"/>
          </p:cNvSpPr>
          <p:nvPr>
            <p:ph idx="1"/>
          </p:nvPr>
        </p:nvSpPr>
        <p:spPr>
          <a:xfrm>
            <a:off x="276225" y="1220739"/>
            <a:ext cx="8397875" cy="4743450"/>
          </a:xfrm>
        </p:spPr>
        <p:txBody>
          <a:bodyPr/>
          <a:lstStyle/>
          <a:p>
            <a:r>
              <a:rPr lang="en-US" altLang="en-US" dirty="0"/>
              <a:t>BP Courtesy Visit to the Wing CC</a:t>
            </a:r>
          </a:p>
          <a:p>
            <a:pPr>
              <a:lnSpc>
                <a:spcPct val="90000"/>
              </a:lnSpc>
            </a:pPr>
            <a:r>
              <a:rPr lang="en-US" altLang="en-US" dirty="0"/>
              <a:t>Computer support / SIB Drives</a:t>
            </a:r>
          </a:p>
          <a:p>
            <a:pPr lvl="1">
              <a:lnSpc>
                <a:spcPct val="90000"/>
              </a:lnSpc>
              <a:defRPr/>
            </a:pPr>
            <a:r>
              <a:rPr lang="en-US" altLang="en-US" sz="1800" dirty="0"/>
              <a:t>One network computer per SIB member</a:t>
            </a:r>
          </a:p>
          <a:p>
            <a:pPr lvl="1">
              <a:lnSpc>
                <a:spcPct val="90000"/>
              </a:lnSpc>
              <a:defRPr/>
            </a:pPr>
            <a:r>
              <a:rPr lang="en-US" altLang="en-US" sz="1800" dirty="0"/>
              <a:t>High-capacity duplexing scanner </a:t>
            </a:r>
          </a:p>
          <a:p>
            <a:pPr lvl="1">
              <a:lnSpc>
                <a:spcPct val="90000"/>
              </a:lnSpc>
              <a:defRPr/>
            </a:pPr>
            <a:r>
              <a:rPr lang="en-US" altLang="en-US" sz="1800" dirty="0"/>
              <a:t>Photo capable copier</a:t>
            </a:r>
          </a:p>
          <a:p>
            <a:pPr lvl="1">
              <a:lnSpc>
                <a:spcPct val="90000"/>
              </a:lnSpc>
              <a:defRPr/>
            </a:pPr>
            <a:r>
              <a:rPr lang="en-US" altLang="en-US" sz="1800" dirty="0"/>
              <a:t>Limited access shared drive on server or SIB LAN</a:t>
            </a:r>
          </a:p>
          <a:p>
            <a:pPr lvl="1">
              <a:lnSpc>
                <a:spcPct val="90000"/>
              </a:lnSpc>
            </a:pPr>
            <a:r>
              <a:rPr lang="en-US" altLang="en-US" sz="1800" dirty="0"/>
              <a:t>24/7 computer support</a:t>
            </a:r>
          </a:p>
          <a:p>
            <a:pPr lvl="1">
              <a:defRPr/>
            </a:pPr>
            <a:r>
              <a:rPr lang="en-US" altLang="en-US" sz="1800" dirty="0">
                <a:solidFill>
                  <a:srgbClr val="FF0000"/>
                </a:solidFill>
              </a:rPr>
              <a:t>Back-up your working files daily – Recorder</a:t>
            </a:r>
          </a:p>
          <a:p>
            <a:pPr>
              <a:defRPr/>
            </a:pPr>
            <a:r>
              <a:rPr lang="en-US" dirty="0"/>
              <a:t>All Primary SIB members need an AFSAS account </a:t>
            </a:r>
          </a:p>
          <a:p>
            <a:pPr lvl="1">
              <a:defRPr/>
            </a:pPr>
            <a:r>
              <a:rPr lang="en-US" sz="1800" dirty="0"/>
              <a:t>BPs discretion for Secondary members</a:t>
            </a:r>
          </a:p>
          <a:p>
            <a:pPr lvl="1">
              <a:defRPr/>
            </a:pPr>
            <a:r>
              <a:rPr lang="en-US" sz="1800" dirty="0"/>
              <a:t>Host WG/SE rep to create; MAJCOM/SE to accelerate approval</a:t>
            </a:r>
          </a:p>
          <a:p>
            <a:pPr lvl="1">
              <a:defRPr/>
            </a:pPr>
            <a:r>
              <a:rPr lang="en-US" sz="1800" dirty="0"/>
              <a:t>Make sure all have elevated access and the proper roles</a:t>
            </a:r>
          </a:p>
          <a:p>
            <a:pPr lvl="1">
              <a:defRPr/>
            </a:pPr>
            <a:r>
              <a:rPr lang="en-US" sz="1800" dirty="0"/>
              <a:t>See DAFMAN 91-223 para 2.3.4. for required AFSAS roles</a:t>
            </a:r>
          </a:p>
          <a:p>
            <a:pPr lvl="1">
              <a:defRPr/>
            </a:pPr>
            <a:r>
              <a:rPr lang="en-US" sz="1800" dirty="0"/>
              <a:t>All will use for entering their data in AFSAS</a:t>
            </a:r>
          </a:p>
          <a:p>
            <a:pPr>
              <a:defRPr/>
            </a:pPr>
            <a:r>
              <a:rPr lang="en-US" dirty="0">
                <a:solidFill>
                  <a:srgbClr val="FF0000"/>
                </a:solidFill>
              </a:rPr>
              <a:t>DOWNLOAD </a:t>
            </a:r>
            <a:r>
              <a:rPr lang="en-US" u="sng" dirty="0">
                <a:solidFill>
                  <a:srgbClr val="FF0000"/>
                </a:solidFill>
              </a:rPr>
              <a:t>CURRENT</a:t>
            </a:r>
            <a:r>
              <a:rPr lang="en-US" dirty="0">
                <a:solidFill>
                  <a:srgbClr val="FF0000"/>
                </a:solidFill>
              </a:rPr>
              <a:t> SIB Support (Go) Package in AFSAS</a:t>
            </a:r>
          </a:p>
          <a:p>
            <a:pPr>
              <a:lnSpc>
                <a:spcPct val="90000"/>
              </a:lnSpc>
            </a:pPr>
            <a:endParaRPr lang="en-US" altLang="en-US" dirty="0">
              <a:solidFill>
                <a:srgbClr val="FF0000"/>
              </a:solidFill>
            </a:endParaRPr>
          </a:p>
          <a:p>
            <a:pPr lvl="1">
              <a:defRPr/>
            </a:pPr>
            <a:endParaRPr lang="en-US" altLang="en-US" dirty="0"/>
          </a:p>
          <a:p>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14</a:t>
            </a:fld>
            <a:endParaRPr lang="en-US" dirty="0">
              <a:solidFill>
                <a:schemeClr val="bg2"/>
              </a:solidFill>
            </a:endParaRPr>
          </a:p>
        </p:txBody>
      </p:sp>
    </p:spTree>
    <p:extLst>
      <p:ext uri="{BB962C8B-B14F-4D97-AF65-F5344CB8AC3E}">
        <p14:creationId xmlns:p14="http://schemas.microsoft.com/office/powerpoint/2010/main" val="20592681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Date Placeholder 3"/>
          <p:cNvSpPr>
            <a:spLocks noGrp="1"/>
          </p:cNvSpPr>
          <p:nvPr>
            <p:ph type="dt" sz="quarter" idx="10"/>
          </p:nvPr>
        </p:nvSpPr>
        <p:spPr>
          <a:xfrm>
            <a:off x="120316" y="6524625"/>
            <a:ext cx="720606" cy="304800"/>
          </a:xfrm>
        </p:spPr>
        <p:txBody>
          <a:bodyPr/>
          <a:lstStyle/>
          <a:p>
            <a:pPr>
              <a:defRPr/>
            </a:pPr>
            <a:r>
              <a:rPr lang="en-US" dirty="0"/>
              <a:t>As of: </a:t>
            </a:r>
          </a:p>
        </p:txBody>
      </p:sp>
      <p:sp>
        <p:nvSpPr>
          <p:cNvPr id="15462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fld id="{0350F43E-E3DD-4603-AD7E-833F5CC4883F}" type="slidenum">
              <a:rPr lang="en-US" altLang="en-US" sz="1000" b="0">
                <a:solidFill>
                  <a:srgbClr val="969696"/>
                </a:solidFill>
              </a:rPr>
              <a:pPr>
                <a:spcBef>
                  <a:spcPct val="0"/>
                </a:spcBef>
                <a:buClrTx/>
                <a:buSzTx/>
                <a:buFontTx/>
                <a:buNone/>
              </a:pPr>
              <a:t>140</a:t>
            </a:fld>
            <a:endParaRPr lang="en-US" altLang="en-US" sz="1000" b="0">
              <a:solidFill>
                <a:schemeClr val="bg2"/>
              </a:solidFill>
            </a:endParaRPr>
          </a:p>
        </p:txBody>
      </p:sp>
      <p:sp>
        <p:nvSpPr>
          <p:cNvPr id="154628" name="Rectangle 2"/>
          <p:cNvSpPr>
            <a:spLocks noGrp="1" noChangeArrowheads="1"/>
          </p:cNvSpPr>
          <p:nvPr>
            <p:ph type="title"/>
          </p:nvPr>
        </p:nvSpPr>
        <p:spPr/>
        <p:txBody>
          <a:bodyPr/>
          <a:lstStyle/>
          <a:p>
            <a:r>
              <a:rPr lang="en-US" altLang="en-US"/>
              <a:t>In Closing.…</a:t>
            </a:r>
          </a:p>
        </p:txBody>
      </p:sp>
      <p:sp>
        <p:nvSpPr>
          <p:cNvPr id="154629" name="Line 4"/>
          <p:cNvSpPr>
            <a:spLocks noChangeShapeType="1"/>
          </p:cNvSpPr>
          <p:nvPr/>
        </p:nvSpPr>
        <p:spPr bwMode="auto">
          <a:xfrm>
            <a:off x="4930775" y="1550988"/>
            <a:ext cx="0" cy="46069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30" name="Line 5"/>
          <p:cNvSpPr>
            <a:spLocks noChangeShapeType="1"/>
          </p:cNvSpPr>
          <p:nvPr/>
        </p:nvSpPr>
        <p:spPr bwMode="auto">
          <a:xfrm>
            <a:off x="4930775" y="6134100"/>
            <a:ext cx="37036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31" name="Line 6"/>
          <p:cNvSpPr>
            <a:spLocks noChangeShapeType="1"/>
          </p:cNvSpPr>
          <p:nvPr/>
        </p:nvSpPr>
        <p:spPr bwMode="auto">
          <a:xfrm flipV="1">
            <a:off x="4919663" y="1550988"/>
            <a:ext cx="3668712" cy="111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32" name="Line 7"/>
          <p:cNvSpPr>
            <a:spLocks noChangeShapeType="1"/>
          </p:cNvSpPr>
          <p:nvPr/>
        </p:nvSpPr>
        <p:spPr bwMode="auto">
          <a:xfrm>
            <a:off x="8612188" y="1550988"/>
            <a:ext cx="0" cy="457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4633" name="Text Box 8"/>
          <p:cNvSpPr txBox="1">
            <a:spLocks noChangeArrowheads="1"/>
          </p:cNvSpPr>
          <p:nvPr/>
        </p:nvSpPr>
        <p:spPr bwMode="auto">
          <a:xfrm>
            <a:off x="468313" y="1814513"/>
            <a:ext cx="4224337"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3200"/>
              <a:t>To help you navigate</a:t>
            </a:r>
          </a:p>
          <a:p>
            <a:pPr algn="ctr">
              <a:spcBef>
                <a:spcPct val="0"/>
              </a:spcBef>
              <a:buClrTx/>
              <a:buSzTx/>
              <a:buFontTx/>
              <a:buNone/>
            </a:pPr>
            <a:r>
              <a:rPr lang="en-US" altLang="en-US" sz="3200"/>
              <a:t>the process there </a:t>
            </a:r>
          </a:p>
          <a:p>
            <a:pPr algn="ctr">
              <a:spcBef>
                <a:spcPct val="0"/>
              </a:spcBef>
              <a:buClrTx/>
              <a:buSzTx/>
              <a:buFontTx/>
              <a:buNone/>
            </a:pPr>
            <a:r>
              <a:rPr lang="en-US" altLang="en-US" sz="3200"/>
              <a:t>is a Class A </a:t>
            </a:r>
          </a:p>
          <a:p>
            <a:pPr algn="ctr">
              <a:spcBef>
                <a:spcPct val="0"/>
              </a:spcBef>
              <a:buClrTx/>
              <a:buSzTx/>
              <a:buFontTx/>
              <a:buNone/>
            </a:pPr>
            <a:r>
              <a:rPr lang="en-US" altLang="en-US" sz="3200"/>
              <a:t>and Class B </a:t>
            </a:r>
          </a:p>
          <a:p>
            <a:pPr algn="ctr">
              <a:spcBef>
                <a:spcPct val="0"/>
              </a:spcBef>
              <a:buClrTx/>
              <a:buSzTx/>
              <a:buFontTx/>
              <a:buNone/>
            </a:pPr>
            <a:r>
              <a:rPr lang="en-US" altLang="en-US" sz="3200"/>
              <a:t>SIB Techniques </a:t>
            </a:r>
          </a:p>
          <a:p>
            <a:pPr algn="ctr">
              <a:spcBef>
                <a:spcPct val="0"/>
              </a:spcBef>
              <a:buClrTx/>
              <a:buSzTx/>
              <a:buFontTx/>
              <a:buNone/>
            </a:pPr>
            <a:r>
              <a:rPr lang="en-US" altLang="en-US" sz="3200"/>
              <a:t>Guide in AFSAS </a:t>
            </a:r>
          </a:p>
          <a:p>
            <a:pPr algn="ctr">
              <a:spcBef>
                <a:spcPct val="0"/>
              </a:spcBef>
              <a:buClrTx/>
              <a:buSzTx/>
              <a:buFontTx/>
              <a:buNone/>
            </a:pPr>
            <a:r>
              <a:rPr lang="en-US" altLang="en-US" sz="3200"/>
              <a:t>“Pubs &amp; Refs”</a:t>
            </a:r>
          </a:p>
        </p:txBody>
      </p:sp>
      <p:pic>
        <p:nvPicPr>
          <p:cNvPr id="154634"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213" y="1701800"/>
            <a:ext cx="2693987" cy="4338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5204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Getting Started – File Plan</a:t>
            </a:r>
            <a:endParaRPr lang="en-US" dirty="0"/>
          </a:p>
        </p:txBody>
      </p:sp>
      <p:sp>
        <p:nvSpPr>
          <p:cNvPr id="3" name="Content Placeholder 2"/>
          <p:cNvSpPr>
            <a:spLocks noGrp="1"/>
          </p:cNvSpPr>
          <p:nvPr>
            <p:ph idx="1"/>
          </p:nvPr>
        </p:nvSpPr>
        <p:spPr>
          <a:xfrm>
            <a:off x="276225" y="1331952"/>
            <a:ext cx="8397875" cy="4743450"/>
          </a:xfrm>
        </p:spPr>
        <p:txBody>
          <a:bodyPr/>
          <a:lstStyle/>
          <a:p>
            <a:r>
              <a:rPr lang="en-US" dirty="0"/>
              <a:t>File Inventory – Recorder</a:t>
            </a:r>
          </a:p>
          <a:p>
            <a:pPr lvl="1"/>
            <a:r>
              <a:rPr lang="en-US" altLang="en-US" dirty="0"/>
              <a:t>Start organizing Filing System ASAP</a:t>
            </a:r>
          </a:p>
          <a:p>
            <a:r>
              <a:rPr lang="en-US" dirty="0"/>
              <a:t>Electronic Filing System – SIB (Go) Package</a:t>
            </a:r>
          </a:p>
          <a:p>
            <a:pPr lvl="1"/>
            <a:r>
              <a:rPr lang="en-US" dirty="0"/>
              <a:t>Use existing electronic folders</a:t>
            </a:r>
          </a:p>
          <a:p>
            <a:pPr lvl="1"/>
            <a:r>
              <a:rPr lang="en-US" dirty="0"/>
              <a:t>Don’t make new/expand unless needed</a:t>
            </a:r>
          </a:p>
          <a:p>
            <a:r>
              <a:rPr lang="en-US" altLang="en-US" dirty="0"/>
              <a:t>Overwhelming Volumes of Paper/Evidence the ISB Collected </a:t>
            </a:r>
          </a:p>
          <a:p>
            <a:pPr lvl="1"/>
            <a:r>
              <a:rPr lang="en-US" altLang="en-US" dirty="0"/>
              <a:t>SIB will collect more</a:t>
            </a:r>
          </a:p>
          <a:p>
            <a:r>
              <a:rPr lang="en-US" dirty="0"/>
              <a:t>Filing Cabinets/File Plan</a:t>
            </a:r>
          </a:p>
          <a:p>
            <a:pPr lvl="1">
              <a:defRPr/>
            </a:pPr>
            <a:r>
              <a:rPr lang="en-US" dirty="0"/>
              <a:t>Exhibits (</a:t>
            </a:r>
            <a:r>
              <a:rPr lang="en-US" dirty="0" err="1"/>
              <a:t>Req’d</a:t>
            </a:r>
            <a:r>
              <a:rPr lang="en-US" dirty="0"/>
              <a:t>/Optional – AFSAS “Worksheet” short link) </a:t>
            </a:r>
          </a:p>
          <a:p>
            <a:pPr lvl="2">
              <a:defRPr/>
            </a:pPr>
            <a:r>
              <a:rPr lang="en-US" dirty="0"/>
              <a:t>MX/Aircraft/AGE Records</a:t>
            </a:r>
          </a:p>
          <a:p>
            <a:pPr lvl="2">
              <a:defRPr/>
            </a:pPr>
            <a:r>
              <a:rPr lang="en-US" dirty="0"/>
              <a:t>Medical/Training/Mission Records</a:t>
            </a:r>
          </a:p>
          <a:p>
            <a:pPr lvl="2">
              <a:defRPr/>
            </a:pPr>
            <a:r>
              <a:rPr lang="en-US" dirty="0"/>
              <a:t>Etc.</a:t>
            </a:r>
          </a:p>
          <a:p>
            <a:pPr lvl="1">
              <a:defRPr/>
            </a:pPr>
            <a:endParaRPr lang="en-US" altLang="en-US" dirty="0"/>
          </a:p>
          <a:p>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15</a:t>
            </a:fld>
            <a:endParaRPr lang="en-US" dirty="0">
              <a:solidFill>
                <a:schemeClr val="bg2"/>
              </a:solidFill>
            </a:endParaRPr>
          </a:p>
        </p:txBody>
      </p:sp>
    </p:spTree>
    <p:extLst>
      <p:ext uri="{BB962C8B-B14F-4D97-AF65-F5344CB8AC3E}">
        <p14:creationId xmlns:p14="http://schemas.microsoft.com/office/powerpoint/2010/main" val="4004935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dirty="0">
                <a:solidFill>
                  <a:schemeClr val="accent2">
                    <a:lumMod val="50000"/>
                  </a:schemeClr>
                </a:solidFill>
                <a:cs typeface="Arial" charset="0"/>
              </a:rPr>
              <a:t>Getting Started – File Plan</a:t>
            </a:r>
          </a:p>
        </p:txBody>
      </p:sp>
      <p:sp>
        <p:nvSpPr>
          <p:cNvPr id="4" name="Slide Number Placeholder 3"/>
          <p:cNvSpPr>
            <a:spLocks noGrp="1"/>
          </p:cNvSpPr>
          <p:nvPr>
            <p:ph type="sldNum" sz="quarter" idx="11"/>
          </p:nvPr>
        </p:nvSpPr>
        <p:spPr/>
        <p:txBody>
          <a:bodyPr/>
          <a:lstStyle/>
          <a:p>
            <a:pPr>
              <a:defRPr/>
            </a:pPr>
            <a:fld id="{8C296EA7-3E85-4575-A0A4-01DE246DFC82}" type="slidenum">
              <a:rPr lang="en-US" smtClean="0"/>
              <a:pPr>
                <a:defRPr/>
              </a:pPr>
              <a:t>16</a:t>
            </a:fld>
            <a:endParaRPr lang="en-US" dirty="0">
              <a:solidFill>
                <a:schemeClr val="bg2"/>
              </a:solidFill>
            </a:endParaRPr>
          </a:p>
        </p:txBody>
      </p:sp>
      <p:sp>
        <p:nvSpPr>
          <p:cNvPr id="168964" name="TextBox 3"/>
          <p:cNvSpPr txBox="1">
            <a:spLocks noChangeArrowheads="1"/>
          </p:cNvSpPr>
          <p:nvPr/>
        </p:nvSpPr>
        <p:spPr bwMode="auto">
          <a:xfrm>
            <a:off x="2400009" y="1299797"/>
            <a:ext cx="457099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0"/>
              </a:spcBef>
              <a:buClrTx/>
              <a:buSzTx/>
              <a:buFontTx/>
              <a:buNone/>
            </a:pPr>
            <a:r>
              <a:rPr lang="en-US" altLang="en-US" sz="2400" dirty="0">
                <a:cs typeface="Arial" panose="020B0604020202020204" pitchFamily="34" charset="0"/>
              </a:rPr>
              <a:t>Electronic File Plan</a:t>
            </a:r>
          </a:p>
          <a:p>
            <a:pPr algn="ctr" eaLnBrk="1" hangingPunct="1">
              <a:spcBef>
                <a:spcPct val="0"/>
              </a:spcBef>
              <a:buClrTx/>
              <a:buSzTx/>
              <a:buFontTx/>
              <a:buChar char="-"/>
            </a:pPr>
            <a:r>
              <a:rPr lang="en-US" altLang="en-US" dirty="0">
                <a:cs typeface="Arial" panose="020B0604020202020204" pitchFamily="34" charset="0"/>
              </a:rPr>
              <a:t> One Folder For Each SIB Member</a:t>
            </a:r>
          </a:p>
          <a:p>
            <a:pPr marL="61913" eaLnBrk="1" hangingPunct="1">
              <a:spcBef>
                <a:spcPct val="0"/>
              </a:spcBef>
              <a:buClrTx/>
              <a:buSzTx/>
              <a:buFontTx/>
              <a:buChar char="-"/>
            </a:pPr>
            <a:r>
              <a:rPr lang="en-US" altLang="en-US" dirty="0">
                <a:cs typeface="Arial" panose="020B0604020202020204" pitchFamily="34" charset="0"/>
              </a:rPr>
              <a:t> One Folder For Each Exhibit Type </a:t>
            </a:r>
          </a:p>
        </p:txBody>
      </p:sp>
      <p:pic>
        <p:nvPicPr>
          <p:cNvPr id="7" name="Picture 6">
            <a:extLst>
              <a:ext uri="{FF2B5EF4-FFF2-40B4-BE49-F238E27FC236}">
                <a16:creationId xmlns:a16="http://schemas.microsoft.com/office/drawing/2014/main" id="{7D8DB668-1AF3-82AC-26C1-57EC09523FF7}"/>
              </a:ext>
            </a:extLst>
          </p:cNvPr>
          <p:cNvPicPr>
            <a:picLocks noChangeAspect="1"/>
          </p:cNvPicPr>
          <p:nvPr/>
        </p:nvPicPr>
        <p:blipFill>
          <a:blip r:embed="rId3"/>
          <a:stretch>
            <a:fillRect/>
          </a:stretch>
        </p:blipFill>
        <p:spPr>
          <a:xfrm>
            <a:off x="5235575" y="2643188"/>
            <a:ext cx="3219450" cy="3638550"/>
          </a:xfrm>
          <a:prstGeom prst="rect">
            <a:avLst/>
          </a:prstGeom>
          <a:ln>
            <a:solidFill>
              <a:srgbClr val="FF0000"/>
            </a:solidFill>
          </a:ln>
        </p:spPr>
      </p:pic>
      <p:cxnSp>
        <p:nvCxnSpPr>
          <p:cNvPr id="9" name="Straight Arrow Connector 8">
            <a:extLst>
              <a:ext uri="{FF2B5EF4-FFF2-40B4-BE49-F238E27FC236}">
                <a16:creationId xmlns:a16="http://schemas.microsoft.com/office/drawing/2014/main" id="{52E8C382-D4BB-F79F-3DC5-89CD5CA70227}"/>
              </a:ext>
            </a:extLst>
          </p:cNvPr>
          <p:cNvCxnSpPr/>
          <p:nvPr/>
        </p:nvCxnSpPr>
        <p:spPr bwMode="auto">
          <a:xfrm>
            <a:off x="2973387" y="2718486"/>
            <a:ext cx="1712119" cy="710514"/>
          </a:xfrm>
          <a:prstGeom prst="straightConnector1">
            <a:avLst/>
          </a:prstGeom>
          <a:solidFill>
            <a:schemeClr val="accent1"/>
          </a:solidFill>
          <a:ln w="12700" cap="flat" cmpd="sng" algn="ctr">
            <a:noFill/>
            <a:prstDash val="solid"/>
            <a:round/>
            <a:headEnd type="none" w="med" len="med"/>
            <a:tailEnd type="triangle"/>
          </a:ln>
          <a:effectLst/>
        </p:spPr>
      </p:cxnSp>
      <p:cxnSp>
        <p:nvCxnSpPr>
          <p:cNvPr id="11" name="Straight Arrow Connector 10">
            <a:extLst>
              <a:ext uri="{FF2B5EF4-FFF2-40B4-BE49-F238E27FC236}">
                <a16:creationId xmlns:a16="http://schemas.microsoft.com/office/drawing/2014/main" id="{6E9C01C9-72B6-F807-3251-829ACF82C4A5}"/>
              </a:ext>
            </a:extLst>
          </p:cNvPr>
          <p:cNvCxnSpPr>
            <a:cxnSpLocks/>
          </p:cNvCxnSpPr>
          <p:nvPr/>
        </p:nvCxnSpPr>
        <p:spPr bwMode="auto">
          <a:xfrm flipH="1" flipV="1">
            <a:off x="3197225" y="2804984"/>
            <a:ext cx="2038350" cy="1087394"/>
          </a:xfrm>
          <a:prstGeom prst="straightConnector1">
            <a:avLst/>
          </a:prstGeom>
          <a:solidFill>
            <a:schemeClr val="accent1"/>
          </a:solidFill>
          <a:ln w="12700" cap="flat" cmpd="sng" algn="ctr">
            <a:solidFill>
              <a:srgbClr val="FF0000"/>
            </a:solidFill>
            <a:prstDash val="solid"/>
            <a:round/>
            <a:headEnd type="triangle" w="med" len="med"/>
            <a:tailEnd type="none" w="med" len="med"/>
          </a:ln>
          <a:effectLst/>
        </p:spPr>
      </p:cxnSp>
      <p:pic>
        <p:nvPicPr>
          <p:cNvPr id="16" name="Picture 15">
            <a:extLst>
              <a:ext uri="{FF2B5EF4-FFF2-40B4-BE49-F238E27FC236}">
                <a16:creationId xmlns:a16="http://schemas.microsoft.com/office/drawing/2014/main" id="{91A4C38E-DA91-5D18-C0A2-29DB7CEF3B6B}"/>
              </a:ext>
            </a:extLst>
          </p:cNvPr>
          <p:cNvPicPr>
            <a:picLocks noChangeAspect="1"/>
          </p:cNvPicPr>
          <p:nvPr/>
        </p:nvPicPr>
        <p:blipFill>
          <a:blip r:embed="rId4"/>
          <a:stretch>
            <a:fillRect/>
          </a:stretch>
        </p:blipFill>
        <p:spPr>
          <a:xfrm>
            <a:off x="130175" y="2633663"/>
            <a:ext cx="3067050" cy="3648075"/>
          </a:xfrm>
          <a:prstGeom prst="rect">
            <a:avLst/>
          </a:prstGeom>
        </p:spPr>
      </p:pic>
    </p:spTree>
    <p:extLst>
      <p:ext uri="{BB962C8B-B14F-4D97-AF65-F5344CB8AC3E}">
        <p14:creationId xmlns:p14="http://schemas.microsoft.com/office/powerpoint/2010/main" val="3424683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2282" y="76200"/>
            <a:ext cx="7355168" cy="1143000"/>
          </a:xfrm>
        </p:spPr>
        <p:txBody>
          <a:bodyPr/>
          <a:lstStyle/>
          <a:p>
            <a:pPr marL="0" lvl="0" indent="0">
              <a:buNone/>
            </a:pPr>
            <a:r>
              <a:rPr lang="en-US" altLang="en-US" dirty="0">
                <a:solidFill>
                  <a:srgbClr val="000066"/>
                </a:solidFill>
              </a:rPr>
              <a:t>Getting Organized to Investigate</a:t>
            </a:r>
            <a:endParaRPr lang="en-US" dirty="0"/>
          </a:p>
        </p:txBody>
      </p:sp>
      <p:sp>
        <p:nvSpPr>
          <p:cNvPr id="3" name="Content Placeholder 2"/>
          <p:cNvSpPr>
            <a:spLocks noGrp="1"/>
          </p:cNvSpPr>
          <p:nvPr>
            <p:ph idx="1"/>
          </p:nvPr>
        </p:nvSpPr>
        <p:spPr/>
        <p:txBody>
          <a:bodyPr/>
          <a:lstStyle/>
          <a:p>
            <a:pPr>
              <a:lnSpc>
                <a:spcPct val="90000"/>
              </a:lnSpc>
            </a:pPr>
            <a:r>
              <a:rPr lang="en-US" altLang="en-US" dirty="0"/>
              <a:t>Develop an office “game plan” </a:t>
            </a:r>
          </a:p>
          <a:p>
            <a:pPr lvl="1">
              <a:lnSpc>
                <a:spcPct val="90000"/>
              </a:lnSpc>
              <a:defRPr/>
            </a:pPr>
            <a:r>
              <a:rPr lang="en-US" altLang="en-US" dirty="0"/>
              <a:t>Files, meeting schedule, what we know/need to know, </a:t>
            </a:r>
            <a:r>
              <a:rPr lang="en-US" altLang="en-US" dirty="0" err="1"/>
              <a:t>etc</a:t>
            </a:r>
            <a:endParaRPr lang="en-US" altLang="en-US" dirty="0"/>
          </a:p>
          <a:p>
            <a:pPr>
              <a:lnSpc>
                <a:spcPct val="90000"/>
              </a:lnSpc>
            </a:pPr>
            <a:r>
              <a:rPr lang="en-US" altLang="en-US" dirty="0"/>
              <a:t>Develop a mishap site “game plan”</a:t>
            </a:r>
          </a:p>
          <a:p>
            <a:pPr>
              <a:lnSpc>
                <a:spcPct val="90000"/>
              </a:lnSpc>
            </a:pPr>
            <a:r>
              <a:rPr lang="en-US" altLang="en-US" dirty="0"/>
              <a:t>Review known circumstances of mishap with SIB</a:t>
            </a:r>
          </a:p>
          <a:p>
            <a:pPr lvl="1">
              <a:lnSpc>
                <a:spcPct val="90000"/>
              </a:lnSpc>
              <a:defRPr/>
            </a:pPr>
            <a:r>
              <a:rPr lang="en-US" altLang="en-US" dirty="0"/>
              <a:t>Listen as a group to ISB interviews</a:t>
            </a:r>
          </a:p>
          <a:p>
            <a:pPr lvl="1">
              <a:lnSpc>
                <a:spcPct val="90000"/>
              </a:lnSpc>
              <a:defRPr/>
            </a:pPr>
            <a:r>
              <a:rPr lang="en-US" altLang="en-US" dirty="0"/>
              <a:t>Review written interviews from ISB</a:t>
            </a:r>
          </a:p>
          <a:p>
            <a:pPr lvl="1">
              <a:lnSpc>
                <a:spcPct val="90000"/>
              </a:lnSpc>
              <a:defRPr/>
            </a:pPr>
            <a:r>
              <a:rPr lang="en-US" altLang="en-US" dirty="0"/>
              <a:t>Set up a “</a:t>
            </a:r>
            <a:r>
              <a:rPr lang="en-US" altLang="en-US" dirty="0" err="1"/>
              <a:t>reinterview</a:t>
            </a:r>
            <a:r>
              <a:rPr lang="en-US" altLang="en-US" dirty="0"/>
              <a:t>” or “need to interview” listing/schedule</a:t>
            </a:r>
          </a:p>
          <a:p>
            <a:pPr lvl="1">
              <a:lnSpc>
                <a:spcPct val="90000"/>
              </a:lnSpc>
              <a:defRPr/>
            </a:pPr>
            <a:r>
              <a:rPr lang="en-US" altLang="en-US" dirty="0"/>
              <a:t>Review “products” received from ISB</a:t>
            </a:r>
          </a:p>
          <a:p>
            <a:pPr>
              <a:lnSpc>
                <a:spcPct val="90000"/>
              </a:lnSpc>
            </a:pPr>
            <a:r>
              <a:rPr lang="en-US" altLang="en-US" dirty="0"/>
              <a:t>What technical assistance do we have / do we need?</a:t>
            </a:r>
          </a:p>
          <a:p>
            <a:pPr>
              <a:lnSpc>
                <a:spcPct val="90000"/>
              </a:lnSpc>
            </a:pPr>
            <a:r>
              <a:rPr lang="en-US" altLang="en-US" dirty="0"/>
              <a:t>Get copies of:</a:t>
            </a:r>
          </a:p>
          <a:p>
            <a:pPr lvl="1">
              <a:lnSpc>
                <a:spcPct val="90000"/>
              </a:lnSpc>
              <a:defRPr/>
            </a:pPr>
            <a:r>
              <a:rPr lang="en-US" altLang="en-US" dirty="0"/>
              <a:t>DAFI 91-204 </a:t>
            </a:r>
          </a:p>
          <a:p>
            <a:pPr lvl="1">
              <a:lnSpc>
                <a:spcPct val="90000"/>
              </a:lnSpc>
              <a:defRPr/>
            </a:pPr>
            <a:r>
              <a:rPr lang="en-US" altLang="en-US" dirty="0"/>
              <a:t>Discipline specific DAFMAN </a:t>
            </a:r>
            <a:r>
              <a:rPr lang="en-US" altLang="en-US" dirty="0">
                <a:solidFill>
                  <a:srgbClr val="FF0000"/>
                </a:solidFill>
              </a:rPr>
              <a:t>91-223</a:t>
            </a:r>
            <a:r>
              <a:rPr lang="en-US" altLang="en-US" dirty="0"/>
              <a:t> </a:t>
            </a:r>
          </a:p>
          <a:p>
            <a:pPr>
              <a:lnSpc>
                <a:spcPct val="90000"/>
              </a:lnSpc>
              <a:defRPr/>
            </a:pPr>
            <a:r>
              <a:rPr lang="en-US" dirty="0"/>
              <a:t>Enter Mishap Report into AFSAS (if not created by ISB or WG/SE)</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17</a:t>
            </a:fld>
            <a:endParaRPr lang="en-US" dirty="0">
              <a:solidFill>
                <a:schemeClr val="bg2"/>
              </a:solidFill>
            </a:endParaRPr>
          </a:p>
        </p:txBody>
      </p:sp>
    </p:spTree>
    <p:extLst>
      <p:ext uri="{BB962C8B-B14F-4D97-AF65-F5344CB8AC3E}">
        <p14:creationId xmlns:p14="http://schemas.microsoft.com/office/powerpoint/2010/main" val="2446742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9308" y="76200"/>
            <a:ext cx="7238142" cy="1143000"/>
          </a:xfrm>
        </p:spPr>
        <p:txBody>
          <a:bodyPr/>
          <a:lstStyle/>
          <a:p>
            <a:pPr marL="0" lvl="0" indent="0">
              <a:buNone/>
            </a:pPr>
            <a:r>
              <a:rPr lang="en-US" altLang="en-US" dirty="0"/>
              <a:t>Getting Started </a:t>
            </a:r>
            <a:br>
              <a:rPr lang="en-US" altLang="en-US" dirty="0"/>
            </a:br>
            <a:r>
              <a:rPr lang="en-US" altLang="en-US" dirty="0"/>
              <a:t>Protecting Privileged Safety Info</a:t>
            </a:r>
            <a:endParaRPr lang="en-US" dirty="0"/>
          </a:p>
        </p:txBody>
      </p:sp>
      <p:sp>
        <p:nvSpPr>
          <p:cNvPr id="3" name="Content Placeholder 2"/>
          <p:cNvSpPr>
            <a:spLocks noGrp="1"/>
          </p:cNvSpPr>
          <p:nvPr>
            <p:ph idx="1"/>
          </p:nvPr>
        </p:nvSpPr>
        <p:spPr/>
        <p:txBody>
          <a:bodyPr/>
          <a:lstStyle/>
          <a:p>
            <a:r>
              <a:rPr lang="en-US" altLang="en-US" dirty="0"/>
              <a:t>Electronic files</a:t>
            </a:r>
          </a:p>
          <a:p>
            <a:pPr lvl="1">
              <a:defRPr/>
            </a:pPr>
            <a:r>
              <a:rPr lang="en-US" altLang="en-US" dirty="0"/>
              <a:t>Don’t transfer outside SIB firewall unless:</a:t>
            </a:r>
          </a:p>
          <a:p>
            <a:pPr lvl="2">
              <a:defRPr/>
            </a:pPr>
            <a:r>
              <a:rPr lang="en-US" altLang="en-US" dirty="0"/>
              <a:t>Approved</a:t>
            </a:r>
          </a:p>
          <a:p>
            <a:pPr lvl="2">
              <a:defRPr/>
            </a:pPr>
            <a:r>
              <a:rPr lang="en-US" altLang="en-US" dirty="0"/>
              <a:t>Password protected</a:t>
            </a:r>
          </a:p>
          <a:p>
            <a:pPr lvl="2">
              <a:defRPr/>
            </a:pPr>
            <a:r>
              <a:rPr lang="en-US" altLang="en-US" dirty="0"/>
              <a:t>Each page bears privileged warning statement!</a:t>
            </a:r>
          </a:p>
          <a:p>
            <a:r>
              <a:rPr lang="en-US" altLang="en-US" dirty="0"/>
              <a:t>Paper products must bear privileged warning statement</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18</a:t>
            </a:fld>
            <a:endParaRPr lang="en-US" dirty="0">
              <a:solidFill>
                <a:schemeClr val="bg2"/>
              </a:solidFill>
            </a:endParaRPr>
          </a:p>
        </p:txBody>
      </p:sp>
    </p:spTree>
    <p:extLst>
      <p:ext uri="{BB962C8B-B14F-4D97-AF65-F5344CB8AC3E}">
        <p14:creationId xmlns:p14="http://schemas.microsoft.com/office/powerpoint/2010/main" val="1869202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Privileged Safety Information</a:t>
            </a:r>
            <a:endParaRPr lang="en-US" dirty="0"/>
          </a:p>
        </p:txBody>
      </p:sp>
      <p:sp>
        <p:nvSpPr>
          <p:cNvPr id="3" name="Content Placeholder 2"/>
          <p:cNvSpPr>
            <a:spLocks noGrp="1"/>
          </p:cNvSpPr>
          <p:nvPr>
            <p:ph idx="1"/>
          </p:nvPr>
        </p:nvSpPr>
        <p:spPr>
          <a:xfrm>
            <a:off x="276225" y="1381380"/>
            <a:ext cx="8397875" cy="4743450"/>
          </a:xfrm>
        </p:spPr>
        <p:txBody>
          <a:bodyPr/>
          <a:lstStyle/>
          <a:p>
            <a:pPr>
              <a:lnSpc>
                <a:spcPct val="90000"/>
              </a:lnSpc>
            </a:pPr>
            <a:r>
              <a:rPr lang="en-US" altLang="en-US" u="sng" dirty="0"/>
              <a:t>Privileged Safety Information (PSI)</a:t>
            </a:r>
            <a:r>
              <a:rPr lang="en-US" altLang="en-US" dirty="0"/>
              <a:t> is exempt by law from disclosure out of AF Safety Channels. Includes…</a:t>
            </a:r>
          </a:p>
          <a:p>
            <a:pPr lvl="1">
              <a:lnSpc>
                <a:spcPct val="90000"/>
              </a:lnSpc>
              <a:defRPr/>
            </a:pPr>
            <a:r>
              <a:rPr lang="en-US" altLang="en-US" dirty="0"/>
              <a:t>Testimony given to Investigators under a Promise of Confidentiality (e.g. Witness Statements)</a:t>
            </a:r>
          </a:p>
          <a:p>
            <a:pPr lvl="1">
              <a:lnSpc>
                <a:spcPct val="90000"/>
              </a:lnSpc>
              <a:defRPr/>
            </a:pPr>
            <a:r>
              <a:rPr lang="en-US" altLang="en-US" dirty="0"/>
              <a:t>Information obtained from contractors based on privileged information or under a Promise of Confidentiality </a:t>
            </a:r>
          </a:p>
          <a:p>
            <a:pPr lvl="1">
              <a:lnSpc>
                <a:spcPct val="90000"/>
              </a:lnSpc>
              <a:defRPr/>
            </a:pPr>
            <a:r>
              <a:rPr lang="en-US" altLang="en-US" dirty="0"/>
              <a:t>Investigation deliberative process (e.g. SIB Analysis, Findings, Recommendations, etc.)</a:t>
            </a:r>
          </a:p>
          <a:p>
            <a:pPr lvl="1">
              <a:lnSpc>
                <a:spcPct val="90000"/>
              </a:lnSpc>
              <a:defRPr/>
            </a:pPr>
            <a:r>
              <a:rPr lang="en-US" altLang="en-US" dirty="0"/>
              <a:t>Reports and briefings produced by Safety Investigation Boards</a:t>
            </a:r>
          </a:p>
          <a:p>
            <a:pPr>
              <a:lnSpc>
                <a:spcPct val="90000"/>
              </a:lnSpc>
              <a:defRPr/>
            </a:pPr>
            <a:r>
              <a:rPr lang="en-US" altLang="en-US" u="sng" dirty="0"/>
              <a:t>Non-privileged information</a:t>
            </a:r>
            <a:r>
              <a:rPr lang="en-US" altLang="en-US" dirty="0"/>
              <a:t> is “factual” information about a mishap</a:t>
            </a:r>
          </a:p>
          <a:p>
            <a:pPr lvl="1">
              <a:lnSpc>
                <a:spcPct val="90000"/>
              </a:lnSpc>
              <a:defRPr/>
            </a:pPr>
            <a:r>
              <a:rPr lang="en-US" altLang="en-US" dirty="0"/>
              <a:t>Date, time, place, type vehicle, tail number, unedited pictures of the crash site, </a:t>
            </a:r>
            <a:r>
              <a:rPr lang="en-US" altLang="en-US" dirty="0" err="1"/>
              <a:t>etc</a:t>
            </a:r>
            <a:endParaRPr lang="en-US" altLang="en-US" dirty="0"/>
          </a:p>
          <a:p>
            <a:pPr lvl="1">
              <a:lnSpc>
                <a:spcPct val="90000"/>
              </a:lnSpc>
              <a:defRPr/>
            </a:pPr>
            <a:r>
              <a:rPr lang="en-US" altLang="en-US" dirty="0"/>
              <a:t>Information obtained from contractors (not based on privileged information or under a Promise of Confidentiality) </a:t>
            </a:r>
          </a:p>
          <a:p>
            <a:pPr lvl="1">
              <a:lnSpc>
                <a:spcPct val="90000"/>
              </a:lnSpc>
              <a:defRPr/>
            </a:pPr>
            <a:endParaRPr lang="en-US" alt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19</a:t>
            </a:fld>
            <a:endParaRPr lang="en-US" dirty="0">
              <a:solidFill>
                <a:schemeClr val="bg2"/>
              </a:solidFill>
            </a:endParaRPr>
          </a:p>
        </p:txBody>
      </p:sp>
    </p:spTree>
    <p:extLst>
      <p:ext uri="{BB962C8B-B14F-4D97-AF65-F5344CB8AC3E}">
        <p14:creationId xmlns:p14="http://schemas.microsoft.com/office/powerpoint/2010/main" val="1718304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178996" y="76200"/>
            <a:ext cx="6628454" cy="1143000"/>
          </a:xfrm>
        </p:spPr>
        <p:txBody>
          <a:bodyPr/>
          <a:lstStyle/>
          <a:p>
            <a:pPr marL="0" lvl="0" indent="0">
              <a:buNone/>
            </a:pPr>
            <a:r>
              <a:rPr lang="en-US" altLang="en-US" dirty="0"/>
              <a:t>How to use this presentation </a:t>
            </a:r>
            <a:endParaRPr lang="en-US" dirty="0"/>
          </a:p>
        </p:txBody>
      </p:sp>
      <p:sp>
        <p:nvSpPr>
          <p:cNvPr id="3" name="Content Placeholder 2"/>
          <p:cNvSpPr>
            <a:spLocks noGrp="1"/>
          </p:cNvSpPr>
          <p:nvPr>
            <p:ph idx="1"/>
          </p:nvPr>
        </p:nvSpPr>
        <p:spPr>
          <a:xfrm>
            <a:off x="276225" y="1305659"/>
            <a:ext cx="8397875" cy="4743450"/>
          </a:xfrm>
        </p:spPr>
        <p:txBody>
          <a:bodyPr/>
          <a:lstStyle/>
          <a:p>
            <a:pPr marL="0" indent="0">
              <a:buNone/>
            </a:pPr>
            <a:r>
              <a:rPr lang="en-US" altLang="en-US" sz="2800" dirty="0">
                <a:solidFill>
                  <a:srgbClr val="000066"/>
                </a:solidFill>
              </a:rPr>
              <a:t>This Slide Deck Contains Two Briefings </a:t>
            </a:r>
          </a:p>
          <a:p>
            <a:pPr marL="0" indent="0">
              <a:buNone/>
            </a:pPr>
            <a:endParaRPr lang="en-US" altLang="en-US" sz="1800" dirty="0">
              <a:solidFill>
                <a:srgbClr val="000066"/>
              </a:solidFill>
            </a:endParaRPr>
          </a:p>
          <a:p>
            <a:r>
              <a:rPr lang="en-US" altLang="en-US" sz="1800" dirty="0">
                <a:solidFill>
                  <a:srgbClr val="000066"/>
                </a:solidFill>
              </a:rPr>
              <a:t>“SIB Day One” Brief SIB Days 1-10 Actions</a:t>
            </a:r>
          </a:p>
          <a:p>
            <a:pPr lvl="1"/>
            <a:r>
              <a:rPr lang="en-US" altLang="en-US" sz="1800" dirty="0">
                <a:solidFill>
                  <a:srgbClr val="000066"/>
                </a:solidFill>
              </a:rPr>
              <a:t>Days 1-10 actions are a planning estimate for gathering info to determine “what” happened and may require more or less time. </a:t>
            </a:r>
          </a:p>
          <a:p>
            <a:pPr lvl="2"/>
            <a:r>
              <a:rPr lang="en-US" altLang="en-US" sz="1800" dirty="0">
                <a:solidFill>
                  <a:srgbClr val="000066"/>
                </a:solidFill>
              </a:rPr>
              <a:t>This presentation is intended to be an intro/refresher to the USAF safety mishap investigation process. It details a lot of the actions the SIB should be focusing on during this time period, both investigatory and administrative. </a:t>
            </a:r>
          </a:p>
          <a:p>
            <a:pPr lvl="2"/>
            <a:r>
              <a:rPr lang="en-US" altLang="en-US" sz="1800" dirty="0">
                <a:solidFill>
                  <a:srgbClr val="000066"/>
                </a:solidFill>
              </a:rPr>
              <a:t>There is no need to go through the entire presentation on day 1. Stop at a logical point for your SIB, and resume at a later date when appropriate (For example, a common “best-practice” is to wait a few days before covering the factors section to avoid focusing the team’s attention on the “why” too early in the investigation.) </a:t>
            </a:r>
            <a:endParaRPr lang="en-US" altLang="en-US" sz="1800" dirty="0">
              <a:solidFill>
                <a:srgbClr val="000066"/>
              </a:solidFill>
              <a:cs typeface="Arial"/>
            </a:endParaRPr>
          </a:p>
          <a:p>
            <a:pPr marL="1026795" lvl="2" indent="-223520"/>
            <a:endParaRPr lang="en-US" altLang="en-US" sz="1800" dirty="0">
              <a:solidFill>
                <a:srgbClr val="000066"/>
              </a:solidFill>
              <a:cs typeface="Arial"/>
            </a:endParaRPr>
          </a:p>
          <a:p>
            <a:pPr lvl="1"/>
            <a:endParaRPr lang="en-US" altLang="en-US" sz="1800" dirty="0">
              <a:solidFill>
                <a:srgbClr val="FF0000"/>
              </a:solidFill>
            </a:endParaRP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a:t>
            </a:fld>
            <a:endParaRPr lang="en-US" dirty="0">
              <a:solidFill>
                <a:schemeClr val="bg2"/>
              </a:solidFill>
            </a:endParaRPr>
          </a:p>
        </p:txBody>
      </p:sp>
    </p:spTree>
    <p:extLst>
      <p:ext uri="{BB962C8B-B14F-4D97-AF65-F5344CB8AC3E}">
        <p14:creationId xmlns:p14="http://schemas.microsoft.com/office/powerpoint/2010/main" val="309618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Privileged Safety Information</a:t>
            </a:r>
            <a:endParaRPr lang="en-US" dirty="0"/>
          </a:p>
        </p:txBody>
      </p:sp>
      <p:sp>
        <p:nvSpPr>
          <p:cNvPr id="3" name="Content Placeholder 2"/>
          <p:cNvSpPr>
            <a:spLocks noGrp="1"/>
          </p:cNvSpPr>
          <p:nvPr>
            <p:ph idx="1"/>
          </p:nvPr>
        </p:nvSpPr>
        <p:spPr/>
        <p:txBody>
          <a:bodyPr/>
          <a:lstStyle/>
          <a:p>
            <a:pPr>
              <a:tabLst>
                <a:tab pos="457200" algn="l"/>
              </a:tabLst>
            </a:pPr>
            <a:r>
              <a:rPr lang="en-US" altLang="en-US" dirty="0"/>
              <a:t>Protects the process by limiting access to SIB analysis</a:t>
            </a:r>
          </a:p>
          <a:p>
            <a:pPr lvl="1">
              <a:tabLst>
                <a:tab pos="457200" algn="l"/>
              </a:tabLst>
              <a:defRPr/>
            </a:pPr>
            <a:r>
              <a:rPr lang="en-US" altLang="en-US" dirty="0">
                <a:solidFill>
                  <a:srgbClr val="FF0000"/>
                </a:solidFill>
              </a:rPr>
              <a:t>No</a:t>
            </a:r>
            <a:r>
              <a:rPr lang="en-US" altLang="en-US" dirty="0"/>
              <a:t> restaurant or bar talk!</a:t>
            </a:r>
          </a:p>
          <a:p>
            <a:pPr lvl="1">
              <a:tabLst>
                <a:tab pos="457200" algn="l"/>
              </a:tabLst>
              <a:defRPr/>
            </a:pPr>
            <a:r>
              <a:rPr lang="en-US" altLang="en-US" dirty="0">
                <a:solidFill>
                  <a:srgbClr val="FF0000"/>
                </a:solidFill>
              </a:rPr>
              <a:t>No</a:t>
            </a:r>
            <a:r>
              <a:rPr lang="en-US" altLang="en-US" dirty="0"/>
              <a:t> talking to colleagues, friends, or family!</a:t>
            </a:r>
          </a:p>
          <a:p>
            <a:pPr>
              <a:tabLst>
                <a:tab pos="457200" algn="l"/>
              </a:tabLst>
            </a:pPr>
            <a:r>
              <a:rPr lang="en-US" altLang="en-US" dirty="0"/>
              <a:t>NDAs for tech assist reps (contractors) and other “outsiders”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20</a:t>
            </a:fld>
            <a:endParaRPr lang="en-US" dirty="0">
              <a:solidFill>
                <a:schemeClr val="bg2"/>
              </a:solidFill>
            </a:endParaRPr>
          </a:p>
        </p:txBody>
      </p:sp>
    </p:spTree>
    <p:extLst>
      <p:ext uri="{BB962C8B-B14F-4D97-AF65-F5344CB8AC3E}">
        <p14:creationId xmlns:p14="http://schemas.microsoft.com/office/powerpoint/2010/main" val="3987910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225" y="2426208"/>
            <a:ext cx="8397875" cy="3822192"/>
          </a:xfrm>
        </p:spPr>
        <p:txBody>
          <a:bodyPr/>
          <a:lstStyle/>
          <a:p>
            <a:pPr algn="ctr" eaLnBrk="1" hangingPunct="1">
              <a:spcBef>
                <a:spcPct val="0"/>
              </a:spcBef>
              <a:buClrTx/>
              <a:buSzTx/>
              <a:buFontTx/>
              <a:buNone/>
              <a:defRPr/>
            </a:pPr>
            <a:r>
              <a:rPr lang="en-US" sz="6000" dirty="0">
                <a:solidFill>
                  <a:schemeClr val="accent6">
                    <a:lumMod val="75000"/>
                  </a:schemeClr>
                </a:solidFill>
                <a:cs typeface="Times New Roman" pitchFamily="18" charset="0"/>
              </a:rPr>
              <a:t>Witness Interviews</a:t>
            </a:r>
            <a:endParaRPr lang="en-US" altLang="en-US" sz="6000" dirty="0">
              <a:solidFill>
                <a:schemeClr val="accent6">
                  <a:lumMod val="75000"/>
                </a:schemeClr>
              </a:solidFill>
              <a:cs typeface="Times New Roman" pitchFamily="18" charset="0"/>
            </a:endParaRP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21</a:t>
            </a:fld>
            <a:endParaRPr lang="en-US" dirty="0">
              <a:solidFill>
                <a:schemeClr val="bg2"/>
              </a:solidFill>
            </a:endParaRPr>
          </a:p>
        </p:txBody>
      </p:sp>
    </p:spTree>
    <p:extLst>
      <p:ext uri="{BB962C8B-B14F-4D97-AF65-F5344CB8AC3E}">
        <p14:creationId xmlns:p14="http://schemas.microsoft.com/office/powerpoint/2010/main" val="2847114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pPr eaLnBrk="1" hangingPunct="1"/>
            <a:r>
              <a:rPr lang="en-US" altLang="en-US" dirty="0"/>
              <a:t>Interviews</a:t>
            </a:r>
          </a:p>
        </p:txBody>
      </p:sp>
      <p:sp>
        <p:nvSpPr>
          <p:cNvPr id="91141" name="Rectangle 3"/>
          <p:cNvSpPr>
            <a:spLocks noGrp="1" noChangeArrowheads="1"/>
          </p:cNvSpPr>
          <p:nvPr>
            <p:ph idx="1"/>
          </p:nvPr>
        </p:nvSpPr>
        <p:spPr>
          <a:xfrm>
            <a:off x="369888" y="1500188"/>
            <a:ext cx="3973512" cy="4772025"/>
          </a:xfrm>
        </p:spPr>
        <p:txBody>
          <a:bodyPr/>
          <a:lstStyle/>
          <a:p>
            <a:pPr eaLnBrk="1" hangingPunct="1">
              <a:defRPr/>
            </a:pPr>
            <a:r>
              <a:rPr lang="en-US" dirty="0"/>
              <a:t>Review DAFI 91-204 8.3,  Written and Verbal Testimony AND the Safety Investigator SIB Interview Guide found in the SIB Go-Package prior to conducting any interviews.</a:t>
            </a:r>
          </a:p>
          <a:p>
            <a:pPr eaLnBrk="1" hangingPunct="1">
              <a:defRPr/>
            </a:pPr>
            <a:endParaRPr lang="en-US" sz="800" dirty="0"/>
          </a:p>
          <a:p>
            <a:pPr eaLnBrk="1" hangingPunct="1">
              <a:defRPr/>
            </a:pPr>
            <a:r>
              <a:rPr lang="en-US" dirty="0"/>
              <a:t>Ensure SIB has copies of all the required interview forms from the </a:t>
            </a:r>
            <a:r>
              <a:rPr lang="en-US" u="sng" dirty="0"/>
              <a:t>CURRENT</a:t>
            </a:r>
            <a:r>
              <a:rPr lang="en-US" dirty="0"/>
              <a:t> SIB Go Package prior to conducting any interviews. </a:t>
            </a:r>
          </a:p>
          <a:p>
            <a:pPr eaLnBrk="1" hangingPunct="1">
              <a:defRPr/>
            </a:pPr>
            <a:endParaRPr lang="en-US" dirty="0"/>
          </a:p>
          <a:p>
            <a:pPr marL="0" indent="0" eaLnBrk="1" hangingPunct="1">
              <a:buFont typeface="Wingdings" panose="05000000000000000000" pitchFamily="2" charset="2"/>
              <a:buNone/>
              <a:defRPr/>
            </a:pPr>
            <a:endParaRPr lang="en-US" b="0" dirty="0"/>
          </a:p>
          <a:p>
            <a:pPr eaLnBrk="1" hangingPunct="1">
              <a:defRPr/>
            </a:pPr>
            <a:endParaRPr lang="en-US" b="0" dirty="0"/>
          </a:p>
          <a:p>
            <a:pPr eaLnBrk="1" hangingPunct="1">
              <a:defRPr/>
            </a:pPr>
            <a:endParaRPr lang="en-US" b="0" dirty="0"/>
          </a:p>
        </p:txBody>
      </p:sp>
      <p:sp>
        <p:nvSpPr>
          <p:cNvPr id="179204" name="Date Placeholder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r>
              <a:rPr lang="en-US" altLang="en-US" sz="1000" b="0">
                <a:solidFill>
                  <a:srgbClr val="969696"/>
                </a:solidFill>
              </a:rPr>
              <a:t>As of: </a:t>
            </a:r>
          </a:p>
        </p:txBody>
      </p:sp>
      <p:sp>
        <p:nvSpPr>
          <p:cNvPr id="17920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ts val="6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fld id="{B349F747-179C-4009-BF7B-40EA148643E0}" type="slidenum">
              <a:rPr lang="en-US" altLang="en-US" sz="1000" b="0" smtClean="0">
                <a:solidFill>
                  <a:srgbClr val="969696"/>
                </a:solidFill>
              </a:rPr>
              <a:pPr>
                <a:spcBef>
                  <a:spcPct val="0"/>
                </a:spcBef>
                <a:buClrTx/>
                <a:buSzTx/>
                <a:buFontTx/>
                <a:buNone/>
              </a:pPr>
              <a:t>22</a:t>
            </a:fld>
            <a:endParaRPr lang="en-US" altLang="en-US" sz="1000" b="0">
              <a:solidFill>
                <a:schemeClr val="bg2"/>
              </a:solidFill>
            </a:endParaRPr>
          </a:p>
        </p:txBody>
      </p:sp>
      <p:pic>
        <p:nvPicPr>
          <p:cNvPr id="3" name="Picture 2">
            <a:extLst>
              <a:ext uri="{FF2B5EF4-FFF2-40B4-BE49-F238E27FC236}">
                <a16:creationId xmlns:a16="http://schemas.microsoft.com/office/drawing/2014/main" id="{8C2D918F-D7DD-5879-8CA1-971B11649533}"/>
              </a:ext>
            </a:extLst>
          </p:cNvPr>
          <p:cNvPicPr>
            <a:picLocks noChangeAspect="1"/>
          </p:cNvPicPr>
          <p:nvPr/>
        </p:nvPicPr>
        <p:blipFill>
          <a:blip r:embed="rId3"/>
          <a:stretch>
            <a:fillRect/>
          </a:stretch>
        </p:blipFill>
        <p:spPr>
          <a:xfrm>
            <a:off x="4800602" y="1361414"/>
            <a:ext cx="3354857" cy="5025147"/>
          </a:xfrm>
          <a:prstGeom prst="rect">
            <a:avLst/>
          </a:prstGeom>
        </p:spPr>
      </p:pic>
    </p:spTree>
    <p:extLst>
      <p:ext uri="{BB962C8B-B14F-4D97-AF65-F5344CB8AC3E}">
        <p14:creationId xmlns:p14="http://schemas.microsoft.com/office/powerpoint/2010/main" val="91238007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23</a:t>
            </a:fld>
            <a:endParaRPr lang="en-US" dirty="0">
              <a:solidFill>
                <a:schemeClr val="bg2"/>
              </a:solidFill>
            </a:endParaRPr>
          </a:p>
        </p:txBody>
      </p:sp>
      <p:sp>
        <p:nvSpPr>
          <p:cNvPr id="6" name="Title 5"/>
          <p:cNvSpPr>
            <a:spLocks noGrp="1"/>
          </p:cNvSpPr>
          <p:nvPr>
            <p:ph type="title"/>
          </p:nvPr>
        </p:nvSpPr>
        <p:spPr/>
        <p:txBody>
          <a:bodyPr/>
          <a:lstStyle/>
          <a:p>
            <a:r>
              <a:rPr lang="en-US" altLang="en-US" dirty="0"/>
              <a:t>Interviews</a:t>
            </a:r>
            <a:endParaRPr lang="en-US" dirty="0"/>
          </a:p>
        </p:txBody>
      </p:sp>
      <p:sp>
        <p:nvSpPr>
          <p:cNvPr id="3" name="Content Placeholder 2">
            <a:extLst>
              <a:ext uri="{FF2B5EF4-FFF2-40B4-BE49-F238E27FC236}">
                <a16:creationId xmlns:a16="http://schemas.microsoft.com/office/drawing/2014/main" id="{E5BACE68-61E2-B2CD-CB0E-797F3596A655}"/>
              </a:ext>
            </a:extLst>
          </p:cNvPr>
          <p:cNvSpPr>
            <a:spLocks noGrp="1"/>
          </p:cNvSpPr>
          <p:nvPr>
            <p:ph idx="1"/>
          </p:nvPr>
        </p:nvSpPr>
        <p:spPr>
          <a:xfrm>
            <a:off x="376867" y="1361176"/>
            <a:ext cx="8397875" cy="4743450"/>
          </a:xfrm>
        </p:spPr>
        <p:txBody>
          <a:bodyPr/>
          <a:lstStyle/>
          <a:p>
            <a:r>
              <a:rPr lang="en-US" altLang="en-US" b="1" dirty="0"/>
              <a:t>Brief interview status everyday at the daily SIB meetings </a:t>
            </a:r>
          </a:p>
          <a:p>
            <a:pPr lvl="1"/>
            <a:r>
              <a:rPr lang="en-US" altLang="en-US" dirty="0"/>
              <a:t>Reference “Interviewees” Tab in Daily SIB Tracker </a:t>
            </a:r>
            <a:endParaRPr lang="en-US" altLang="en-US" b="1" dirty="0"/>
          </a:p>
          <a:p>
            <a:endParaRPr lang="en-US" altLang="en-US" dirty="0"/>
          </a:p>
          <a:p>
            <a:r>
              <a:rPr lang="en-US" altLang="en-US" dirty="0"/>
              <a:t>What interviews are we doing today?</a:t>
            </a:r>
          </a:p>
          <a:p>
            <a:pPr lvl="1"/>
            <a:r>
              <a:rPr lang="en-US" altLang="en-US" dirty="0"/>
              <a:t>Who is doing it?</a:t>
            </a:r>
          </a:p>
          <a:p>
            <a:pPr lvl="1"/>
            <a:r>
              <a:rPr lang="en-US" altLang="en-US" dirty="0"/>
              <a:t>What questions are we asking?</a:t>
            </a:r>
          </a:p>
          <a:p>
            <a:pPr lvl="1"/>
            <a:r>
              <a:rPr lang="en-US" altLang="en-US" dirty="0"/>
              <a:t>What are we trying to find out?</a:t>
            </a:r>
          </a:p>
          <a:p>
            <a:endParaRPr lang="en-US" altLang="en-US" dirty="0"/>
          </a:p>
          <a:p>
            <a:r>
              <a:rPr lang="en-US" altLang="en-US" dirty="0"/>
              <a:t>Which interviews are left to accomplish?</a:t>
            </a:r>
          </a:p>
          <a:p>
            <a:endParaRPr lang="en-US" altLang="en-US" dirty="0"/>
          </a:p>
          <a:p>
            <a:r>
              <a:rPr lang="en-US" altLang="en-US" dirty="0"/>
              <a:t>Which interviews are we going to transcribe?</a:t>
            </a:r>
          </a:p>
          <a:p>
            <a:endParaRPr lang="en-US" altLang="en-US" dirty="0"/>
          </a:p>
          <a:p>
            <a:r>
              <a:rPr lang="en-US" altLang="en-US" dirty="0"/>
              <a:t>What is the status of the interviews we are transcribing?</a:t>
            </a:r>
          </a:p>
          <a:p>
            <a:pPr>
              <a:lnSpc>
                <a:spcPct val="90000"/>
              </a:lnSpc>
              <a:defRPr/>
            </a:pPr>
            <a:endParaRPr lang="en-US" altLang="en-US" dirty="0">
              <a:cs typeface="Arial"/>
            </a:endParaRPr>
          </a:p>
          <a:p>
            <a:endParaRPr lang="en-US" dirty="0"/>
          </a:p>
        </p:txBody>
      </p:sp>
    </p:spTree>
    <p:extLst>
      <p:ext uri="{BB962C8B-B14F-4D97-AF65-F5344CB8AC3E}">
        <p14:creationId xmlns:p14="http://schemas.microsoft.com/office/powerpoint/2010/main" val="5791170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Privilege</a:t>
            </a:r>
            <a:endParaRPr lang="en-US" dirty="0"/>
          </a:p>
        </p:txBody>
      </p:sp>
      <p:sp>
        <p:nvSpPr>
          <p:cNvPr id="3" name="Content Placeholder 2"/>
          <p:cNvSpPr>
            <a:spLocks noGrp="1"/>
          </p:cNvSpPr>
          <p:nvPr>
            <p:ph idx="1"/>
          </p:nvPr>
        </p:nvSpPr>
        <p:spPr>
          <a:xfrm>
            <a:off x="376867" y="1361176"/>
            <a:ext cx="8397875" cy="4743450"/>
          </a:xfrm>
        </p:spPr>
        <p:txBody>
          <a:bodyPr/>
          <a:lstStyle/>
          <a:p>
            <a:pPr>
              <a:lnSpc>
                <a:spcPct val="90000"/>
              </a:lnSpc>
            </a:pPr>
            <a:r>
              <a:rPr lang="en-US" altLang="en-US" dirty="0"/>
              <a:t>Who can authorize the offering of the Promise of Confidentiality?</a:t>
            </a:r>
          </a:p>
          <a:p>
            <a:pPr lvl="1">
              <a:lnSpc>
                <a:spcPct val="90000"/>
              </a:lnSpc>
              <a:defRPr/>
            </a:pPr>
            <a:r>
              <a:rPr lang="en-US" altLang="en-US" dirty="0">
                <a:solidFill>
                  <a:srgbClr val="FF0000"/>
                </a:solidFill>
              </a:rPr>
              <a:t>Designated SIB members (BP &amp; IO)</a:t>
            </a:r>
          </a:p>
          <a:p>
            <a:pPr lvl="1">
              <a:lnSpc>
                <a:spcPct val="90000"/>
              </a:lnSpc>
              <a:defRPr/>
            </a:pPr>
            <a:r>
              <a:rPr lang="en-US" altLang="en-US" dirty="0"/>
              <a:t>Single Investigating Officers</a:t>
            </a:r>
          </a:p>
          <a:p>
            <a:pPr>
              <a:lnSpc>
                <a:spcPct val="90000"/>
              </a:lnSpc>
            </a:pPr>
            <a:r>
              <a:rPr lang="en-US" dirty="0"/>
              <a:t>When is a promise of confidentiality authorized?</a:t>
            </a:r>
            <a:endParaRPr lang="en-US" dirty="0">
              <a:cs typeface="Arial"/>
            </a:endParaRPr>
          </a:p>
          <a:p>
            <a:pPr lvl="1">
              <a:lnSpc>
                <a:spcPct val="90000"/>
              </a:lnSpc>
              <a:defRPr/>
            </a:pPr>
            <a:r>
              <a:rPr lang="en-US" dirty="0"/>
              <a:t>Only for aircraft, missile, space, nuclear, friendly fire, DEW mishaps (or AF/SE permission)</a:t>
            </a:r>
            <a:endParaRPr lang="en-US" dirty="0">
              <a:cs typeface="Arial"/>
            </a:endParaRPr>
          </a:p>
          <a:p>
            <a:pPr lvl="1">
              <a:lnSpc>
                <a:spcPct val="90000"/>
              </a:lnSpc>
              <a:defRPr/>
            </a:pPr>
            <a:r>
              <a:rPr lang="en-US" dirty="0">
                <a:solidFill>
                  <a:srgbClr val="FF0000"/>
                </a:solidFill>
              </a:rPr>
              <a:t>Only when needed to encourage frank and open cooperation</a:t>
            </a:r>
            <a:endParaRPr lang="en-US" dirty="0">
              <a:solidFill>
                <a:srgbClr val="FF0000"/>
              </a:solidFill>
              <a:cs typeface="Arial"/>
            </a:endParaRPr>
          </a:p>
          <a:p>
            <a:pPr lvl="1">
              <a:lnSpc>
                <a:spcPct val="90000"/>
              </a:lnSpc>
              <a:defRPr/>
            </a:pPr>
            <a:r>
              <a:rPr lang="en-US" dirty="0"/>
              <a:t>Factors to consider:  </a:t>
            </a:r>
            <a:endParaRPr lang="en-US" dirty="0">
              <a:cs typeface="Arial"/>
            </a:endParaRPr>
          </a:p>
          <a:p>
            <a:pPr marL="1026795" lvl="2" indent="-223520">
              <a:lnSpc>
                <a:spcPct val="90000"/>
              </a:lnSpc>
              <a:defRPr/>
            </a:pPr>
            <a:r>
              <a:rPr lang="en-US" dirty="0"/>
              <a:t>Requests, gaps, hesitations, reluctance, etc.</a:t>
            </a:r>
            <a:endParaRPr lang="en-US" dirty="0">
              <a:cs typeface="Arial"/>
            </a:endParaRPr>
          </a:p>
          <a:p>
            <a:pPr marL="1026795" lvl="2" indent="-223520">
              <a:lnSpc>
                <a:spcPct val="90000"/>
              </a:lnSpc>
              <a:defRPr/>
            </a:pPr>
            <a:r>
              <a:rPr lang="en-US" dirty="0"/>
              <a:t>Involvement in mishap sequence</a:t>
            </a:r>
            <a:endParaRPr lang="en-US" dirty="0">
              <a:cs typeface="Arial"/>
            </a:endParaRPr>
          </a:p>
          <a:p>
            <a:pPr marL="1026795" lvl="2" indent="-223520">
              <a:lnSpc>
                <a:spcPct val="90000"/>
              </a:lnSpc>
              <a:defRPr/>
            </a:pPr>
            <a:r>
              <a:rPr lang="en-US" altLang="en-US" dirty="0">
                <a:solidFill>
                  <a:srgbClr val="FF0000"/>
                </a:solidFill>
              </a:rPr>
              <a:t>Not all witnesses need/require promise of confidentiality</a:t>
            </a:r>
            <a:endParaRPr lang="en-US" altLang="en-US" dirty="0">
              <a:solidFill>
                <a:srgbClr val="FF0000"/>
              </a:solidFill>
              <a:cs typeface="Arial"/>
            </a:endParaRPr>
          </a:p>
          <a:p>
            <a:pPr>
              <a:defRPr/>
            </a:pPr>
            <a:r>
              <a:rPr lang="en-US" u="sng" dirty="0">
                <a:ea typeface="+mn-lt"/>
                <a:cs typeface="+mn-lt"/>
              </a:rPr>
              <a:t>Who</a:t>
            </a:r>
            <a:r>
              <a:rPr lang="en-US" dirty="0">
                <a:ea typeface="+mn-lt"/>
                <a:cs typeface="+mn-lt"/>
              </a:rPr>
              <a:t> can </a:t>
            </a:r>
            <a:r>
              <a:rPr lang="en-US" u="sng" dirty="0">
                <a:ea typeface="+mn-lt"/>
                <a:cs typeface="+mn-lt"/>
              </a:rPr>
              <a:t>be</a:t>
            </a:r>
            <a:r>
              <a:rPr lang="en-US" dirty="0">
                <a:ea typeface="+mn-lt"/>
                <a:cs typeface="+mn-lt"/>
              </a:rPr>
              <a:t> promised confidentiality?</a:t>
            </a:r>
            <a:endParaRPr lang="en-US" altLang="en-US" dirty="0">
              <a:cs typeface="Arial"/>
            </a:endParaRPr>
          </a:p>
          <a:p>
            <a:pPr lvl="1">
              <a:defRPr/>
            </a:pPr>
            <a:r>
              <a:rPr lang="en-US" dirty="0">
                <a:ea typeface="+mn-lt"/>
                <a:cs typeface="+mn-lt"/>
              </a:rPr>
              <a:t>Any witness,  Analysts, OEM</a:t>
            </a:r>
            <a:endParaRPr lang="en-US" dirty="0">
              <a:cs typeface="Arial"/>
            </a:endParaRPr>
          </a:p>
          <a:p>
            <a:pPr lvl="1">
              <a:defRPr/>
            </a:pPr>
            <a:r>
              <a:rPr lang="en-US" dirty="0">
                <a:solidFill>
                  <a:srgbClr val="FF0000"/>
                </a:solidFill>
                <a:ea typeface="+mn-lt"/>
                <a:cs typeface="+mn-lt"/>
              </a:rPr>
              <a:t>Anyone who may be reluctant to talk</a:t>
            </a:r>
            <a:endParaRPr lang="en-US" dirty="0">
              <a:solidFill>
                <a:srgbClr val="FF0000"/>
              </a:solidFill>
              <a:cs typeface="Arial"/>
            </a:endParaRPr>
          </a:p>
          <a:p>
            <a:pPr>
              <a:lnSpc>
                <a:spcPct val="90000"/>
              </a:lnSpc>
              <a:defRPr/>
            </a:pPr>
            <a:endParaRPr lang="en-US" altLang="en-US" dirty="0">
              <a:cs typeface="Arial"/>
            </a:endParaRP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24</a:t>
            </a:fld>
            <a:endParaRPr lang="en-US" dirty="0">
              <a:solidFill>
                <a:schemeClr val="bg2"/>
              </a:solidFill>
            </a:endParaRPr>
          </a:p>
        </p:txBody>
      </p:sp>
    </p:spTree>
    <p:extLst>
      <p:ext uri="{BB962C8B-B14F-4D97-AF65-F5344CB8AC3E}">
        <p14:creationId xmlns:p14="http://schemas.microsoft.com/office/powerpoint/2010/main" val="3942081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Interview Forms</a:t>
            </a:r>
            <a:endParaRPr lang="en-US" dirty="0"/>
          </a:p>
        </p:txBody>
      </p:sp>
      <p:sp>
        <p:nvSpPr>
          <p:cNvPr id="3" name="Content Placeholder 2"/>
          <p:cNvSpPr>
            <a:spLocks noGrp="1"/>
          </p:cNvSpPr>
          <p:nvPr>
            <p:ph idx="1"/>
          </p:nvPr>
        </p:nvSpPr>
        <p:spPr/>
        <p:txBody>
          <a:bodyPr/>
          <a:lstStyle/>
          <a:p>
            <a:pPr>
              <a:lnSpc>
                <a:spcPct val="90000"/>
              </a:lnSpc>
            </a:pPr>
            <a:r>
              <a:rPr lang="en-US" altLang="en-US" dirty="0"/>
              <a:t>Download from the </a:t>
            </a:r>
            <a:r>
              <a:rPr lang="en-US" altLang="en-US" u="sng" dirty="0"/>
              <a:t>CURRENT</a:t>
            </a:r>
            <a:r>
              <a:rPr lang="en-US" altLang="en-US" dirty="0"/>
              <a:t> ISB/SIB Go packages</a:t>
            </a:r>
          </a:p>
          <a:p>
            <a:pPr marL="623888" lvl="2" indent="-285750">
              <a:lnSpc>
                <a:spcPct val="90000"/>
              </a:lnSpc>
            </a:pPr>
            <a:r>
              <a:rPr lang="en-US" altLang="en-US" dirty="0">
                <a:ea typeface="+mn-ea"/>
                <a:cs typeface="+mn-cs"/>
              </a:rPr>
              <a:t>AF Portal or AFSAS Pubs and References page</a:t>
            </a:r>
          </a:p>
          <a:p>
            <a:pPr>
              <a:lnSpc>
                <a:spcPct val="90000"/>
              </a:lnSpc>
            </a:pPr>
            <a:r>
              <a:rPr lang="en-US" altLang="en-US" dirty="0"/>
              <a:t>Use the appropriate forms outlined in the ISB/SIB Interview Guides</a:t>
            </a:r>
          </a:p>
          <a:p>
            <a:pPr lvl="1">
              <a:lnSpc>
                <a:spcPct val="90000"/>
              </a:lnSpc>
            </a:pPr>
            <a:r>
              <a:rPr lang="en-US" altLang="en-US" dirty="0"/>
              <a:t>Follow the Documentation Instructions on which sections to complete for Written Statements or Recorded Interviews</a:t>
            </a:r>
          </a:p>
          <a:p>
            <a:pPr>
              <a:lnSpc>
                <a:spcPct val="90000"/>
              </a:lnSpc>
              <a:defRPr/>
            </a:pPr>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25</a:t>
            </a:fld>
            <a:endParaRPr lang="en-US" dirty="0">
              <a:solidFill>
                <a:schemeClr val="bg2"/>
              </a:solidFill>
            </a:endParaRPr>
          </a:p>
        </p:txBody>
      </p:sp>
    </p:spTree>
    <p:extLst>
      <p:ext uri="{BB962C8B-B14F-4D97-AF65-F5344CB8AC3E}">
        <p14:creationId xmlns:p14="http://schemas.microsoft.com/office/powerpoint/2010/main" val="849063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solidFill>
                  <a:schemeClr val="accent6">
                    <a:lumMod val="75000"/>
                  </a:schemeClr>
                </a:solidFill>
                <a:cs typeface="Times New Roman" panose="02020603050405020304" pitchFamily="18" charset="0"/>
              </a:rPr>
              <a:t>Interview Forms</a:t>
            </a:r>
            <a:endParaRPr lang="en-US" dirty="0"/>
          </a:p>
        </p:txBody>
      </p:sp>
      <p:sp>
        <p:nvSpPr>
          <p:cNvPr id="3" name="Content Placeholder 2"/>
          <p:cNvSpPr>
            <a:spLocks noGrp="1"/>
          </p:cNvSpPr>
          <p:nvPr>
            <p:ph idx="1"/>
          </p:nvPr>
        </p:nvSpPr>
        <p:spPr/>
        <p:txBody>
          <a:bodyPr/>
          <a:lstStyle/>
          <a:p>
            <a:r>
              <a:rPr lang="en-US" altLang="en-US" dirty="0"/>
              <a:t>AF Portal/AFSEC/SIB Support</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26</a:t>
            </a:fld>
            <a:endParaRPr lang="en-US" dirty="0">
              <a:solidFill>
                <a:schemeClr val="bg2"/>
              </a:solidFill>
            </a:endParaRPr>
          </a:p>
        </p:txBody>
      </p:sp>
      <p:pic>
        <p:nvPicPr>
          <p:cNvPr id="9" name="Picture 8"/>
          <p:cNvPicPr>
            <a:picLocks noChangeAspect="1"/>
          </p:cNvPicPr>
          <p:nvPr/>
        </p:nvPicPr>
        <p:blipFill rotWithShape="1">
          <a:blip r:embed="rId3"/>
          <a:srcRect l="5310" t="37172" r="86264" b="17658"/>
          <a:stretch/>
        </p:blipFill>
        <p:spPr>
          <a:xfrm>
            <a:off x="276225" y="2061871"/>
            <a:ext cx="2407298" cy="3629608"/>
          </a:xfrm>
          <a:prstGeom prst="rect">
            <a:avLst/>
          </a:prstGeom>
        </p:spPr>
      </p:pic>
      <p:cxnSp>
        <p:nvCxnSpPr>
          <p:cNvPr id="12" name="Straight Arrow Connector 11"/>
          <p:cNvCxnSpPr/>
          <p:nvPr/>
        </p:nvCxnSpPr>
        <p:spPr bwMode="auto">
          <a:xfrm flipH="1">
            <a:off x="1197864" y="3474720"/>
            <a:ext cx="640080" cy="219456"/>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pic>
        <p:nvPicPr>
          <p:cNvPr id="6" name="Picture 5">
            <a:extLst>
              <a:ext uri="{FF2B5EF4-FFF2-40B4-BE49-F238E27FC236}">
                <a16:creationId xmlns:a16="http://schemas.microsoft.com/office/drawing/2014/main" id="{FCE0BF1C-4DF4-A79F-FCD8-0BECC2D8EB95}"/>
              </a:ext>
            </a:extLst>
          </p:cNvPr>
          <p:cNvPicPr>
            <a:picLocks noChangeAspect="1"/>
          </p:cNvPicPr>
          <p:nvPr/>
        </p:nvPicPr>
        <p:blipFill>
          <a:blip r:embed="rId4"/>
          <a:stretch>
            <a:fillRect/>
          </a:stretch>
        </p:blipFill>
        <p:spPr>
          <a:xfrm>
            <a:off x="4572000" y="1922145"/>
            <a:ext cx="4057650" cy="3105150"/>
          </a:xfrm>
          <a:prstGeom prst="rect">
            <a:avLst/>
          </a:prstGeom>
        </p:spPr>
      </p:pic>
      <p:cxnSp>
        <p:nvCxnSpPr>
          <p:cNvPr id="7" name="Straight Arrow Connector 6">
            <a:extLst>
              <a:ext uri="{FF2B5EF4-FFF2-40B4-BE49-F238E27FC236}">
                <a16:creationId xmlns:a16="http://schemas.microsoft.com/office/drawing/2014/main" id="{1BC899A4-E689-54C9-94CB-E09FBA9E471D}"/>
              </a:ext>
            </a:extLst>
          </p:cNvPr>
          <p:cNvCxnSpPr>
            <a:cxnSpLocks/>
          </p:cNvCxnSpPr>
          <p:nvPr/>
        </p:nvCxnSpPr>
        <p:spPr bwMode="auto">
          <a:xfrm>
            <a:off x="3947801" y="3443380"/>
            <a:ext cx="772480" cy="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7640974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Gathering Data</a:t>
            </a:r>
            <a:br>
              <a:rPr lang="en-US" altLang="en-US" dirty="0"/>
            </a:br>
            <a:r>
              <a:rPr lang="en-US" altLang="en-US" dirty="0"/>
              <a:t>Interviews</a:t>
            </a:r>
          </a:p>
        </p:txBody>
      </p:sp>
      <p:sp>
        <p:nvSpPr>
          <p:cNvPr id="3" name="Content Placeholder 2"/>
          <p:cNvSpPr>
            <a:spLocks noGrp="1"/>
          </p:cNvSpPr>
          <p:nvPr>
            <p:ph idx="1"/>
          </p:nvPr>
        </p:nvSpPr>
        <p:spPr/>
        <p:txBody>
          <a:bodyPr/>
          <a:lstStyle/>
          <a:p>
            <a:pPr>
              <a:lnSpc>
                <a:spcPct val="90000"/>
              </a:lnSpc>
            </a:pPr>
            <a:r>
              <a:rPr lang="en-US" altLang="en-US" dirty="0"/>
              <a:t>SIB interviews help determine what happened</a:t>
            </a:r>
          </a:p>
          <a:p>
            <a:pPr lvl="1">
              <a:lnSpc>
                <a:spcPct val="90000"/>
              </a:lnSpc>
              <a:defRPr/>
            </a:pPr>
            <a:r>
              <a:rPr lang="en-US" altLang="en-US" dirty="0"/>
              <a:t>Only determine who needs to be interviewed after reviewing all ISB interviews</a:t>
            </a:r>
          </a:p>
          <a:p>
            <a:pPr lvl="1">
              <a:lnSpc>
                <a:spcPct val="90000"/>
              </a:lnSpc>
              <a:defRPr/>
            </a:pPr>
            <a:r>
              <a:rPr lang="en-US" altLang="en-US" dirty="0"/>
              <a:t>Interview other witnesses not interviewed by ISB ASAP</a:t>
            </a:r>
          </a:p>
          <a:p>
            <a:pPr>
              <a:lnSpc>
                <a:spcPct val="90000"/>
              </a:lnSpc>
            </a:pPr>
            <a:r>
              <a:rPr lang="en-US" altLang="en-US" dirty="0"/>
              <a:t>Interviews establish a direction for the investigation … or not</a:t>
            </a:r>
          </a:p>
          <a:p>
            <a:pPr>
              <a:lnSpc>
                <a:spcPct val="90000"/>
              </a:lnSpc>
            </a:pPr>
            <a:r>
              <a:rPr lang="en-US" altLang="en-US" dirty="0"/>
              <a:t>Witness statements and physical evidence go hand-in-hand in determining the cause; they complement or clarify each other … or not</a:t>
            </a:r>
          </a:p>
          <a:p>
            <a:pPr>
              <a:lnSpc>
                <a:spcPct val="90000"/>
              </a:lnSpc>
            </a:pPr>
            <a:r>
              <a:rPr lang="en-US" altLang="en-US" dirty="0"/>
              <a:t>Witnesses include:  Surviving crew, MX, ATC, eye witnesses, tech experts, etc.</a:t>
            </a:r>
          </a:p>
          <a:p>
            <a:pPr>
              <a:lnSpc>
                <a:spcPct val="90000"/>
              </a:lnSpc>
            </a:pPr>
            <a:r>
              <a:rPr lang="en-US" dirty="0"/>
              <a:t>Record all interviews</a:t>
            </a:r>
          </a:p>
          <a:p>
            <a:pPr>
              <a:lnSpc>
                <a:spcPct val="90000"/>
              </a:lnSpc>
            </a:pPr>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27</a:t>
            </a:fld>
            <a:endParaRPr lang="en-US" dirty="0">
              <a:solidFill>
                <a:schemeClr val="bg2"/>
              </a:solidFill>
            </a:endParaRPr>
          </a:p>
        </p:txBody>
      </p:sp>
    </p:spTree>
    <p:extLst>
      <p:ext uri="{BB962C8B-B14F-4D97-AF65-F5344CB8AC3E}">
        <p14:creationId xmlns:p14="http://schemas.microsoft.com/office/powerpoint/2010/main" val="3844395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solidFill>
                  <a:schemeClr val="accent2">
                    <a:lumMod val="50000"/>
                  </a:schemeClr>
                </a:solidFill>
                <a:cs typeface="Times New Roman" pitchFamily="18" charset="0"/>
              </a:rPr>
              <a:t>SIB Interviews, Privileged &amp; Non-Privileged</a:t>
            </a:r>
            <a:endParaRPr lang="en-US" dirty="0"/>
          </a:p>
        </p:txBody>
      </p:sp>
      <p:sp>
        <p:nvSpPr>
          <p:cNvPr id="3" name="Content Placeholder 2"/>
          <p:cNvSpPr>
            <a:spLocks noGrp="1"/>
          </p:cNvSpPr>
          <p:nvPr>
            <p:ph idx="1"/>
          </p:nvPr>
        </p:nvSpPr>
        <p:spPr/>
        <p:txBody>
          <a:bodyPr/>
          <a:lstStyle/>
          <a:p>
            <a:r>
              <a:rPr lang="en-US" dirty="0"/>
              <a:t>Rules: </a:t>
            </a:r>
          </a:p>
          <a:p>
            <a:r>
              <a:rPr lang="en-US" dirty="0"/>
              <a:t>BP, IO authorized to offer promise of confidentiality</a:t>
            </a:r>
          </a:p>
          <a:p>
            <a:pPr>
              <a:defRPr/>
            </a:pPr>
            <a:r>
              <a:rPr lang="en-US" dirty="0"/>
              <a:t>Document interviews using appropriate forms from the </a:t>
            </a:r>
            <a:r>
              <a:rPr lang="en-US" u="sng" dirty="0"/>
              <a:t>CURRENT</a:t>
            </a:r>
            <a:r>
              <a:rPr lang="en-US" dirty="0"/>
              <a:t> SIB Go Package</a:t>
            </a:r>
          </a:p>
          <a:p>
            <a:pPr>
              <a:defRPr/>
            </a:pPr>
            <a:r>
              <a:rPr lang="en-US" dirty="0"/>
              <a:t>Read the provided scripts into the recorder</a:t>
            </a:r>
          </a:p>
          <a:p>
            <a:pPr>
              <a:defRPr/>
            </a:pPr>
            <a:r>
              <a:rPr lang="en-US" dirty="0"/>
              <a:t>Use two recorders (incase one fails)</a:t>
            </a:r>
          </a:p>
          <a:p>
            <a:pPr>
              <a:defRPr/>
            </a:pPr>
            <a:r>
              <a:rPr lang="en-US" dirty="0"/>
              <a:t>Each interview and/or written statement requires its own witness agreement</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28</a:t>
            </a:fld>
            <a:endParaRPr lang="en-US" dirty="0">
              <a:solidFill>
                <a:schemeClr val="bg2"/>
              </a:solidFill>
            </a:endParaRPr>
          </a:p>
        </p:txBody>
      </p:sp>
    </p:spTree>
    <p:extLst>
      <p:ext uri="{BB962C8B-B14F-4D97-AF65-F5344CB8AC3E}">
        <p14:creationId xmlns:p14="http://schemas.microsoft.com/office/powerpoint/2010/main" val="2957820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Witness Interviewing</a:t>
            </a:r>
            <a:endParaRPr lang="en-US" dirty="0"/>
          </a:p>
        </p:txBody>
      </p:sp>
      <p:sp>
        <p:nvSpPr>
          <p:cNvPr id="3" name="Content Placeholder 2"/>
          <p:cNvSpPr>
            <a:spLocks noGrp="1"/>
          </p:cNvSpPr>
          <p:nvPr>
            <p:ph idx="1"/>
          </p:nvPr>
        </p:nvSpPr>
        <p:spPr/>
        <p:txBody>
          <a:bodyPr/>
          <a:lstStyle/>
          <a:p>
            <a:pPr>
              <a:lnSpc>
                <a:spcPct val="90000"/>
              </a:lnSpc>
              <a:defRPr/>
            </a:pPr>
            <a:r>
              <a:rPr lang="en-US" altLang="en-US" dirty="0"/>
              <a:t>Who should do the interviewing?</a:t>
            </a:r>
          </a:p>
          <a:p>
            <a:pPr lvl="1">
              <a:lnSpc>
                <a:spcPct val="90000"/>
              </a:lnSpc>
              <a:defRPr/>
            </a:pPr>
            <a:r>
              <a:rPr lang="en-US" altLang="en-US" dirty="0"/>
              <a:t>Area expert - maybe</a:t>
            </a:r>
          </a:p>
          <a:p>
            <a:pPr lvl="1">
              <a:lnSpc>
                <a:spcPct val="90000"/>
              </a:lnSpc>
              <a:defRPr/>
            </a:pPr>
            <a:r>
              <a:rPr lang="en-US" altLang="en-US" dirty="0"/>
              <a:t>Who is available</a:t>
            </a:r>
          </a:p>
          <a:p>
            <a:pPr lvl="1">
              <a:lnSpc>
                <a:spcPct val="90000"/>
              </a:lnSpc>
              <a:defRPr/>
            </a:pPr>
            <a:r>
              <a:rPr lang="en-US" altLang="en-US" dirty="0"/>
              <a:t>People person</a:t>
            </a:r>
          </a:p>
          <a:p>
            <a:pPr lvl="1">
              <a:lnSpc>
                <a:spcPct val="90000"/>
              </a:lnSpc>
              <a:defRPr/>
            </a:pPr>
            <a:r>
              <a:rPr lang="en-US" altLang="en-US" dirty="0"/>
              <a:t>If two are sent -- only one does the interview</a:t>
            </a:r>
          </a:p>
          <a:p>
            <a:pPr marL="285750" lvl="1" indent="-285750">
              <a:lnSpc>
                <a:spcPct val="90000"/>
              </a:lnSpc>
              <a:spcBef>
                <a:spcPct val="50000"/>
              </a:spcBef>
              <a:defRPr/>
            </a:pPr>
            <a:r>
              <a:rPr lang="en-US" altLang="en-US" i="1" u="sng" dirty="0">
                <a:ea typeface="+mn-ea"/>
                <a:cs typeface="+mn-cs"/>
              </a:rPr>
              <a:t>Don’t allow “observers.” They can listen to the recording afterwards. </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29</a:t>
            </a:fld>
            <a:endParaRPr lang="en-US" dirty="0">
              <a:solidFill>
                <a:schemeClr val="bg2"/>
              </a:solidFill>
            </a:endParaRPr>
          </a:p>
        </p:txBody>
      </p:sp>
    </p:spTree>
    <p:extLst>
      <p:ext uri="{BB962C8B-B14F-4D97-AF65-F5344CB8AC3E}">
        <p14:creationId xmlns:p14="http://schemas.microsoft.com/office/powerpoint/2010/main" val="2256399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178996" y="76200"/>
            <a:ext cx="6628454" cy="1143000"/>
          </a:xfrm>
        </p:spPr>
        <p:txBody>
          <a:bodyPr/>
          <a:lstStyle/>
          <a:p>
            <a:pPr marL="0" lvl="0" indent="0">
              <a:buNone/>
            </a:pPr>
            <a:r>
              <a:rPr lang="en-US" altLang="en-US" dirty="0"/>
              <a:t>How to use this presentation </a:t>
            </a:r>
            <a:endParaRPr lang="en-US" dirty="0"/>
          </a:p>
        </p:txBody>
      </p:sp>
      <p:sp>
        <p:nvSpPr>
          <p:cNvPr id="3" name="Content Placeholder 2"/>
          <p:cNvSpPr>
            <a:spLocks noGrp="1"/>
          </p:cNvSpPr>
          <p:nvPr>
            <p:ph idx="1"/>
          </p:nvPr>
        </p:nvSpPr>
        <p:spPr/>
        <p:txBody>
          <a:bodyPr/>
          <a:lstStyle/>
          <a:p>
            <a:r>
              <a:rPr lang="en-US" altLang="en-US" sz="1800" dirty="0">
                <a:solidFill>
                  <a:srgbClr val="000066"/>
                </a:solidFill>
              </a:rPr>
              <a:t>“SIB Report Writing Briefing”</a:t>
            </a:r>
          </a:p>
          <a:p>
            <a:pPr lvl="1"/>
            <a:r>
              <a:rPr lang="en-US" altLang="en-US" sz="1800" dirty="0">
                <a:solidFill>
                  <a:srgbClr val="000066"/>
                </a:solidFill>
              </a:rPr>
              <a:t>This presentation covers many of the aspects of writing and exhibits for the SIB. </a:t>
            </a:r>
          </a:p>
          <a:p>
            <a:pPr marL="1026795" lvl="2" indent="-223520"/>
            <a:r>
              <a:rPr lang="en-US" altLang="en-US" sz="1800" dirty="0">
                <a:solidFill>
                  <a:srgbClr val="000066"/>
                </a:solidFill>
              </a:rPr>
              <a:t>This is the last part of the investigations process, but writing can still begin during the initial phase when determining what happened and why it happened</a:t>
            </a:r>
            <a:endParaRPr lang="en-US" altLang="en-US" sz="1800" dirty="0">
              <a:solidFill>
                <a:srgbClr val="000066"/>
              </a:solidFill>
              <a:cs typeface="Arial"/>
            </a:endParaRPr>
          </a:p>
          <a:p>
            <a:pPr marL="1026795" lvl="2" indent="-223520"/>
            <a:endParaRPr lang="en-US" altLang="en-US" sz="1800" dirty="0">
              <a:solidFill>
                <a:srgbClr val="000066"/>
              </a:solidFill>
              <a:cs typeface="Arial"/>
            </a:endParaRPr>
          </a:p>
          <a:p>
            <a:pPr lvl="1"/>
            <a:endParaRPr lang="en-US" altLang="en-US" sz="1800" dirty="0">
              <a:solidFill>
                <a:srgbClr val="FF0000"/>
              </a:solidFill>
            </a:endParaRP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a:t>
            </a:fld>
            <a:endParaRPr lang="en-US" dirty="0">
              <a:solidFill>
                <a:schemeClr val="bg2"/>
              </a:solidFill>
            </a:endParaRPr>
          </a:p>
        </p:txBody>
      </p:sp>
    </p:spTree>
    <p:extLst>
      <p:ext uri="{BB962C8B-B14F-4D97-AF65-F5344CB8AC3E}">
        <p14:creationId xmlns:p14="http://schemas.microsoft.com/office/powerpoint/2010/main" val="3193963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Witness Interviewing</a:t>
            </a:r>
            <a:endParaRPr lang="en-US" dirty="0"/>
          </a:p>
        </p:txBody>
      </p:sp>
      <p:sp>
        <p:nvSpPr>
          <p:cNvPr id="3" name="Content Placeholder 2"/>
          <p:cNvSpPr>
            <a:spLocks noGrp="1"/>
          </p:cNvSpPr>
          <p:nvPr>
            <p:ph idx="1"/>
          </p:nvPr>
        </p:nvSpPr>
        <p:spPr/>
        <p:txBody>
          <a:bodyPr/>
          <a:lstStyle/>
          <a:p>
            <a:pPr marL="285750" lvl="1" indent="-285750">
              <a:lnSpc>
                <a:spcPct val="90000"/>
              </a:lnSpc>
              <a:spcBef>
                <a:spcPct val="50000"/>
              </a:spcBef>
              <a:defRPr/>
            </a:pPr>
            <a:r>
              <a:rPr lang="en-US" dirty="0">
                <a:ea typeface="+mn-ea"/>
                <a:cs typeface="+mn-cs"/>
              </a:rPr>
              <a:t>Not an interrogation</a:t>
            </a:r>
          </a:p>
          <a:p>
            <a:pPr>
              <a:lnSpc>
                <a:spcPct val="90000"/>
              </a:lnSpc>
              <a:defRPr/>
            </a:pPr>
            <a:r>
              <a:rPr lang="en-US" dirty="0"/>
              <a:t>Do not have witnesses testify under oath or give sworn testimony</a:t>
            </a:r>
          </a:p>
          <a:p>
            <a:pPr>
              <a:lnSpc>
                <a:spcPct val="90000"/>
              </a:lnSpc>
              <a:defRPr/>
            </a:pPr>
            <a:r>
              <a:rPr lang="en-US" dirty="0"/>
              <a:t>NO truth serums, hypnotic techniques, drugs, or polygraph tests </a:t>
            </a:r>
          </a:p>
          <a:p>
            <a:pPr>
              <a:lnSpc>
                <a:spcPct val="90000"/>
              </a:lnSpc>
              <a:defRPr/>
            </a:pPr>
            <a:r>
              <a:rPr lang="en-US" dirty="0"/>
              <a:t>If a witness provides a statement under medication, add a notation to their statement</a:t>
            </a:r>
          </a:p>
          <a:p>
            <a:pPr>
              <a:lnSpc>
                <a:spcPct val="90000"/>
              </a:lnSpc>
              <a:defRPr/>
            </a:pPr>
            <a:r>
              <a:rPr lang="en-US" dirty="0"/>
              <a:t>Ensure witnesses understand that they are obliged to give honest, good faith testimony</a:t>
            </a:r>
          </a:p>
          <a:p>
            <a:pPr lvl="1">
              <a:lnSpc>
                <a:spcPct val="90000"/>
              </a:lnSpc>
              <a:defRPr/>
            </a:pPr>
            <a:r>
              <a:rPr lang="en-US" dirty="0"/>
              <a:t>If criminal misconduct is suspected, contact  HQ AFSEC/JA on how to proceed</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30</a:t>
            </a:fld>
            <a:endParaRPr lang="en-US" dirty="0">
              <a:solidFill>
                <a:schemeClr val="bg2"/>
              </a:solidFill>
            </a:endParaRPr>
          </a:p>
        </p:txBody>
      </p:sp>
    </p:spTree>
    <p:extLst>
      <p:ext uri="{BB962C8B-B14F-4D97-AF65-F5344CB8AC3E}">
        <p14:creationId xmlns:p14="http://schemas.microsoft.com/office/powerpoint/2010/main" val="6418118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Witness Interviewing</a:t>
            </a:r>
            <a:endParaRPr lang="en-US" dirty="0"/>
          </a:p>
        </p:txBody>
      </p:sp>
      <p:sp>
        <p:nvSpPr>
          <p:cNvPr id="3" name="Content Placeholder 2"/>
          <p:cNvSpPr>
            <a:spLocks noGrp="1"/>
          </p:cNvSpPr>
          <p:nvPr>
            <p:ph idx="1"/>
          </p:nvPr>
        </p:nvSpPr>
        <p:spPr/>
        <p:txBody>
          <a:bodyPr/>
          <a:lstStyle/>
          <a:p>
            <a:pPr>
              <a:defRPr/>
            </a:pPr>
            <a:r>
              <a:rPr lang="en-US" altLang="en-US" dirty="0"/>
              <a:t>Script interview questions and leave space for answers</a:t>
            </a:r>
          </a:p>
          <a:p>
            <a:pPr>
              <a:defRPr/>
            </a:pPr>
            <a:r>
              <a:rPr lang="en-US" altLang="en-US" dirty="0"/>
              <a:t>Interviews typically go from general questioning to specifics</a:t>
            </a:r>
          </a:p>
          <a:p>
            <a:pPr lvl="1">
              <a:defRPr/>
            </a:pPr>
            <a:r>
              <a:rPr lang="en-US" altLang="en-US" dirty="0"/>
              <a:t>From “Tell me what happened … ” to “Which checklist did you apply and why … ”</a:t>
            </a:r>
          </a:p>
          <a:p>
            <a:pPr lvl="1">
              <a:defRPr/>
            </a:pPr>
            <a:r>
              <a:rPr lang="en-US" altLang="en-US" dirty="0"/>
              <a:t>May take 3 to 6 interviews with mishap participants</a:t>
            </a:r>
          </a:p>
          <a:p>
            <a:pPr lvl="1">
              <a:defRPr/>
            </a:pPr>
            <a:r>
              <a:rPr lang="en-US" altLang="en-US" dirty="0"/>
              <a:t>Take notes to highlight details for further questioning or investigation</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31</a:t>
            </a:fld>
            <a:endParaRPr lang="en-US" dirty="0">
              <a:solidFill>
                <a:schemeClr val="bg2"/>
              </a:solidFill>
            </a:endParaRPr>
          </a:p>
        </p:txBody>
      </p:sp>
    </p:spTree>
    <p:extLst>
      <p:ext uri="{BB962C8B-B14F-4D97-AF65-F5344CB8AC3E}">
        <p14:creationId xmlns:p14="http://schemas.microsoft.com/office/powerpoint/2010/main" val="10646647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solidFill>
                  <a:schemeClr val="accent2">
                    <a:lumMod val="50000"/>
                  </a:schemeClr>
                </a:solidFill>
                <a:cs typeface="Times New Roman" pitchFamily="18" charset="0"/>
              </a:rPr>
              <a:t>Witness Interviewing</a:t>
            </a:r>
            <a:endParaRPr lang="en-US" dirty="0"/>
          </a:p>
        </p:txBody>
      </p:sp>
      <p:sp>
        <p:nvSpPr>
          <p:cNvPr id="3" name="Content Placeholder 2"/>
          <p:cNvSpPr>
            <a:spLocks noGrp="1"/>
          </p:cNvSpPr>
          <p:nvPr>
            <p:ph idx="1"/>
          </p:nvPr>
        </p:nvSpPr>
        <p:spPr/>
        <p:txBody>
          <a:bodyPr/>
          <a:lstStyle/>
          <a:p>
            <a:pPr>
              <a:lnSpc>
                <a:spcPct val="90000"/>
              </a:lnSpc>
            </a:pPr>
            <a:r>
              <a:rPr lang="en-US" altLang="en-US" dirty="0"/>
              <a:t>Establish a polite &amp; professional rapport</a:t>
            </a:r>
          </a:p>
          <a:p>
            <a:pPr lvl="1">
              <a:lnSpc>
                <a:spcPct val="90000"/>
              </a:lnSpc>
              <a:defRPr/>
            </a:pPr>
            <a:r>
              <a:rPr lang="en-US" altLang="en-US" i="1" u="sng" dirty="0"/>
              <a:t>It is not an interrogation</a:t>
            </a:r>
          </a:p>
          <a:p>
            <a:pPr>
              <a:lnSpc>
                <a:spcPct val="90000"/>
              </a:lnSpc>
            </a:pPr>
            <a:r>
              <a:rPr lang="en-US" altLang="en-US" dirty="0"/>
              <a:t>Let them talk – </a:t>
            </a:r>
          </a:p>
          <a:p>
            <a:pPr lvl="1">
              <a:lnSpc>
                <a:spcPct val="90000"/>
              </a:lnSpc>
              <a:defRPr/>
            </a:pPr>
            <a:r>
              <a:rPr lang="en-US" altLang="en-US" dirty="0"/>
              <a:t>Do not interrupt a witness while they are narrating an event</a:t>
            </a:r>
          </a:p>
          <a:p>
            <a:pPr>
              <a:lnSpc>
                <a:spcPct val="90000"/>
              </a:lnSpc>
            </a:pPr>
            <a:r>
              <a:rPr lang="en-US" altLang="en-US" dirty="0"/>
              <a:t>Question in a logical sequence -- Don’t lead the witness</a:t>
            </a:r>
          </a:p>
          <a:p>
            <a:pPr>
              <a:lnSpc>
                <a:spcPct val="90000"/>
              </a:lnSpc>
            </a:pPr>
            <a:r>
              <a:rPr lang="en-US" altLang="en-US" i="1" dirty="0">
                <a:solidFill>
                  <a:srgbClr val="FF0000"/>
                </a:solidFill>
              </a:rPr>
              <a:t>Don’t </a:t>
            </a:r>
            <a:r>
              <a:rPr lang="en-US" altLang="en-US" dirty="0"/>
              <a:t>argue / disagree / disapprove</a:t>
            </a:r>
          </a:p>
          <a:p>
            <a:pPr>
              <a:lnSpc>
                <a:spcPct val="90000"/>
              </a:lnSpc>
            </a:pPr>
            <a:r>
              <a:rPr lang="en-US" altLang="en-US" dirty="0"/>
              <a:t>Don’t let witness question you</a:t>
            </a:r>
          </a:p>
          <a:p>
            <a:pPr>
              <a:lnSpc>
                <a:spcPct val="90000"/>
              </a:lnSpc>
              <a:defRPr/>
            </a:pPr>
            <a:r>
              <a:rPr lang="en-US" altLang="en-US" dirty="0"/>
              <a:t>Don’t share information from other interviewees</a:t>
            </a:r>
          </a:p>
          <a:p>
            <a:pPr lvl="1">
              <a:lnSpc>
                <a:spcPct val="90000"/>
              </a:lnSpc>
              <a:defRPr/>
            </a:pPr>
            <a:r>
              <a:rPr lang="en-US" altLang="en-US" dirty="0">
                <a:ea typeface="+mn-ea"/>
                <a:cs typeface="+mn-cs"/>
              </a:rPr>
              <a:t>“</a:t>
            </a:r>
            <a:r>
              <a:rPr lang="en-US" altLang="en-US" dirty="0"/>
              <a:t>In his interview Capt Matthews mentioned … ”</a:t>
            </a:r>
          </a:p>
          <a:p>
            <a:pPr lvl="1">
              <a:lnSpc>
                <a:spcPct val="90000"/>
              </a:lnSpc>
              <a:defRPr/>
            </a:pPr>
            <a:r>
              <a:rPr lang="en-US" altLang="en-US" dirty="0"/>
              <a:t>Violates Privilege</a:t>
            </a:r>
          </a:p>
          <a:p>
            <a:pPr>
              <a:lnSpc>
                <a:spcPct val="90000"/>
              </a:lnSpc>
              <a:defRPr/>
            </a:pPr>
            <a:r>
              <a:rPr lang="en-US" dirty="0"/>
              <a:t>Not necessary to publish every statement taken from every individual in the Testimony and Statements exhibit group. Don’t transcribe interviews that won’t go into the report </a:t>
            </a:r>
          </a:p>
          <a:p>
            <a:pPr>
              <a:lnSpc>
                <a:spcPct val="90000"/>
              </a:lnSpc>
            </a:pPr>
            <a:endParaRPr lang="en-US" altLang="en-US" dirty="0"/>
          </a:p>
          <a:p>
            <a:pPr>
              <a:lnSpc>
                <a:spcPct val="90000"/>
              </a:lnSpc>
            </a:pPr>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32</a:t>
            </a:fld>
            <a:endParaRPr lang="en-US" dirty="0">
              <a:solidFill>
                <a:schemeClr val="bg2"/>
              </a:solidFill>
            </a:endParaRPr>
          </a:p>
        </p:txBody>
      </p:sp>
    </p:spTree>
    <p:extLst>
      <p:ext uri="{BB962C8B-B14F-4D97-AF65-F5344CB8AC3E}">
        <p14:creationId xmlns:p14="http://schemas.microsoft.com/office/powerpoint/2010/main" val="3741205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Interviews - Problem Areas</a:t>
            </a:r>
            <a:endParaRPr lang="en-US" dirty="0"/>
          </a:p>
        </p:txBody>
      </p:sp>
      <p:sp>
        <p:nvSpPr>
          <p:cNvPr id="3" name="Content Placeholder 2"/>
          <p:cNvSpPr>
            <a:spLocks noGrp="1"/>
          </p:cNvSpPr>
          <p:nvPr>
            <p:ph idx="1"/>
          </p:nvPr>
        </p:nvSpPr>
        <p:spPr/>
        <p:txBody>
          <a:bodyPr/>
          <a:lstStyle/>
          <a:p>
            <a:pPr eaLnBrk="1" hangingPunct="1">
              <a:lnSpc>
                <a:spcPct val="90000"/>
              </a:lnSpc>
              <a:spcAft>
                <a:spcPct val="25000"/>
              </a:spcAft>
            </a:pPr>
            <a:r>
              <a:rPr lang="en-US" altLang="en-US" dirty="0"/>
              <a:t>Not completely filling out required forms – </a:t>
            </a:r>
            <a:r>
              <a:rPr lang="en-US" altLang="en-US" dirty="0">
                <a:solidFill>
                  <a:srgbClr val="FF0000"/>
                </a:solidFill>
              </a:rPr>
              <a:t>need all information</a:t>
            </a:r>
          </a:p>
          <a:p>
            <a:pPr eaLnBrk="1" hangingPunct="1">
              <a:lnSpc>
                <a:spcPct val="90000"/>
              </a:lnSpc>
              <a:spcAft>
                <a:spcPct val="25000"/>
              </a:spcAft>
            </a:pPr>
            <a:r>
              <a:rPr lang="en-US" altLang="en-US" dirty="0"/>
              <a:t>Not reading/recording the provided opening and closing script</a:t>
            </a:r>
          </a:p>
          <a:p>
            <a:pPr eaLnBrk="1" hangingPunct="1">
              <a:lnSpc>
                <a:spcPct val="90000"/>
              </a:lnSpc>
              <a:spcAft>
                <a:spcPct val="25000"/>
              </a:spcAft>
            </a:pPr>
            <a:r>
              <a:rPr lang="en-US" altLang="en-US" dirty="0"/>
              <a:t>Not starting transcriptions early enough</a:t>
            </a:r>
          </a:p>
          <a:p>
            <a:pPr eaLnBrk="1" hangingPunct="1">
              <a:lnSpc>
                <a:spcPct val="90000"/>
              </a:lnSpc>
              <a:spcAft>
                <a:spcPct val="25000"/>
              </a:spcAft>
            </a:pPr>
            <a:r>
              <a:rPr lang="en-US" altLang="en-US" dirty="0"/>
              <a:t>Finding Transcribers </a:t>
            </a:r>
          </a:p>
          <a:p>
            <a:pPr lvl="1">
              <a:lnSpc>
                <a:spcPct val="90000"/>
              </a:lnSpc>
              <a:spcAft>
                <a:spcPct val="25000"/>
              </a:spcAft>
            </a:pPr>
            <a:r>
              <a:rPr lang="en-US" altLang="en-US" dirty="0"/>
              <a:t>AFSAS Transcription (Reference SIB Go Package Guide)  </a:t>
            </a:r>
          </a:p>
          <a:p>
            <a:pPr lvl="1">
              <a:lnSpc>
                <a:spcPct val="90000"/>
              </a:lnSpc>
              <a:spcAft>
                <a:spcPct val="25000"/>
              </a:spcAft>
            </a:pPr>
            <a:r>
              <a:rPr lang="en-US" altLang="en-US" dirty="0"/>
              <a:t>Transcribing/Reviewing testimony will be most time-consuming, labor intensive duty of SIB support</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33</a:t>
            </a:fld>
            <a:endParaRPr lang="en-US" dirty="0">
              <a:solidFill>
                <a:schemeClr val="bg2"/>
              </a:solidFill>
            </a:endParaRPr>
          </a:p>
        </p:txBody>
      </p:sp>
    </p:spTree>
    <p:extLst>
      <p:ext uri="{BB962C8B-B14F-4D97-AF65-F5344CB8AC3E}">
        <p14:creationId xmlns:p14="http://schemas.microsoft.com/office/powerpoint/2010/main" val="2009705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Gathering Data</a:t>
            </a:r>
            <a:br>
              <a:rPr lang="en-US" altLang="en-US" dirty="0"/>
            </a:br>
            <a:r>
              <a:rPr lang="en-US" altLang="en-US" dirty="0"/>
              <a:t>Surveys</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34</a:t>
            </a:fld>
            <a:endParaRPr lang="en-US" dirty="0">
              <a:solidFill>
                <a:schemeClr val="bg2"/>
              </a:solidFill>
            </a:endParaRPr>
          </a:p>
        </p:txBody>
      </p:sp>
      <p:sp>
        <p:nvSpPr>
          <p:cNvPr id="5" name="Content Placeholder 4"/>
          <p:cNvSpPr>
            <a:spLocks noGrp="1"/>
          </p:cNvSpPr>
          <p:nvPr>
            <p:ph idx="1"/>
          </p:nvPr>
        </p:nvSpPr>
        <p:spPr/>
        <p:txBody>
          <a:bodyPr/>
          <a:lstStyle/>
          <a:p>
            <a:endParaRPr lang="en-US"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1302721"/>
            <a:ext cx="8562975" cy="498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6162647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Release of Information ...</a:t>
            </a:r>
            <a:endParaRPr lang="en-US" dirty="0"/>
          </a:p>
        </p:txBody>
      </p:sp>
      <p:sp>
        <p:nvSpPr>
          <p:cNvPr id="3" name="Content Placeholder 2"/>
          <p:cNvSpPr>
            <a:spLocks noGrp="1"/>
          </p:cNvSpPr>
          <p:nvPr>
            <p:ph idx="1"/>
          </p:nvPr>
        </p:nvSpPr>
        <p:spPr/>
        <p:txBody>
          <a:bodyPr/>
          <a:lstStyle/>
          <a:p>
            <a:r>
              <a:rPr lang="en-US" altLang="en-US" dirty="0"/>
              <a:t>Who can a SIB release information to?</a:t>
            </a:r>
          </a:p>
          <a:p>
            <a:pPr lvl="1">
              <a:lnSpc>
                <a:spcPct val="90000"/>
              </a:lnSpc>
              <a:defRPr/>
            </a:pPr>
            <a:r>
              <a:rPr lang="en-US" altLang="en-US" dirty="0"/>
              <a:t>The CA – Yes</a:t>
            </a:r>
          </a:p>
          <a:p>
            <a:pPr lvl="2">
              <a:lnSpc>
                <a:spcPct val="90000"/>
              </a:lnSpc>
              <a:defRPr/>
            </a:pPr>
            <a:r>
              <a:rPr lang="en-US" altLang="en-US" dirty="0"/>
              <a:t>The SIB works solely for the CA</a:t>
            </a:r>
          </a:p>
          <a:p>
            <a:pPr lvl="1">
              <a:lnSpc>
                <a:spcPct val="90000"/>
              </a:lnSpc>
              <a:defRPr/>
            </a:pPr>
            <a:r>
              <a:rPr lang="en-US" altLang="en-US" dirty="0"/>
              <a:t>CA/SE Staff – Yes</a:t>
            </a:r>
          </a:p>
          <a:p>
            <a:pPr lvl="1">
              <a:lnSpc>
                <a:spcPct val="90000"/>
              </a:lnSpc>
              <a:defRPr/>
            </a:pPr>
            <a:r>
              <a:rPr lang="en-US" altLang="en-US" dirty="0"/>
              <a:t>Rest of the CA staff – No</a:t>
            </a:r>
          </a:p>
          <a:p>
            <a:pPr lvl="1">
              <a:lnSpc>
                <a:spcPct val="90000"/>
              </a:lnSpc>
              <a:defRPr/>
            </a:pPr>
            <a:r>
              <a:rPr lang="en-US" altLang="en-US" dirty="0"/>
              <a:t>AFSEC – Yes</a:t>
            </a:r>
          </a:p>
          <a:p>
            <a:pPr lvl="1">
              <a:lnSpc>
                <a:spcPct val="90000"/>
              </a:lnSpc>
              <a:defRPr/>
            </a:pPr>
            <a:r>
              <a:rPr lang="en-US" altLang="en-US" dirty="0"/>
              <a:t>What about mishap Wing/CCs …</a:t>
            </a:r>
            <a:r>
              <a:rPr lang="en-US" dirty="0">
                <a:solidFill>
                  <a:srgbClr val="FF0000"/>
                </a:solidFill>
              </a:rPr>
              <a:t>NO!</a:t>
            </a:r>
          </a:p>
          <a:p>
            <a:pPr lvl="2">
              <a:lnSpc>
                <a:spcPct val="90000"/>
              </a:lnSpc>
              <a:defRPr/>
            </a:pPr>
            <a:r>
              <a:rPr lang="en-US" altLang="en-US" dirty="0"/>
              <a:t>ISBs/SIBs make no decisions on aircraft or personnel flight worthiness but…..</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35</a:t>
            </a:fld>
            <a:endParaRPr lang="en-US" dirty="0">
              <a:solidFill>
                <a:schemeClr val="bg2"/>
              </a:solidFill>
            </a:endParaRPr>
          </a:p>
        </p:txBody>
      </p:sp>
    </p:spTree>
    <p:extLst>
      <p:ext uri="{BB962C8B-B14F-4D97-AF65-F5344CB8AC3E}">
        <p14:creationId xmlns:p14="http://schemas.microsoft.com/office/powerpoint/2010/main" val="3376767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464" y="76200"/>
            <a:ext cx="7380986" cy="1143000"/>
          </a:xfrm>
        </p:spPr>
        <p:txBody>
          <a:bodyPr/>
          <a:lstStyle/>
          <a:p>
            <a:pPr marL="0" lvl="0" indent="0">
              <a:buNone/>
            </a:pPr>
            <a:r>
              <a:rPr lang="en-US" altLang="en-US" dirty="0"/>
              <a:t>What if … Release of Information</a:t>
            </a:r>
            <a:endParaRPr lang="en-US" dirty="0"/>
          </a:p>
        </p:txBody>
      </p:sp>
      <p:sp>
        <p:nvSpPr>
          <p:cNvPr id="3" name="Content Placeholder 2"/>
          <p:cNvSpPr>
            <a:spLocks noGrp="1"/>
          </p:cNvSpPr>
          <p:nvPr>
            <p:ph idx="1"/>
          </p:nvPr>
        </p:nvSpPr>
        <p:spPr/>
        <p:txBody>
          <a:bodyPr/>
          <a:lstStyle/>
          <a:p>
            <a:r>
              <a:rPr lang="en-US" altLang="en-US" dirty="0">
                <a:solidFill>
                  <a:srgbClr val="FF0000"/>
                </a:solidFill>
              </a:rPr>
              <a:t>Investigators discover information which seriously impacts the operation of a weapon system.</a:t>
            </a:r>
            <a:endParaRPr lang="en-US" dirty="0">
              <a:solidFill>
                <a:srgbClr val="FF0000"/>
              </a:solidFill>
            </a:endParaRPr>
          </a:p>
          <a:p>
            <a:pPr lvl="1">
              <a:defRPr/>
            </a:pPr>
            <a:r>
              <a:rPr lang="en-US" dirty="0">
                <a:solidFill>
                  <a:srgbClr val="FF0000"/>
                </a:solidFill>
              </a:rPr>
              <a:t>Immediately notify the Convening Authority, </a:t>
            </a:r>
            <a:r>
              <a:rPr lang="en-US" dirty="0"/>
              <a:t>regardless of whether such information is associated with the mishap currently under investigation. </a:t>
            </a:r>
          </a:p>
          <a:p>
            <a:pPr lvl="1">
              <a:defRPr/>
            </a:pPr>
            <a:r>
              <a:rPr lang="en-US" dirty="0"/>
              <a:t>Convening Authority will notify other action agencies, the appropriate program manager for the weapon system or items involved, the weapons system lead command,</a:t>
            </a:r>
            <a:r>
              <a:rPr lang="en-US" i="1" dirty="0"/>
              <a:t> </a:t>
            </a:r>
            <a:r>
              <a:rPr lang="en-US" dirty="0"/>
              <a:t>and the AF Safety Center.  These action agencies must evaluate the nature and seriousness of the information, determine the proper response, and issue required instructions.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36</a:t>
            </a:fld>
            <a:endParaRPr lang="en-US" dirty="0">
              <a:solidFill>
                <a:schemeClr val="bg2"/>
              </a:solidFill>
            </a:endParaRPr>
          </a:p>
        </p:txBody>
      </p:sp>
    </p:spTree>
    <p:extLst>
      <p:ext uri="{BB962C8B-B14F-4D97-AF65-F5344CB8AC3E}">
        <p14:creationId xmlns:p14="http://schemas.microsoft.com/office/powerpoint/2010/main" val="1495044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Technical Support</a:t>
            </a:r>
            <a:endParaRPr lang="en-US" dirty="0"/>
          </a:p>
        </p:txBody>
      </p:sp>
      <p:sp>
        <p:nvSpPr>
          <p:cNvPr id="3" name="Content Placeholder 2"/>
          <p:cNvSpPr>
            <a:spLocks noGrp="1"/>
          </p:cNvSpPr>
          <p:nvPr>
            <p:ph idx="1"/>
          </p:nvPr>
        </p:nvSpPr>
        <p:spPr/>
        <p:txBody>
          <a:bodyPr/>
          <a:lstStyle/>
          <a:p>
            <a:pPr>
              <a:lnSpc>
                <a:spcPct val="90000"/>
              </a:lnSpc>
            </a:pPr>
            <a:r>
              <a:rPr lang="en-US" altLang="en-US" dirty="0"/>
              <a:t>Tech assist ROE:</a:t>
            </a:r>
          </a:p>
          <a:p>
            <a:pPr marL="285750" lvl="1" indent="-285750">
              <a:lnSpc>
                <a:spcPct val="90000"/>
              </a:lnSpc>
              <a:spcBef>
                <a:spcPct val="50000"/>
              </a:spcBef>
            </a:pPr>
            <a:r>
              <a:rPr lang="en-US" altLang="en-US" dirty="0">
                <a:ea typeface="+mn-ea"/>
                <a:cs typeface="+mn-cs"/>
              </a:rPr>
              <a:t>Requested by SIB through AFSEC</a:t>
            </a:r>
          </a:p>
          <a:p>
            <a:pPr>
              <a:lnSpc>
                <a:spcPct val="90000"/>
              </a:lnSpc>
            </a:pPr>
            <a:endParaRPr lang="en-US" altLang="en-US" dirty="0"/>
          </a:p>
          <a:p>
            <a:pPr marL="0" indent="0" algn="ctr">
              <a:lnSpc>
                <a:spcPct val="90000"/>
              </a:lnSpc>
              <a:buNone/>
            </a:pPr>
            <a:r>
              <a:rPr lang="en-US" altLang="en-US" dirty="0">
                <a:solidFill>
                  <a:srgbClr val="FF0000"/>
                </a:solidFill>
              </a:rPr>
              <a:t>Technical Assistance Duty Officer (TADO)</a:t>
            </a:r>
          </a:p>
          <a:p>
            <a:pPr marL="0" lvl="1" indent="0" algn="ctr">
              <a:lnSpc>
                <a:spcPct val="90000"/>
              </a:lnSpc>
              <a:spcBef>
                <a:spcPct val="50000"/>
              </a:spcBef>
              <a:buNone/>
            </a:pPr>
            <a:r>
              <a:rPr lang="en-US" altLang="en-US" dirty="0">
                <a:solidFill>
                  <a:srgbClr val="FF0000"/>
                </a:solidFill>
                <a:ea typeface="+mn-ea"/>
                <a:cs typeface="+mn-cs"/>
              </a:rPr>
              <a:t>DSN 246-5867</a:t>
            </a:r>
          </a:p>
          <a:p>
            <a:pPr marL="0" lvl="1" indent="0" algn="ctr">
              <a:lnSpc>
                <a:spcPct val="90000"/>
              </a:lnSpc>
              <a:spcBef>
                <a:spcPct val="50000"/>
              </a:spcBef>
              <a:buNone/>
            </a:pPr>
            <a:r>
              <a:rPr lang="en-US" altLang="en-US" dirty="0">
                <a:solidFill>
                  <a:srgbClr val="FF0000"/>
                </a:solidFill>
                <a:ea typeface="+mn-ea"/>
                <a:cs typeface="+mn-cs"/>
              </a:rPr>
              <a:t>Commercial 505-846-5867</a:t>
            </a:r>
          </a:p>
          <a:p>
            <a:pPr marL="0" lvl="1" indent="0" algn="ctr">
              <a:lnSpc>
                <a:spcPct val="90000"/>
              </a:lnSpc>
              <a:spcBef>
                <a:spcPct val="50000"/>
              </a:spcBef>
              <a:buNone/>
            </a:pPr>
            <a:r>
              <a:rPr lang="en-US" altLang="en-US" dirty="0">
                <a:solidFill>
                  <a:srgbClr val="FF0000"/>
                </a:solidFill>
                <a:ea typeface="+mn-ea"/>
                <a:cs typeface="+mn-cs"/>
              </a:rPr>
              <a:t>After Hours 505-220-0183</a:t>
            </a:r>
          </a:p>
          <a:p>
            <a:pPr marL="285750" lvl="1" indent="-285750">
              <a:lnSpc>
                <a:spcPct val="90000"/>
              </a:lnSpc>
              <a:spcBef>
                <a:spcPct val="50000"/>
              </a:spcBef>
            </a:pPr>
            <a:endParaRPr lang="en-US" altLang="en-US" dirty="0">
              <a:ea typeface="+mn-ea"/>
              <a:cs typeface="+mn-cs"/>
            </a:endParaRPr>
          </a:p>
          <a:p>
            <a:pPr marL="285750" lvl="1" indent="-285750">
              <a:lnSpc>
                <a:spcPct val="90000"/>
              </a:lnSpc>
              <a:spcBef>
                <a:spcPct val="50000"/>
              </a:spcBef>
            </a:pPr>
            <a:r>
              <a:rPr lang="en-US" altLang="en-US" dirty="0">
                <a:ea typeface="+mn-ea"/>
                <a:cs typeface="+mn-cs"/>
              </a:rPr>
              <a:t>Do not directly contact contractors or vendors for teardown and analysis without speaking to HQ AFSEC/SEFE (TADO) first.</a:t>
            </a:r>
          </a:p>
          <a:p>
            <a:pPr lvl="1">
              <a:defRPr/>
            </a:pPr>
            <a:r>
              <a:rPr lang="en-US" altLang="en-US" dirty="0"/>
              <a:t>Normally reps paid by SPO under contract </a:t>
            </a:r>
          </a:p>
          <a:p>
            <a:pPr lvl="1">
              <a:defRPr/>
            </a:pPr>
            <a:r>
              <a:rPr lang="en-US" altLang="en-US" dirty="0"/>
              <a:t>Outside labs/specialists may need contractual vehicle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37</a:t>
            </a:fld>
            <a:endParaRPr lang="en-US" dirty="0">
              <a:solidFill>
                <a:schemeClr val="bg2"/>
              </a:solidFill>
            </a:endParaRPr>
          </a:p>
        </p:txBody>
      </p:sp>
    </p:spTree>
    <p:extLst>
      <p:ext uri="{BB962C8B-B14F-4D97-AF65-F5344CB8AC3E}">
        <p14:creationId xmlns:p14="http://schemas.microsoft.com/office/powerpoint/2010/main" val="758299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Technical Support</a:t>
            </a:r>
            <a:endParaRPr lang="en-US" dirty="0"/>
          </a:p>
        </p:txBody>
      </p:sp>
      <p:sp>
        <p:nvSpPr>
          <p:cNvPr id="3" name="Content Placeholder 2"/>
          <p:cNvSpPr>
            <a:spLocks noGrp="1"/>
          </p:cNvSpPr>
          <p:nvPr>
            <p:ph idx="1"/>
          </p:nvPr>
        </p:nvSpPr>
        <p:spPr/>
        <p:txBody>
          <a:bodyPr/>
          <a:lstStyle/>
          <a:p>
            <a:r>
              <a:rPr lang="en-US" altLang="en-US" dirty="0"/>
              <a:t>Two general types of “technical support”</a:t>
            </a:r>
          </a:p>
          <a:p>
            <a:pPr lvl="1">
              <a:defRPr/>
            </a:pPr>
            <a:r>
              <a:rPr lang="en-US" altLang="en-US" dirty="0"/>
              <a:t>The manufacturer/contractor that designed, built or maintained the equipment (such as GE, Lockheed Martin)</a:t>
            </a:r>
          </a:p>
          <a:p>
            <a:pPr lvl="1">
              <a:defRPr/>
            </a:pPr>
            <a:r>
              <a:rPr lang="en-US" altLang="en-US" dirty="0"/>
              <a:t>DOD military/civilian personnel (such as ALCs, SPO, Depot, AF Labs)</a:t>
            </a:r>
          </a:p>
          <a:p>
            <a:pPr marL="285750" lvl="1" indent="-285750">
              <a:spcBef>
                <a:spcPct val="50000"/>
              </a:spcBef>
            </a:pPr>
            <a:endParaRPr lang="en-US" altLang="en-US" dirty="0">
              <a:ea typeface="+mn-ea"/>
              <a:cs typeface="+mn-cs"/>
            </a:endParaRPr>
          </a:p>
          <a:p>
            <a:r>
              <a:rPr lang="en-US" altLang="en-US" dirty="0">
                <a:solidFill>
                  <a:srgbClr val="FF0000"/>
                </a:solidFill>
              </a:rPr>
              <a:t>The distinction is important…….</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38</a:t>
            </a:fld>
            <a:endParaRPr lang="en-US" dirty="0">
              <a:solidFill>
                <a:schemeClr val="bg2"/>
              </a:solidFill>
            </a:endParaRPr>
          </a:p>
        </p:txBody>
      </p:sp>
    </p:spTree>
    <p:extLst>
      <p:ext uri="{BB962C8B-B14F-4D97-AF65-F5344CB8AC3E}">
        <p14:creationId xmlns:p14="http://schemas.microsoft.com/office/powerpoint/2010/main" val="4031130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Technical Support</a:t>
            </a:r>
            <a:endParaRPr lang="en-US" dirty="0"/>
          </a:p>
        </p:txBody>
      </p:sp>
      <p:sp>
        <p:nvSpPr>
          <p:cNvPr id="3" name="Content Placeholder 2"/>
          <p:cNvSpPr>
            <a:spLocks noGrp="1"/>
          </p:cNvSpPr>
          <p:nvPr>
            <p:ph idx="1"/>
          </p:nvPr>
        </p:nvSpPr>
        <p:spPr/>
        <p:txBody>
          <a:bodyPr/>
          <a:lstStyle/>
          <a:p>
            <a:pPr>
              <a:defRPr/>
            </a:pPr>
            <a:r>
              <a:rPr lang="en-US" dirty="0"/>
              <a:t>If </a:t>
            </a:r>
            <a:r>
              <a:rPr lang="en-US" dirty="0">
                <a:solidFill>
                  <a:srgbClr val="FF0000"/>
                </a:solidFill>
              </a:rPr>
              <a:t>DoD personnel (civilian or military) </a:t>
            </a:r>
            <a:r>
              <a:rPr lang="en-US" dirty="0"/>
              <a:t>provided written reports include them in the Technical and Engineering Reports exhibit with the appropriate attributes. </a:t>
            </a:r>
          </a:p>
          <a:p>
            <a:pPr>
              <a:defRPr/>
            </a:pPr>
            <a:r>
              <a:rPr lang="en-US" dirty="0"/>
              <a:t>Do not provide a promise of confidentiality to DoD personnel for a non-privileged report.  </a:t>
            </a:r>
          </a:p>
          <a:p>
            <a:pPr>
              <a:defRPr/>
            </a:pPr>
            <a:r>
              <a:rPr lang="en-US" dirty="0"/>
              <a:t>However, as with all persons provided access to privileged safety information by the SIB ensure they sign the “Non-Disclosure Agreement - Safety Investigation-DoD Personnel” (SIB Go Package) and it is on file with the SIB. </a:t>
            </a:r>
          </a:p>
          <a:p>
            <a:pPr lvl="1">
              <a:defRPr/>
            </a:pPr>
            <a:r>
              <a:rPr lang="en-US" dirty="0"/>
              <a:t>Keep on file with the SIB (Recorder – File Plan)</a:t>
            </a:r>
          </a:p>
          <a:p>
            <a:pPr lvl="2">
              <a:defRPr/>
            </a:pPr>
            <a:r>
              <a:rPr lang="en-US" dirty="0"/>
              <a:t>NDA exhibit.</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39</a:t>
            </a:fld>
            <a:endParaRPr lang="en-US" dirty="0">
              <a:solidFill>
                <a:schemeClr val="bg2"/>
              </a:solidFill>
            </a:endParaRPr>
          </a:p>
        </p:txBody>
      </p:sp>
    </p:spTree>
    <p:extLst>
      <p:ext uri="{BB962C8B-B14F-4D97-AF65-F5344CB8AC3E}">
        <p14:creationId xmlns:p14="http://schemas.microsoft.com/office/powerpoint/2010/main" val="1867008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11"/>
          </p:nvPr>
        </p:nvSpPr>
        <p:spPr/>
        <p:txBody>
          <a:bodyPr/>
          <a:lstStyle/>
          <a:p>
            <a:pPr>
              <a:defRPr/>
            </a:pPr>
            <a:fld id="{63CC30E3-F05A-46C2-B834-AC017D29FDDB}" type="slidenum">
              <a:rPr lang="en-US"/>
              <a:pPr>
                <a:defRPr/>
              </a:pPr>
              <a:t>4</a:t>
            </a:fld>
            <a:endParaRPr lang="en-US" dirty="0">
              <a:solidFill>
                <a:schemeClr val="bg2"/>
              </a:solidFill>
            </a:endParaRPr>
          </a:p>
        </p:txBody>
      </p:sp>
      <p:sp>
        <p:nvSpPr>
          <p:cNvPr id="13316" name="Rectangle 4"/>
          <p:cNvSpPr>
            <a:spLocks noChangeArrowheads="1"/>
          </p:cNvSpPr>
          <p:nvPr/>
        </p:nvSpPr>
        <p:spPr bwMode="auto">
          <a:xfrm>
            <a:off x="3879850" y="5623034"/>
            <a:ext cx="4979988" cy="698391"/>
          </a:xfrm>
          <a:prstGeom prst="rect">
            <a:avLst/>
          </a:prstGeom>
          <a:noFill/>
          <a:ln w="9525">
            <a:noFill/>
            <a:miter lim="800000"/>
            <a:headEnd/>
            <a:tailEnd/>
          </a:ln>
        </p:spPr>
        <p:txBody>
          <a:bodyPr/>
          <a:lstStyle/>
          <a:p>
            <a:pPr algn="r"/>
            <a:r>
              <a:rPr lang="en-US" altLang="en-US" sz="2000" b="1" dirty="0"/>
              <a:t>AFSEC/SEFF</a:t>
            </a:r>
          </a:p>
          <a:p>
            <a:pPr algn="r"/>
            <a:r>
              <a:rPr lang="en-US" altLang="en-US" sz="2000" b="1" dirty="0"/>
              <a:t>1 Aug 2023</a:t>
            </a:r>
          </a:p>
          <a:p>
            <a:pPr algn="r"/>
            <a:endParaRPr lang="en-US" sz="2000" b="1" dirty="0"/>
          </a:p>
          <a:p>
            <a:pPr algn="r"/>
            <a:endParaRPr lang="en-US" sz="2000" dirty="0"/>
          </a:p>
        </p:txBody>
      </p:sp>
      <p:sp>
        <p:nvSpPr>
          <p:cNvPr id="2" name="Title 1"/>
          <p:cNvSpPr>
            <a:spLocks noGrp="1"/>
          </p:cNvSpPr>
          <p:nvPr>
            <p:ph type="ctrTitle"/>
          </p:nvPr>
        </p:nvSpPr>
        <p:spPr/>
        <p:txBody>
          <a:bodyPr/>
          <a:lstStyle/>
          <a:p>
            <a:r>
              <a:rPr lang="en-US" altLang="en-US" dirty="0"/>
              <a:t>Safety Investigation Board </a:t>
            </a:r>
            <a:br>
              <a:rPr lang="en-US" altLang="en-US" dirty="0"/>
            </a:br>
            <a:r>
              <a:rPr lang="en-US" altLang="en-US" dirty="0"/>
              <a:t>“Day One” Brief</a:t>
            </a:r>
            <a:br>
              <a:rPr lang="en-US" altLang="en-US" dirty="0"/>
            </a:br>
            <a:r>
              <a:rPr lang="en-US" altLang="en-US" dirty="0"/>
              <a:t>(Days 1-10)</a:t>
            </a:r>
          </a:p>
        </p:txBody>
      </p:sp>
    </p:spTree>
    <p:extLst>
      <p:ext uri="{BB962C8B-B14F-4D97-AF65-F5344CB8AC3E}">
        <p14:creationId xmlns:p14="http://schemas.microsoft.com/office/powerpoint/2010/main" val="1727287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Technical Support</a:t>
            </a:r>
            <a:endParaRPr lang="en-US" dirty="0"/>
          </a:p>
        </p:txBody>
      </p:sp>
      <p:sp>
        <p:nvSpPr>
          <p:cNvPr id="3" name="Content Placeholder 2"/>
          <p:cNvSpPr>
            <a:spLocks noGrp="1"/>
          </p:cNvSpPr>
          <p:nvPr>
            <p:ph idx="1"/>
          </p:nvPr>
        </p:nvSpPr>
        <p:spPr/>
        <p:txBody>
          <a:bodyPr/>
          <a:lstStyle/>
          <a:p>
            <a:r>
              <a:rPr lang="en-US" altLang="en-US" dirty="0">
                <a:solidFill>
                  <a:srgbClr val="FF0000"/>
                </a:solidFill>
              </a:rPr>
              <a:t>Contractors/Manufacturers</a:t>
            </a:r>
            <a:r>
              <a:rPr lang="en-US" altLang="en-US" dirty="0"/>
              <a:t> are required to sign the </a:t>
            </a:r>
            <a:r>
              <a:rPr lang="en-US" dirty="0"/>
              <a:t>“Non-Disclosure Agreement - Safety Investigation - Contractor Reps” (SIB Go Package)</a:t>
            </a:r>
            <a:r>
              <a:rPr lang="en-US" altLang="en-US" dirty="0">
                <a:solidFill>
                  <a:srgbClr val="FF0000"/>
                </a:solidFill>
              </a:rPr>
              <a:t> </a:t>
            </a:r>
            <a:r>
              <a:rPr lang="en-US" altLang="en-US" dirty="0"/>
              <a:t>as Technical Experts to Safety Investigations. </a:t>
            </a:r>
          </a:p>
          <a:p>
            <a:endParaRPr lang="en-US" altLang="en-US" dirty="0"/>
          </a:p>
          <a:p>
            <a:r>
              <a:rPr lang="en-US" altLang="en-US" dirty="0"/>
              <a:t>If </a:t>
            </a:r>
            <a:r>
              <a:rPr lang="en-US" altLang="en-US" dirty="0">
                <a:solidFill>
                  <a:srgbClr val="FF0000"/>
                </a:solidFill>
              </a:rPr>
              <a:t>Contractors/Manufacturers</a:t>
            </a:r>
            <a:r>
              <a:rPr lang="en-US" altLang="en-US" dirty="0"/>
              <a:t> ask for a promise of confidentiality, they are required to complete a Privileged Witness Agreement to be placed before the report. </a:t>
            </a:r>
          </a:p>
          <a:p>
            <a:pPr lvl="1"/>
            <a:r>
              <a:rPr lang="en-US" altLang="en-US" dirty="0"/>
              <a:t>Proprietary company information…not a driver for PSI </a:t>
            </a:r>
            <a:endParaRPr lang="en-US" dirty="0"/>
          </a:p>
          <a:p>
            <a:pPr marL="0" indent="0">
              <a:buNone/>
            </a:pPr>
            <a:endParaRPr lang="en-US" altLang="en-US" dirty="0"/>
          </a:p>
          <a:p>
            <a:r>
              <a:rPr lang="en-US" altLang="en-US" dirty="0"/>
              <a:t>A privileged technical report may contain analysis, conclusions and recommendations based on privileged information to include confidential statements, appointed SIB member deliberations.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40</a:t>
            </a:fld>
            <a:endParaRPr lang="en-US" dirty="0">
              <a:solidFill>
                <a:schemeClr val="bg2"/>
              </a:solidFill>
            </a:endParaRPr>
          </a:p>
        </p:txBody>
      </p:sp>
    </p:spTree>
    <p:extLst>
      <p:ext uri="{BB962C8B-B14F-4D97-AF65-F5344CB8AC3E}">
        <p14:creationId xmlns:p14="http://schemas.microsoft.com/office/powerpoint/2010/main" val="429185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Technical Support</a:t>
            </a:r>
            <a:endParaRPr lang="en-US" dirty="0"/>
          </a:p>
        </p:txBody>
      </p:sp>
      <p:sp>
        <p:nvSpPr>
          <p:cNvPr id="3" name="Content Placeholder 2"/>
          <p:cNvSpPr>
            <a:spLocks noGrp="1"/>
          </p:cNvSpPr>
          <p:nvPr>
            <p:ph idx="1"/>
          </p:nvPr>
        </p:nvSpPr>
        <p:spPr/>
        <p:txBody>
          <a:bodyPr/>
          <a:lstStyle/>
          <a:p>
            <a:r>
              <a:rPr lang="en-US" altLang="en-US" dirty="0"/>
              <a:t>Often times however they do not request a promise of confidentiality.  </a:t>
            </a:r>
          </a:p>
          <a:p>
            <a:pPr marL="623888" lvl="2" indent="-285750">
              <a:spcBef>
                <a:spcPct val="50000"/>
              </a:spcBef>
            </a:pPr>
            <a:r>
              <a:rPr lang="en-US" altLang="en-US" dirty="0">
                <a:ea typeface="+mn-ea"/>
                <a:cs typeface="+mn-cs"/>
              </a:rPr>
              <a:t>For example Lockheed Martin just gives you a factual analysis of the continuity of the flight control system following a mishap.  It will also go in the </a:t>
            </a:r>
            <a:r>
              <a:rPr lang="en-US" dirty="0"/>
              <a:t>Technical and Engineering Reports exhibit with the appropriate non-privileged attributes.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41</a:t>
            </a:fld>
            <a:endParaRPr lang="en-US" dirty="0">
              <a:solidFill>
                <a:schemeClr val="bg2"/>
              </a:solidFill>
            </a:endParaRPr>
          </a:p>
        </p:txBody>
      </p:sp>
    </p:spTree>
    <p:extLst>
      <p:ext uri="{BB962C8B-B14F-4D97-AF65-F5344CB8AC3E}">
        <p14:creationId xmlns:p14="http://schemas.microsoft.com/office/powerpoint/2010/main" val="20882932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Tracking Parts Analysis</a:t>
            </a:r>
          </a:p>
        </p:txBody>
      </p:sp>
      <p:sp>
        <p:nvSpPr>
          <p:cNvPr id="3" name="Content Placeholder 2"/>
          <p:cNvSpPr>
            <a:spLocks noGrp="1"/>
          </p:cNvSpPr>
          <p:nvPr>
            <p:ph idx="1"/>
          </p:nvPr>
        </p:nvSpPr>
        <p:spPr>
          <a:xfrm>
            <a:off x="276225" y="1270167"/>
            <a:ext cx="8682424" cy="4743450"/>
          </a:xfrm>
        </p:spPr>
        <p:txBody>
          <a:bodyPr/>
          <a:lstStyle/>
          <a:p>
            <a:pPr>
              <a:lnSpc>
                <a:spcPct val="90000"/>
              </a:lnSpc>
            </a:pPr>
            <a:r>
              <a:rPr lang="en-US" altLang="en-US" dirty="0"/>
              <a:t>Evidence Analysis will be taking place either…</a:t>
            </a:r>
          </a:p>
          <a:p>
            <a:pPr lvl="1">
              <a:lnSpc>
                <a:spcPct val="90000"/>
              </a:lnSpc>
              <a:defRPr/>
            </a:pPr>
            <a:r>
              <a:rPr lang="en-US" altLang="en-US" dirty="0"/>
              <a:t>In the SIB “offices”</a:t>
            </a:r>
          </a:p>
          <a:p>
            <a:pPr lvl="1">
              <a:lnSpc>
                <a:spcPct val="90000"/>
              </a:lnSpc>
              <a:defRPr/>
            </a:pPr>
            <a:r>
              <a:rPr lang="en-US" altLang="en-US" dirty="0"/>
              <a:t>At mishap site </a:t>
            </a:r>
          </a:p>
          <a:p>
            <a:pPr lvl="1">
              <a:lnSpc>
                <a:spcPct val="90000"/>
              </a:lnSpc>
              <a:defRPr/>
            </a:pPr>
            <a:r>
              <a:rPr lang="en-US" altLang="en-US" dirty="0"/>
              <a:t>In a local hangar</a:t>
            </a:r>
          </a:p>
          <a:p>
            <a:pPr lvl="1">
              <a:lnSpc>
                <a:spcPct val="90000"/>
              </a:lnSpc>
              <a:defRPr/>
            </a:pPr>
            <a:r>
              <a:rPr lang="en-US" altLang="en-US" dirty="0"/>
              <a:t>At the contractors/experts</a:t>
            </a:r>
          </a:p>
          <a:p>
            <a:pPr marL="285750" lvl="1" indent="-285750">
              <a:lnSpc>
                <a:spcPct val="90000"/>
              </a:lnSpc>
              <a:spcBef>
                <a:spcPct val="50000"/>
              </a:spcBef>
            </a:pPr>
            <a:endParaRPr lang="en-US" altLang="en-US" dirty="0">
              <a:ea typeface="+mn-ea"/>
              <a:cs typeface="+mn-cs"/>
            </a:endParaRPr>
          </a:p>
          <a:p>
            <a:pPr marL="0" indent="-403225">
              <a:lnSpc>
                <a:spcPct val="90000"/>
              </a:lnSpc>
              <a:spcBef>
                <a:spcPct val="50000"/>
              </a:spcBef>
              <a:buNone/>
            </a:pPr>
            <a:r>
              <a:rPr lang="en-US" altLang="en-US" dirty="0">
                <a:solidFill>
                  <a:srgbClr val="FF0000"/>
                </a:solidFill>
                <a:ea typeface="+mn-ea"/>
                <a:cs typeface="+mn-cs"/>
              </a:rPr>
              <a:t>                         </a:t>
            </a:r>
            <a:r>
              <a:rPr lang="en-US" altLang="en-US" u="sng" dirty="0">
                <a:solidFill>
                  <a:srgbClr val="FF0000"/>
                </a:solidFill>
                <a:ea typeface="+mn-ea"/>
                <a:cs typeface="+mn-cs"/>
              </a:rPr>
              <a:t>Bottom Line…..</a:t>
            </a:r>
          </a:p>
          <a:p>
            <a:pPr>
              <a:lnSpc>
                <a:spcPct val="90000"/>
              </a:lnSpc>
              <a:defRPr/>
            </a:pPr>
            <a:r>
              <a:rPr lang="en-US" altLang="en-US" dirty="0"/>
              <a:t>Know…. </a:t>
            </a:r>
          </a:p>
          <a:p>
            <a:pPr lvl="1">
              <a:lnSpc>
                <a:spcPct val="90000"/>
              </a:lnSpc>
              <a:defRPr/>
            </a:pPr>
            <a:r>
              <a:rPr lang="en-US" altLang="en-US" dirty="0"/>
              <a:t>Where aircraft or equipment parts are</a:t>
            </a:r>
          </a:p>
          <a:p>
            <a:pPr lvl="1">
              <a:lnSpc>
                <a:spcPct val="90000"/>
              </a:lnSpc>
              <a:defRPr/>
            </a:pPr>
            <a:r>
              <a:rPr lang="en-US" altLang="en-US" dirty="0"/>
              <a:t>Who is doing what to them</a:t>
            </a:r>
          </a:p>
          <a:p>
            <a:pPr lvl="1">
              <a:lnSpc>
                <a:spcPct val="90000"/>
              </a:lnSpc>
              <a:defRPr/>
            </a:pPr>
            <a:r>
              <a:rPr lang="en-US" altLang="en-US" dirty="0"/>
              <a:t>What do you expect from the analysis </a:t>
            </a:r>
          </a:p>
          <a:p>
            <a:pPr lvl="1">
              <a:lnSpc>
                <a:spcPct val="90000"/>
              </a:lnSpc>
              <a:defRPr/>
            </a:pPr>
            <a:r>
              <a:rPr lang="en-US" altLang="en-US" dirty="0"/>
              <a:t>When they are due back</a:t>
            </a:r>
          </a:p>
          <a:p>
            <a:pPr lvl="1">
              <a:lnSpc>
                <a:spcPct val="90000"/>
              </a:lnSpc>
              <a:defRPr/>
            </a:pPr>
            <a:r>
              <a:rPr lang="en-US" altLang="en-US" dirty="0"/>
              <a:t>Brief at daily meeting</a:t>
            </a:r>
          </a:p>
          <a:p>
            <a:pPr lvl="1">
              <a:lnSpc>
                <a:spcPct val="90000"/>
              </a:lnSpc>
              <a:defRPr/>
            </a:pPr>
            <a:r>
              <a:rPr lang="en-US" altLang="en-US" dirty="0"/>
              <a:t>Reference: Daily SIB Tracker “Release &amp; Analysis Tracking” Tab</a:t>
            </a:r>
          </a:p>
          <a:p>
            <a:pPr lvl="2">
              <a:lnSpc>
                <a:spcPct val="90000"/>
              </a:lnSpc>
              <a:defRPr/>
            </a:pPr>
            <a:endParaRPr lang="en-US" alt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42</a:t>
            </a:fld>
            <a:endParaRPr lang="en-US" dirty="0">
              <a:solidFill>
                <a:schemeClr val="bg2"/>
              </a:solidFill>
            </a:endParaRPr>
          </a:p>
        </p:txBody>
      </p:sp>
      <p:pic>
        <p:nvPicPr>
          <p:cNvPr id="5" name="Picture 1028" descr="DSCN0089"/>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l="63004" t="5771" r="9575" b="15829"/>
          <a:stretch>
            <a:fillRect/>
          </a:stretch>
        </p:blipFill>
        <p:spPr bwMode="auto">
          <a:xfrm>
            <a:off x="6268738" y="1364623"/>
            <a:ext cx="2714625"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02760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Mishap Analysis &amp; Animation Facility (MAAF)</a:t>
            </a:r>
            <a:endParaRPr lang="en-US" dirty="0"/>
          </a:p>
        </p:txBody>
      </p:sp>
      <p:sp>
        <p:nvSpPr>
          <p:cNvPr id="3" name="Content Placeholder 2"/>
          <p:cNvSpPr>
            <a:spLocks noGrp="1"/>
          </p:cNvSpPr>
          <p:nvPr>
            <p:ph idx="1"/>
          </p:nvPr>
        </p:nvSpPr>
        <p:spPr/>
        <p:txBody>
          <a:bodyPr/>
          <a:lstStyle/>
          <a:p>
            <a:r>
              <a:rPr lang="en-US" altLang="en-US" dirty="0"/>
              <a:t>Central DAF agency for recovery, transcription, analysis, simulation, and animation of all data in support of SIBs  (DAFMAN 91-223)</a:t>
            </a:r>
          </a:p>
          <a:p>
            <a:r>
              <a:rPr lang="en-US" altLang="en-US" dirty="0"/>
              <a:t>Primary source for animations intended to represent the actual mishap sequence</a:t>
            </a:r>
          </a:p>
          <a:p>
            <a:r>
              <a:rPr lang="en-US" altLang="en-US" dirty="0"/>
              <a:t>Contact the MAAF through the technical assistance hotline</a:t>
            </a:r>
          </a:p>
          <a:p>
            <a:r>
              <a:rPr lang="en-US" altLang="en-US" dirty="0"/>
              <a:t>MAAF has organic capability to recover data from damaged recorders</a:t>
            </a:r>
          </a:p>
          <a:p>
            <a:r>
              <a:rPr lang="en-US" altLang="en-US" dirty="0"/>
              <a:t>MAAF produces plots, tabular listings, copies of CVR and animations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43</a:t>
            </a:fld>
            <a:endParaRPr lang="en-US" dirty="0">
              <a:solidFill>
                <a:schemeClr val="bg2"/>
              </a:solidFill>
            </a:endParaRPr>
          </a:p>
        </p:txBody>
      </p:sp>
    </p:spTree>
    <p:extLst>
      <p:ext uri="{BB962C8B-B14F-4D97-AF65-F5344CB8AC3E}">
        <p14:creationId xmlns:p14="http://schemas.microsoft.com/office/powerpoint/2010/main" val="19508887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Mishap Analysis &amp; Animation Facility (MAAF)</a:t>
            </a:r>
            <a:endParaRPr lang="en-US" dirty="0"/>
          </a:p>
        </p:txBody>
      </p:sp>
      <p:sp>
        <p:nvSpPr>
          <p:cNvPr id="3" name="Content Placeholder 2"/>
          <p:cNvSpPr>
            <a:spLocks noGrp="1"/>
          </p:cNvSpPr>
          <p:nvPr>
            <p:ph idx="1"/>
          </p:nvPr>
        </p:nvSpPr>
        <p:spPr/>
        <p:txBody>
          <a:bodyPr/>
          <a:lstStyle/>
          <a:p>
            <a:r>
              <a:rPr lang="en-US" altLang="en-US" dirty="0"/>
              <a:t>MAAF has the capabilities to combine multiple sources of data</a:t>
            </a:r>
          </a:p>
          <a:p>
            <a:pPr lvl="1">
              <a:defRPr/>
            </a:pPr>
            <a:r>
              <a:rPr lang="en-US" altLang="en-US" dirty="0"/>
              <a:t>FDR</a:t>
            </a:r>
          </a:p>
          <a:p>
            <a:pPr lvl="1">
              <a:defRPr/>
            </a:pPr>
            <a:r>
              <a:rPr lang="en-US" altLang="en-US" dirty="0"/>
              <a:t>CVR</a:t>
            </a:r>
          </a:p>
          <a:p>
            <a:pPr lvl="1">
              <a:defRPr/>
            </a:pPr>
            <a:r>
              <a:rPr lang="en-US" altLang="en-US" dirty="0"/>
              <a:t>RADAR data</a:t>
            </a:r>
          </a:p>
          <a:p>
            <a:pPr lvl="1">
              <a:defRPr/>
            </a:pPr>
            <a:r>
              <a:rPr lang="en-US" altLang="en-US" dirty="0"/>
              <a:t>Simulator data</a:t>
            </a:r>
          </a:p>
          <a:p>
            <a:pPr lvl="1">
              <a:defRPr/>
            </a:pPr>
            <a:r>
              <a:rPr lang="en-US" altLang="en-US" dirty="0"/>
              <a:t>Terrain data</a:t>
            </a:r>
          </a:p>
          <a:p>
            <a:pPr lvl="1">
              <a:defRPr/>
            </a:pPr>
            <a:r>
              <a:rPr lang="en-US" altLang="en-US" dirty="0"/>
              <a:t>Mapping data</a:t>
            </a:r>
          </a:p>
          <a:p>
            <a:pPr lvl="1">
              <a:defRPr/>
            </a:pPr>
            <a:r>
              <a:rPr lang="en-US" altLang="en-US" dirty="0"/>
              <a:t>HUD tapes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44</a:t>
            </a:fld>
            <a:endParaRPr lang="en-US" dirty="0">
              <a:solidFill>
                <a:schemeClr val="bg2"/>
              </a:solidFill>
            </a:endParaRPr>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8338" y="1908175"/>
            <a:ext cx="5707062" cy="447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38391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Mishap Analysis &amp; Animation Facility (MAAF)</a:t>
            </a:r>
            <a:endParaRPr lang="en-US" dirty="0"/>
          </a:p>
        </p:txBody>
      </p:sp>
      <p:sp>
        <p:nvSpPr>
          <p:cNvPr id="3" name="Content Placeholder 2"/>
          <p:cNvSpPr>
            <a:spLocks noGrp="1"/>
          </p:cNvSpPr>
          <p:nvPr>
            <p:ph idx="1"/>
          </p:nvPr>
        </p:nvSpPr>
        <p:spPr/>
        <p:txBody>
          <a:bodyPr/>
          <a:lstStyle/>
          <a:p>
            <a:r>
              <a:rPr lang="en-US" altLang="en-US" dirty="0"/>
              <a:t>Typical turn around times for products</a:t>
            </a:r>
          </a:p>
          <a:p>
            <a:pPr lvl="1">
              <a:defRPr/>
            </a:pPr>
            <a:r>
              <a:rPr lang="en-US" altLang="en-US" dirty="0"/>
              <a:t>Initial readout &amp; plots/tables 1-2+ days</a:t>
            </a:r>
          </a:p>
          <a:p>
            <a:pPr lvl="1">
              <a:defRPr/>
            </a:pPr>
            <a:r>
              <a:rPr lang="en-US" altLang="en-US" dirty="0"/>
              <a:t>Copies of CVR 1+ day</a:t>
            </a:r>
          </a:p>
          <a:p>
            <a:pPr lvl="1">
              <a:defRPr/>
            </a:pPr>
            <a:r>
              <a:rPr lang="en-US" altLang="en-US" dirty="0"/>
              <a:t>Initial animations 3-5+ days</a:t>
            </a:r>
          </a:p>
          <a:p>
            <a:pPr lvl="1">
              <a:defRPr/>
            </a:pPr>
            <a:r>
              <a:rPr lang="en-US" altLang="en-US" dirty="0"/>
              <a:t>Final animation 7-10+ days</a:t>
            </a:r>
          </a:p>
          <a:p>
            <a:pPr>
              <a:defRPr/>
            </a:pPr>
            <a:r>
              <a:rPr lang="en-US" altLang="en-US" dirty="0"/>
              <a:t>Several factors may cause longer turn-arounds</a:t>
            </a:r>
          </a:p>
          <a:p>
            <a:pPr lvl="1">
              <a:defRPr/>
            </a:pPr>
            <a:r>
              <a:rPr lang="en-US" altLang="en-US" dirty="0"/>
              <a:t>Recorder damage</a:t>
            </a:r>
          </a:p>
          <a:p>
            <a:pPr lvl="1">
              <a:defRPr/>
            </a:pPr>
            <a:r>
              <a:rPr lang="en-US" altLang="en-US" dirty="0"/>
              <a:t>Animating complex mishap scenarios</a:t>
            </a:r>
          </a:p>
          <a:p>
            <a:pPr lvl="1">
              <a:defRPr/>
            </a:pPr>
            <a:r>
              <a:rPr lang="en-US" altLang="en-US" dirty="0"/>
              <a:t>Other workload</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45</a:t>
            </a:fld>
            <a:endParaRPr lang="en-US" dirty="0">
              <a:solidFill>
                <a:schemeClr val="bg2"/>
              </a:solidFill>
            </a:endParaRPr>
          </a:p>
        </p:txBody>
      </p:sp>
    </p:spTree>
    <p:extLst>
      <p:ext uri="{BB962C8B-B14F-4D97-AF65-F5344CB8AC3E}">
        <p14:creationId xmlns:p14="http://schemas.microsoft.com/office/powerpoint/2010/main" val="29006919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SIB Members</a:t>
            </a:r>
            <a:endParaRPr lang="en-US" dirty="0"/>
          </a:p>
        </p:txBody>
      </p:sp>
      <p:sp>
        <p:nvSpPr>
          <p:cNvPr id="3" name="Content Placeholder 2"/>
          <p:cNvSpPr>
            <a:spLocks noGrp="1"/>
          </p:cNvSpPr>
          <p:nvPr>
            <p:ph idx="1"/>
          </p:nvPr>
        </p:nvSpPr>
        <p:spPr/>
        <p:txBody>
          <a:bodyPr/>
          <a:lstStyle/>
          <a:p>
            <a:pPr>
              <a:defRPr/>
            </a:pPr>
            <a:r>
              <a:rPr lang="en-US" altLang="en-US" dirty="0"/>
              <a:t>SIB members will fall into one of three categories: </a:t>
            </a:r>
          </a:p>
          <a:p>
            <a:pPr lvl="1">
              <a:lnSpc>
                <a:spcPct val="90000"/>
              </a:lnSpc>
              <a:defRPr/>
            </a:pPr>
            <a:r>
              <a:rPr lang="en-US" altLang="en-US" dirty="0"/>
              <a:t>Primary members </a:t>
            </a:r>
          </a:p>
          <a:p>
            <a:pPr lvl="1">
              <a:defRPr/>
            </a:pPr>
            <a:r>
              <a:rPr lang="en-US" altLang="en-US" dirty="0"/>
              <a:t>Secondary members </a:t>
            </a:r>
          </a:p>
          <a:p>
            <a:pPr lvl="1">
              <a:defRPr/>
            </a:pPr>
            <a:r>
              <a:rPr lang="en-US" altLang="en-US" dirty="0"/>
              <a:t>Support members</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46</a:t>
            </a:fld>
            <a:endParaRPr lang="en-US" dirty="0">
              <a:solidFill>
                <a:schemeClr val="bg2"/>
              </a:solidFill>
            </a:endParaRPr>
          </a:p>
        </p:txBody>
      </p:sp>
    </p:spTree>
    <p:extLst>
      <p:ext uri="{BB962C8B-B14F-4D97-AF65-F5344CB8AC3E}">
        <p14:creationId xmlns:p14="http://schemas.microsoft.com/office/powerpoint/2010/main" val="1643797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Board President (BP)</a:t>
            </a:r>
            <a:endParaRPr lang="en-US" dirty="0"/>
          </a:p>
        </p:txBody>
      </p:sp>
      <p:sp>
        <p:nvSpPr>
          <p:cNvPr id="3" name="Content Placeholder 2"/>
          <p:cNvSpPr>
            <a:spLocks noGrp="1"/>
          </p:cNvSpPr>
          <p:nvPr>
            <p:ph idx="1"/>
          </p:nvPr>
        </p:nvSpPr>
        <p:spPr/>
        <p:txBody>
          <a:bodyPr/>
          <a:lstStyle/>
          <a:p>
            <a:pPr>
              <a:lnSpc>
                <a:spcPct val="90000"/>
              </a:lnSpc>
              <a:tabLst>
                <a:tab pos="514350" algn="l"/>
              </a:tabLst>
            </a:pPr>
            <a:r>
              <a:rPr lang="en-US" altLang="en-US" dirty="0"/>
              <a:t>Responsible for all activities of the SIB</a:t>
            </a:r>
          </a:p>
          <a:p>
            <a:pPr>
              <a:lnSpc>
                <a:spcPct val="90000"/>
              </a:lnSpc>
              <a:tabLst>
                <a:tab pos="514350" algn="l"/>
              </a:tabLst>
            </a:pPr>
            <a:r>
              <a:rPr lang="en-US" altLang="en-US" dirty="0"/>
              <a:t>Sets the tone for the investigation/board</a:t>
            </a:r>
          </a:p>
          <a:p>
            <a:pPr marL="285750" lvl="1" indent="-285750">
              <a:lnSpc>
                <a:spcPct val="70000"/>
              </a:lnSpc>
              <a:spcBef>
                <a:spcPct val="50000"/>
              </a:spcBef>
              <a:tabLst>
                <a:tab pos="514350" algn="l"/>
              </a:tabLst>
            </a:pPr>
            <a:r>
              <a:rPr lang="en-US" altLang="en-US" dirty="0">
                <a:ea typeface="+mn-ea"/>
                <a:cs typeface="+mn-cs"/>
              </a:rPr>
              <a:t>Establishes working hours, daily meetings, etc.</a:t>
            </a:r>
          </a:p>
          <a:p>
            <a:pPr>
              <a:lnSpc>
                <a:spcPct val="90000"/>
              </a:lnSpc>
              <a:tabLst>
                <a:tab pos="514350" algn="l"/>
              </a:tabLst>
            </a:pPr>
            <a:r>
              <a:rPr lang="en-US" altLang="en-US" dirty="0"/>
              <a:t>Focal point for </a:t>
            </a:r>
            <a:r>
              <a:rPr lang="en-US" altLang="en-US" u="sng" dirty="0">
                <a:solidFill>
                  <a:srgbClr val="FF0000"/>
                </a:solidFill>
              </a:rPr>
              <a:t>all</a:t>
            </a:r>
            <a:r>
              <a:rPr lang="en-US" altLang="en-US" dirty="0"/>
              <a:t> public affairs issues</a:t>
            </a:r>
          </a:p>
          <a:p>
            <a:pPr>
              <a:lnSpc>
                <a:spcPct val="90000"/>
              </a:lnSpc>
              <a:tabLst>
                <a:tab pos="514350" algn="l"/>
              </a:tabLst>
            </a:pPr>
            <a:r>
              <a:rPr lang="en-US" altLang="en-US" dirty="0"/>
              <a:t>“Top Cover”</a:t>
            </a:r>
          </a:p>
          <a:p>
            <a:pPr>
              <a:lnSpc>
                <a:spcPct val="90000"/>
              </a:lnSpc>
              <a:tabLst>
                <a:tab pos="514350" algn="l"/>
              </a:tabLst>
            </a:pPr>
            <a:r>
              <a:rPr lang="en-US" altLang="en-US" dirty="0"/>
              <a:t>Ensures wing/unit cooperation</a:t>
            </a:r>
          </a:p>
          <a:p>
            <a:pPr>
              <a:lnSpc>
                <a:spcPct val="90000"/>
              </a:lnSpc>
              <a:tabLst>
                <a:tab pos="514350" algn="l"/>
              </a:tabLst>
            </a:pPr>
            <a:r>
              <a:rPr lang="en-US" altLang="en-US" dirty="0"/>
              <a:t>Reports directly to the Convening Authority</a:t>
            </a:r>
          </a:p>
          <a:p>
            <a:pPr>
              <a:lnSpc>
                <a:spcPct val="90000"/>
              </a:lnSpc>
              <a:tabLst>
                <a:tab pos="514350" algn="l"/>
              </a:tabLst>
            </a:pPr>
            <a:r>
              <a:rPr lang="en-US" altLang="en-US" dirty="0"/>
              <a:t>Builds and presents convening authority briefing</a:t>
            </a:r>
          </a:p>
          <a:p>
            <a:pPr lvl="1">
              <a:lnSpc>
                <a:spcPct val="70000"/>
              </a:lnSpc>
              <a:tabLst>
                <a:tab pos="514350" algn="l"/>
              </a:tabLst>
              <a:defRPr/>
            </a:pPr>
            <a:r>
              <a:rPr lang="en-US" altLang="en-US" dirty="0"/>
              <a:t>Briefing is BP’s “report card”</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47</a:t>
            </a:fld>
            <a:endParaRPr lang="en-US" dirty="0">
              <a:solidFill>
                <a:schemeClr val="bg2"/>
              </a:solidFill>
            </a:endParaRPr>
          </a:p>
        </p:txBody>
      </p:sp>
    </p:spTree>
    <p:extLst>
      <p:ext uri="{BB962C8B-B14F-4D97-AF65-F5344CB8AC3E}">
        <p14:creationId xmlns:p14="http://schemas.microsoft.com/office/powerpoint/2010/main" val="31358666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Investigating Officer (IO)</a:t>
            </a:r>
            <a:endParaRPr lang="en-US" dirty="0"/>
          </a:p>
        </p:txBody>
      </p:sp>
      <p:sp>
        <p:nvSpPr>
          <p:cNvPr id="3" name="Content Placeholder 2"/>
          <p:cNvSpPr>
            <a:spLocks noGrp="1"/>
          </p:cNvSpPr>
          <p:nvPr>
            <p:ph idx="1"/>
          </p:nvPr>
        </p:nvSpPr>
        <p:spPr/>
        <p:txBody>
          <a:bodyPr/>
          <a:lstStyle/>
          <a:p>
            <a:pPr>
              <a:tabLst>
                <a:tab pos="457200" algn="l"/>
              </a:tabLst>
            </a:pPr>
            <a:r>
              <a:rPr lang="en-US" altLang="en-US" dirty="0"/>
              <a:t>Expertise in mishap MDS not required</a:t>
            </a:r>
          </a:p>
          <a:p>
            <a:pPr>
              <a:tabLst>
                <a:tab pos="457200" algn="l"/>
              </a:tabLst>
            </a:pPr>
            <a:r>
              <a:rPr lang="en-US" altLang="en-US" dirty="0"/>
              <a:t>Manages daily SIB activities under direction of BP</a:t>
            </a:r>
          </a:p>
          <a:p>
            <a:pPr lvl="1">
              <a:tabLst>
                <a:tab pos="457200" algn="l"/>
              </a:tabLst>
              <a:defRPr/>
            </a:pPr>
            <a:r>
              <a:rPr lang="en-US" altLang="en-US" dirty="0"/>
              <a:t>Directs and coordinates all phases of the investigation </a:t>
            </a:r>
          </a:p>
          <a:p>
            <a:pPr lvl="1">
              <a:tabLst>
                <a:tab pos="457200" algn="l"/>
              </a:tabLst>
              <a:defRPr/>
            </a:pPr>
            <a:r>
              <a:rPr lang="en-US" altLang="en-US" dirty="0"/>
              <a:t>Runs daily meetings</a:t>
            </a:r>
          </a:p>
          <a:p>
            <a:pPr lvl="1">
              <a:tabLst>
                <a:tab pos="457200" algn="l"/>
              </a:tabLst>
              <a:defRPr/>
            </a:pPr>
            <a:r>
              <a:rPr lang="en-US" altLang="en-US" dirty="0"/>
              <a:t>Coordinates timeline compliance with AFSEC Rep</a:t>
            </a:r>
          </a:p>
          <a:p>
            <a:pPr>
              <a:tabLst>
                <a:tab pos="457200" algn="l"/>
              </a:tabLst>
            </a:pPr>
            <a:r>
              <a:rPr lang="en-US" altLang="en-US" dirty="0"/>
              <a:t>Writes majority of Narrative</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48</a:t>
            </a:fld>
            <a:endParaRPr lang="en-US" dirty="0">
              <a:solidFill>
                <a:schemeClr val="bg2"/>
              </a:solidFill>
            </a:endParaRPr>
          </a:p>
        </p:txBody>
      </p:sp>
    </p:spTree>
    <p:extLst>
      <p:ext uri="{BB962C8B-B14F-4D97-AF65-F5344CB8AC3E}">
        <p14:creationId xmlns:p14="http://schemas.microsoft.com/office/powerpoint/2010/main" val="37176016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Pilot Member</a:t>
            </a:r>
            <a:endParaRPr lang="en-US" dirty="0"/>
          </a:p>
        </p:txBody>
      </p:sp>
      <p:sp>
        <p:nvSpPr>
          <p:cNvPr id="3" name="Content Placeholder 2"/>
          <p:cNvSpPr>
            <a:spLocks noGrp="1"/>
          </p:cNvSpPr>
          <p:nvPr>
            <p:ph idx="1"/>
          </p:nvPr>
        </p:nvSpPr>
        <p:spPr/>
        <p:txBody>
          <a:bodyPr/>
          <a:lstStyle/>
          <a:p>
            <a:pPr>
              <a:lnSpc>
                <a:spcPct val="90000"/>
              </a:lnSpc>
              <a:tabLst>
                <a:tab pos="457200" algn="l"/>
              </a:tabLst>
            </a:pPr>
            <a:r>
              <a:rPr lang="en-US" altLang="en-US" dirty="0"/>
              <a:t>Mishap MDS expert</a:t>
            </a:r>
          </a:p>
          <a:p>
            <a:pPr lvl="1">
              <a:lnSpc>
                <a:spcPct val="70000"/>
              </a:lnSpc>
              <a:tabLst>
                <a:tab pos="457200" algn="l"/>
              </a:tabLst>
              <a:defRPr/>
            </a:pPr>
            <a:r>
              <a:rPr lang="en-US" altLang="en-US" dirty="0">
                <a:ea typeface="+mn-ea"/>
                <a:cs typeface="+mn-cs"/>
              </a:rPr>
              <a:t>Dash-1, tactics, techniques, etc.</a:t>
            </a:r>
          </a:p>
          <a:p>
            <a:pPr lvl="1">
              <a:lnSpc>
                <a:spcPct val="70000"/>
              </a:lnSpc>
              <a:tabLst>
                <a:tab pos="457200" algn="l"/>
              </a:tabLst>
              <a:defRPr/>
            </a:pPr>
            <a:r>
              <a:rPr lang="en-US" altLang="en-US" dirty="0">
                <a:ea typeface="+mn-ea"/>
                <a:cs typeface="+mn-cs"/>
              </a:rPr>
              <a:t>Identifying wreckage (particularly cockpit)</a:t>
            </a:r>
          </a:p>
          <a:p>
            <a:pPr lvl="1">
              <a:lnSpc>
                <a:spcPct val="70000"/>
              </a:lnSpc>
              <a:tabLst>
                <a:tab pos="457200" algn="l"/>
              </a:tabLst>
              <a:defRPr/>
            </a:pPr>
            <a:r>
              <a:rPr lang="en-US" altLang="en-US" dirty="0">
                <a:ea typeface="+mn-ea"/>
                <a:cs typeface="+mn-cs"/>
              </a:rPr>
              <a:t>Interpret VTR tapes</a:t>
            </a:r>
          </a:p>
          <a:p>
            <a:pPr lvl="1">
              <a:lnSpc>
                <a:spcPct val="70000"/>
              </a:lnSpc>
              <a:tabLst>
                <a:tab pos="457200" algn="l"/>
              </a:tabLst>
              <a:defRPr/>
            </a:pPr>
            <a:r>
              <a:rPr lang="en-US" altLang="en-US" dirty="0">
                <a:ea typeface="+mn-ea"/>
                <a:cs typeface="+mn-cs"/>
              </a:rPr>
              <a:t>Analyses ops factors to include:</a:t>
            </a:r>
          </a:p>
          <a:p>
            <a:pPr lvl="2">
              <a:lnSpc>
                <a:spcPct val="70000"/>
              </a:lnSpc>
              <a:tabLst>
                <a:tab pos="457200" algn="l"/>
              </a:tabLst>
              <a:defRPr/>
            </a:pPr>
            <a:r>
              <a:rPr lang="en-US" altLang="en-US" dirty="0">
                <a:ea typeface="+mn-ea"/>
                <a:cs typeface="+mn-cs"/>
              </a:rPr>
              <a:t>Qualifications </a:t>
            </a:r>
          </a:p>
          <a:p>
            <a:pPr lvl="2">
              <a:lnSpc>
                <a:spcPct val="70000"/>
              </a:lnSpc>
              <a:tabLst>
                <a:tab pos="457200" algn="l"/>
              </a:tabLst>
              <a:defRPr/>
            </a:pPr>
            <a:r>
              <a:rPr lang="en-US" altLang="en-US" dirty="0">
                <a:ea typeface="+mn-ea"/>
                <a:cs typeface="+mn-cs"/>
              </a:rPr>
              <a:t>Proficiency </a:t>
            </a:r>
          </a:p>
          <a:p>
            <a:pPr lvl="2">
              <a:lnSpc>
                <a:spcPct val="70000"/>
              </a:lnSpc>
              <a:tabLst>
                <a:tab pos="457200" algn="l"/>
              </a:tabLst>
              <a:defRPr/>
            </a:pPr>
            <a:r>
              <a:rPr lang="en-US" altLang="en-US" dirty="0">
                <a:ea typeface="+mn-ea"/>
                <a:cs typeface="+mn-cs"/>
              </a:rPr>
              <a:t>Training </a:t>
            </a:r>
          </a:p>
          <a:p>
            <a:pPr lvl="2">
              <a:lnSpc>
                <a:spcPct val="70000"/>
              </a:lnSpc>
              <a:tabLst>
                <a:tab pos="457200" algn="l"/>
              </a:tabLst>
              <a:defRPr/>
            </a:pPr>
            <a:r>
              <a:rPr lang="en-US" altLang="en-US" dirty="0">
                <a:ea typeface="+mn-ea"/>
                <a:cs typeface="+mn-cs"/>
              </a:rPr>
              <a:t>Communications </a:t>
            </a:r>
          </a:p>
          <a:p>
            <a:pPr lvl="2">
              <a:lnSpc>
                <a:spcPct val="70000"/>
              </a:lnSpc>
              <a:tabLst>
                <a:tab pos="457200" algn="l"/>
              </a:tabLst>
              <a:defRPr/>
            </a:pPr>
            <a:r>
              <a:rPr lang="en-US" altLang="en-US" dirty="0">
                <a:ea typeface="+mn-ea"/>
                <a:cs typeface="+mn-cs"/>
              </a:rPr>
              <a:t>Aircrew actions </a:t>
            </a:r>
          </a:p>
          <a:p>
            <a:pPr lvl="2">
              <a:lnSpc>
                <a:spcPct val="70000"/>
              </a:lnSpc>
              <a:tabLst>
                <a:tab pos="457200" algn="l"/>
              </a:tabLst>
              <a:defRPr/>
            </a:pPr>
            <a:r>
              <a:rPr lang="en-US" altLang="en-US" dirty="0">
                <a:ea typeface="+mn-ea"/>
                <a:cs typeface="+mn-cs"/>
              </a:rPr>
              <a:t>Mission-specific concerns </a:t>
            </a:r>
          </a:p>
          <a:p>
            <a:pPr lvl="2">
              <a:lnSpc>
                <a:spcPct val="70000"/>
              </a:lnSpc>
              <a:tabLst>
                <a:tab pos="457200" algn="l"/>
              </a:tabLst>
              <a:defRPr/>
            </a:pPr>
            <a:r>
              <a:rPr lang="en-US" altLang="en-US" dirty="0">
                <a:ea typeface="+mn-ea"/>
                <a:cs typeface="+mn-cs"/>
              </a:rPr>
              <a:t>Performance data </a:t>
            </a:r>
          </a:p>
          <a:p>
            <a:pPr lvl="2">
              <a:lnSpc>
                <a:spcPct val="70000"/>
              </a:lnSpc>
              <a:tabLst>
                <a:tab pos="457200" algn="l"/>
              </a:tabLst>
              <a:defRPr/>
            </a:pPr>
            <a:r>
              <a:rPr lang="en-US" altLang="en-US" dirty="0">
                <a:ea typeface="+mn-ea"/>
                <a:cs typeface="+mn-cs"/>
              </a:rPr>
              <a:t>aircrew stressors</a:t>
            </a:r>
          </a:p>
          <a:p>
            <a:pPr>
              <a:lnSpc>
                <a:spcPct val="90000"/>
              </a:lnSpc>
              <a:tabLst>
                <a:tab pos="457200" algn="l"/>
              </a:tabLst>
              <a:defRPr/>
            </a:pPr>
            <a:r>
              <a:rPr lang="en-US" altLang="en-US" dirty="0"/>
              <a:t>QC transcribed recorded comms</a:t>
            </a:r>
          </a:p>
          <a:p>
            <a:pPr lvl="1">
              <a:lnSpc>
                <a:spcPct val="70000"/>
              </a:lnSpc>
              <a:tabLst>
                <a:tab pos="457200" algn="l"/>
              </a:tabLst>
              <a:defRPr/>
            </a:pPr>
            <a:r>
              <a:rPr lang="en-US" altLang="en-US" dirty="0">
                <a:ea typeface="+mn-ea"/>
                <a:cs typeface="+mn-cs"/>
              </a:rPr>
              <a:t>HUD, CVR, ATC, etc.</a:t>
            </a:r>
          </a:p>
          <a:p>
            <a:pPr>
              <a:lnSpc>
                <a:spcPct val="90000"/>
              </a:lnSpc>
              <a:tabLst>
                <a:tab pos="457200" algn="l"/>
              </a:tabLst>
            </a:pPr>
            <a:r>
              <a:rPr lang="en-US" altLang="en-US" dirty="0"/>
              <a:t> Conduct interviews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49</a:t>
            </a:fld>
            <a:endParaRPr lang="en-US" dirty="0">
              <a:solidFill>
                <a:schemeClr val="bg2"/>
              </a:solidFill>
            </a:endParaRPr>
          </a:p>
        </p:txBody>
      </p:sp>
    </p:spTree>
    <p:extLst>
      <p:ext uri="{BB962C8B-B14F-4D97-AF65-F5344CB8AC3E}">
        <p14:creationId xmlns:p14="http://schemas.microsoft.com/office/powerpoint/2010/main" val="3899592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Mishap Investigation Guidance</a:t>
            </a:r>
          </a:p>
        </p:txBody>
      </p:sp>
      <p:sp>
        <p:nvSpPr>
          <p:cNvPr id="3" name="Content Placeholder 2"/>
          <p:cNvSpPr>
            <a:spLocks noGrp="1"/>
          </p:cNvSpPr>
          <p:nvPr>
            <p:ph idx="1"/>
          </p:nvPr>
        </p:nvSpPr>
        <p:spPr/>
        <p:txBody>
          <a:bodyPr/>
          <a:lstStyle/>
          <a:p>
            <a:pPr>
              <a:defRPr/>
            </a:pPr>
            <a:r>
              <a:rPr lang="en-US" u="sng" dirty="0"/>
              <a:t>Overarching Air Force Guidance</a:t>
            </a:r>
          </a:p>
          <a:p>
            <a:pPr marL="285750" lvl="1" indent="-285750">
              <a:spcBef>
                <a:spcPct val="50000"/>
              </a:spcBef>
              <a:defRPr/>
            </a:pPr>
            <a:r>
              <a:rPr lang="en-US" dirty="0">
                <a:solidFill>
                  <a:srgbClr val="FF0000"/>
                </a:solidFill>
                <a:ea typeface="+mn-ea"/>
                <a:cs typeface="+mn-cs"/>
              </a:rPr>
              <a:t>DAFI 91-204 </a:t>
            </a:r>
            <a:r>
              <a:rPr lang="en-US" dirty="0">
                <a:ea typeface="+mn-ea"/>
                <a:cs typeface="+mn-cs"/>
              </a:rPr>
              <a:t>- </a:t>
            </a:r>
            <a:r>
              <a:rPr lang="en-US" i="1" dirty="0">
                <a:ea typeface="+mn-ea"/>
                <a:cs typeface="+mn-cs"/>
              </a:rPr>
              <a:t>SAFETY INVESTIGATIONS AND REPORTS</a:t>
            </a:r>
          </a:p>
          <a:p>
            <a:pPr marL="285750" lvl="1" indent="-285750">
              <a:spcBef>
                <a:spcPct val="50000"/>
              </a:spcBef>
              <a:defRPr/>
            </a:pPr>
            <a:endParaRPr lang="en-US" i="1" dirty="0">
              <a:ea typeface="+mn-ea"/>
              <a:cs typeface="+mn-cs"/>
            </a:endParaRPr>
          </a:p>
          <a:p>
            <a:pPr>
              <a:defRPr/>
            </a:pPr>
            <a:r>
              <a:rPr lang="en-US" u="sng" dirty="0"/>
              <a:t>Discipline Specific Guidance</a:t>
            </a:r>
          </a:p>
          <a:p>
            <a:pPr marL="285750" lvl="1" indent="-285750">
              <a:spcBef>
                <a:spcPct val="50000"/>
              </a:spcBef>
              <a:defRPr/>
            </a:pPr>
            <a:r>
              <a:rPr lang="en-US" dirty="0">
                <a:solidFill>
                  <a:srgbClr val="FF0000"/>
                </a:solidFill>
                <a:ea typeface="+mn-ea"/>
                <a:cs typeface="+mn-cs"/>
              </a:rPr>
              <a:t>DAFMAN 91-223 </a:t>
            </a:r>
            <a:r>
              <a:rPr lang="en-US" dirty="0">
                <a:ea typeface="+mn-ea"/>
                <a:cs typeface="+mn-cs"/>
              </a:rPr>
              <a:t>- </a:t>
            </a:r>
            <a:r>
              <a:rPr lang="en-US" i="1" dirty="0">
                <a:ea typeface="+mn-ea"/>
                <a:cs typeface="+mn-cs"/>
              </a:rPr>
              <a:t>AVIATION SAFETY INVESTIGATIONS AND REPORTS</a:t>
            </a:r>
          </a:p>
          <a:p>
            <a:pPr marL="285750" lvl="1" indent="-285750">
              <a:spcBef>
                <a:spcPct val="50000"/>
              </a:spcBef>
              <a:defRPr/>
            </a:pPr>
            <a:endParaRPr lang="en-US" i="1" dirty="0">
              <a:ea typeface="+mn-ea"/>
              <a:cs typeface="+mn-cs"/>
            </a:endParaRPr>
          </a:p>
          <a:p>
            <a:pPr marL="285750" lvl="1" indent="-285750">
              <a:spcBef>
                <a:spcPct val="50000"/>
              </a:spcBef>
              <a:defRPr/>
            </a:pPr>
            <a:r>
              <a:rPr lang="en-US" dirty="0">
                <a:ea typeface="+mn-ea"/>
                <a:cs typeface="+mn-cs"/>
              </a:rPr>
              <a:t>MAJCOM Supplements where applicable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a:t>
            </a:fld>
            <a:endParaRPr lang="en-US" dirty="0">
              <a:solidFill>
                <a:schemeClr val="bg2"/>
              </a:solidFill>
            </a:endParaRPr>
          </a:p>
        </p:txBody>
      </p:sp>
    </p:spTree>
    <p:extLst>
      <p:ext uri="{BB962C8B-B14F-4D97-AF65-F5344CB8AC3E}">
        <p14:creationId xmlns:p14="http://schemas.microsoft.com/office/powerpoint/2010/main" val="15310232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Maintenance Member</a:t>
            </a:r>
            <a:endParaRPr lang="en-US" dirty="0"/>
          </a:p>
        </p:txBody>
      </p:sp>
      <p:sp>
        <p:nvSpPr>
          <p:cNvPr id="3" name="Content Placeholder 2"/>
          <p:cNvSpPr>
            <a:spLocks noGrp="1"/>
          </p:cNvSpPr>
          <p:nvPr>
            <p:ph idx="1"/>
          </p:nvPr>
        </p:nvSpPr>
        <p:spPr/>
        <p:txBody>
          <a:bodyPr/>
          <a:lstStyle/>
          <a:p>
            <a:pPr>
              <a:lnSpc>
                <a:spcPct val="90000"/>
              </a:lnSpc>
              <a:tabLst>
                <a:tab pos="457200" algn="l"/>
              </a:tabLst>
            </a:pPr>
            <a:r>
              <a:rPr lang="en-US" altLang="en-US" dirty="0"/>
              <a:t>Maintenance procedures expert</a:t>
            </a:r>
          </a:p>
          <a:p>
            <a:pPr>
              <a:lnSpc>
                <a:spcPct val="90000"/>
              </a:lnSpc>
              <a:tabLst>
                <a:tab pos="457200" algn="l"/>
              </a:tabLst>
            </a:pPr>
            <a:r>
              <a:rPr lang="en-US" altLang="en-US" dirty="0"/>
              <a:t>Analyses Maintenance Factors to include:</a:t>
            </a:r>
          </a:p>
          <a:p>
            <a:pPr lvl="1">
              <a:lnSpc>
                <a:spcPct val="90000"/>
              </a:lnSpc>
              <a:tabLst>
                <a:tab pos="457200" algn="l"/>
              </a:tabLst>
              <a:defRPr/>
            </a:pPr>
            <a:r>
              <a:rPr lang="en-US" altLang="en-US" dirty="0"/>
              <a:t>Aircraft history </a:t>
            </a:r>
          </a:p>
          <a:p>
            <a:pPr lvl="1">
              <a:lnSpc>
                <a:spcPct val="90000"/>
              </a:lnSpc>
              <a:tabLst>
                <a:tab pos="457200" algn="l"/>
              </a:tabLst>
              <a:defRPr/>
            </a:pPr>
            <a:r>
              <a:rPr lang="en-US" altLang="en-US" dirty="0"/>
              <a:t>Aircraft systems </a:t>
            </a:r>
          </a:p>
          <a:p>
            <a:pPr lvl="1">
              <a:lnSpc>
                <a:spcPct val="90000"/>
              </a:lnSpc>
              <a:tabLst>
                <a:tab pos="457200" algn="l"/>
              </a:tabLst>
              <a:defRPr/>
            </a:pPr>
            <a:r>
              <a:rPr lang="en-US" altLang="en-US" dirty="0"/>
              <a:t>Maintenance Personnel Qualifications </a:t>
            </a:r>
          </a:p>
          <a:p>
            <a:pPr lvl="1">
              <a:lnSpc>
                <a:spcPct val="90000"/>
              </a:lnSpc>
              <a:tabLst>
                <a:tab pos="457200" algn="l"/>
              </a:tabLst>
              <a:defRPr/>
            </a:pPr>
            <a:r>
              <a:rPr lang="en-US" altLang="en-US" dirty="0"/>
              <a:t>Maintenance Personnel Proficiency</a:t>
            </a:r>
          </a:p>
          <a:p>
            <a:pPr lvl="1">
              <a:lnSpc>
                <a:spcPct val="90000"/>
              </a:lnSpc>
              <a:tabLst>
                <a:tab pos="457200" algn="l"/>
              </a:tabLst>
              <a:defRPr/>
            </a:pPr>
            <a:r>
              <a:rPr lang="en-US" altLang="en-US" dirty="0"/>
              <a:t>Maintenance Personnel Training</a:t>
            </a:r>
          </a:p>
          <a:p>
            <a:pPr lvl="1">
              <a:lnSpc>
                <a:spcPct val="90000"/>
              </a:lnSpc>
              <a:tabLst>
                <a:tab pos="457200" algn="l"/>
              </a:tabLst>
              <a:defRPr/>
            </a:pPr>
            <a:r>
              <a:rPr lang="en-US" altLang="en-US" dirty="0"/>
              <a:t>Evaluates depot and Quality Assurance Actions</a:t>
            </a:r>
          </a:p>
          <a:p>
            <a:pPr lvl="1">
              <a:lnSpc>
                <a:spcPct val="90000"/>
              </a:lnSpc>
              <a:tabLst>
                <a:tab pos="457200" algn="l"/>
              </a:tabLst>
              <a:defRPr/>
            </a:pPr>
            <a:r>
              <a:rPr lang="en-US" altLang="en-US" dirty="0"/>
              <a:t>Design or Engineering Deficiencies</a:t>
            </a:r>
          </a:p>
          <a:p>
            <a:pPr>
              <a:lnSpc>
                <a:spcPct val="90000"/>
              </a:lnSpc>
              <a:tabLst>
                <a:tab pos="457200" algn="l"/>
              </a:tabLst>
              <a:defRPr/>
            </a:pPr>
            <a:r>
              <a:rPr lang="en-US" altLang="en-US" dirty="0"/>
              <a:t>Directs aircraft / wreckage recovery</a:t>
            </a:r>
          </a:p>
          <a:p>
            <a:pPr>
              <a:lnSpc>
                <a:spcPct val="90000"/>
              </a:lnSpc>
              <a:tabLst>
                <a:tab pos="457200" algn="l"/>
              </a:tabLst>
            </a:pPr>
            <a:r>
              <a:rPr lang="en-US" altLang="en-US" dirty="0"/>
              <a:t>Conduct interviews - maintenance personnel</a:t>
            </a:r>
          </a:p>
          <a:p>
            <a:pPr>
              <a:lnSpc>
                <a:spcPct val="90000"/>
              </a:lnSpc>
              <a:tabLst>
                <a:tab pos="457200" algn="l"/>
              </a:tabLst>
            </a:pPr>
            <a:r>
              <a:rPr lang="en-US" altLang="en-US" dirty="0"/>
              <a:t>Directs military technical support</a:t>
            </a:r>
          </a:p>
          <a:p>
            <a:pPr lvl="1">
              <a:lnSpc>
                <a:spcPct val="90000"/>
              </a:lnSpc>
              <a:tabLst>
                <a:tab pos="457200" algn="l"/>
              </a:tabLst>
              <a:defRPr/>
            </a:pPr>
            <a:r>
              <a:rPr lang="en-US" altLang="en-US" dirty="0"/>
              <a:t>QA, crew chiefs, etc.</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50</a:t>
            </a:fld>
            <a:endParaRPr lang="en-US" dirty="0">
              <a:solidFill>
                <a:schemeClr val="bg2"/>
              </a:solidFill>
            </a:endParaRPr>
          </a:p>
        </p:txBody>
      </p:sp>
    </p:spTree>
    <p:extLst>
      <p:ext uri="{BB962C8B-B14F-4D97-AF65-F5344CB8AC3E}">
        <p14:creationId xmlns:p14="http://schemas.microsoft.com/office/powerpoint/2010/main" val="24575181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Flight Surgeon</a:t>
            </a:r>
            <a:endParaRPr lang="en-US" dirty="0"/>
          </a:p>
        </p:txBody>
      </p:sp>
      <p:sp>
        <p:nvSpPr>
          <p:cNvPr id="3" name="Content Placeholder 2"/>
          <p:cNvSpPr>
            <a:spLocks noGrp="1"/>
          </p:cNvSpPr>
          <p:nvPr>
            <p:ph idx="1"/>
          </p:nvPr>
        </p:nvSpPr>
        <p:spPr/>
        <p:txBody>
          <a:bodyPr/>
          <a:lstStyle/>
          <a:p>
            <a:pPr>
              <a:tabLst>
                <a:tab pos="457200" algn="l"/>
              </a:tabLst>
            </a:pPr>
            <a:r>
              <a:rPr lang="en-US" altLang="en-US" sz="2000" dirty="0">
                <a:ea typeface="+mn-ea"/>
                <a:cs typeface="+mn-cs"/>
              </a:rPr>
              <a:t>Graduate of AMIP </a:t>
            </a:r>
          </a:p>
          <a:p>
            <a:pPr>
              <a:tabLst>
                <a:tab pos="457200" algn="l"/>
              </a:tabLst>
            </a:pPr>
            <a:r>
              <a:rPr lang="en-US" altLang="en-US" dirty="0"/>
              <a:t>Drafts Medical Analysis Exhibit</a:t>
            </a:r>
          </a:p>
          <a:p>
            <a:pPr>
              <a:tabLst>
                <a:tab pos="457200" algn="l"/>
              </a:tabLst>
            </a:pPr>
            <a:r>
              <a:rPr lang="en-US" altLang="en-US" dirty="0"/>
              <a:t>Interprets medical records and autopsy reports</a:t>
            </a:r>
          </a:p>
          <a:p>
            <a:pPr>
              <a:tabLst>
                <a:tab pos="457200" algn="l"/>
              </a:tabLst>
            </a:pPr>
            <a:r>
              <a:rPr lang="en-US" altLang="en-US" dirty="0"/>
              <a:t>Aids in human factors analysis</a:t>
            </a:r>
          </a:p>
          <a:p>
            <a:pPr lvl="1">
              <a:tabLst>
                <a:tab pos="457200" algn="l"/>
              </a:tabLst>
              <a:defRPr/>
            </a:pPr>
            <a:r>
              <a:rPr lang="en-US" altLang="en-US" dirty="0"/>
              <a:t>USAF aviation psychologists / physiologists available </a:t>
            </a:r>
          </a:p>
          <a:p>
            <a:pPr>
              <a:tabLst>
                <a:tab pos="457200" algn="l"/>
              </a:tabLst>
            </a:pPr>
            <a:r>
              <a:rPr lang="en-US" altLang="en-US" dirty="0"/>
              <a:t>Participates in interviews </a:t>
            </a:r>
          </a:p>
          <a:p>
            <a:pPr lvl="1">
              <a:tabLst>
                <a:tab pos="457200" algn="l"/>
              </a:tabLst>
              <a:defRPr/>
            </a:pPr>
            <a:r>
              <a:rPr lang="en-US" altLang="en-US" dirty="0">
                <a:ea typeface="+mn-ea"/>
                <a:cs typeface="+mn-cs"/>
              </a:rPr>
              <a:t> </a:t>
            </a:r>
            <a:r>
              <a:rPr lang="en-US" altLang="en-US" dirty="0"/>
              <a:t>72-hour and 7-day histories </a:t>
            </a:r>
          </a:p>
          <a:p>
            <a:pPr>
              <a:tabLst>
                <a:tab pos="457200" algn="l"/>
              </a:tabLst>
            </a:pPr>
            <a:r>
              <a:rPr lang="en-US" altLang="en-US" dirty="0"/>
              <a:t>Aids in life support investigation</a:t>
            </a:r>
          </a:p>
          <a:p>
            <a:pPr>
              <a:tabLst>
                <a:tab pos="457200" algn="l"/>
              </a:tabLst>
            </a:pPr>
            <a:r>
              <a:rPr lang="en-US" altLang="en-US" dirty="0"/>
              <a:t>Advises the SIB on protected health information</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51</a:t>
            </a:fld>
            <a:endParaRPr lang="en-US" dirty="0">
              <a:solidFill>
                <a:schemeClr val="bg2"/>
              </a:solidFill>
            </a:endParaRPr>
          </a:p>
        </p:txBody>
      </p:sp>
    </p:spTree>
    <p:extLst>
      <p:ext uri="{BB962C8B-B14F-4D97-AF65-F5344CB8AC3E}">
        <p14:creationId xmlns:p14="http://schemas.microsoft.com/office/powerpoint/2010/main" val="40972178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Aircrew Flight Equipment Member (AFE)</a:t>
            </a:r>
            <a:endParaRPr lang="en-US" dirty="0"/>
          </a:p>
        </p:txBody>
      </p:sp>
      <p:sp>
        <p:nvSpPr>
          <p:cNvPr id="3" name="Content Placeholder 2"/>
          <p:cNvSpPr>
            <a:spLocks noGrp="1"/>
          </p:cNvSpPr>
          <p:nvPr>
            <p:ph idx="1"/>
          </p:nvPr>
        </p:nvSpPr>
        <p:spPr/>
        <p:txBody>
          <a:bodyPr/>
          <a:lstStyle/>
          <a:p>
            <a:r>
              <a:rPr lang="en-US" altLang="en-US" dirty="0"/>
              <a:t>Aircrew flight equipment / egress expert</a:t>
            </a:r>
          </a:p>
          <a:p>
            <a:pPr lvl="1">
              <a:defRPr/>
            </a:pPr>
            <a:r>
              <a:rPr lang="en-US" altLang="en-US" dirty="0"/>
              <a:t>Verifies correct use / serviceability of life support equipment</a:t>
            </a:r>
          </a:p>
          <a:p>
            <a:pPr lvl="1">
              <a:defRPr/>
            </a:pPr>
            <a:r>
              <a:rPr lang="en-US" altLang="en-US" dirty="0"/>
              <a:t> Interviews as required</a:t>
            </a:r>
          </a:p>
          <a:p>
            <a:pPr lvl="1">
              <a:defRPr/>
            </a:pPr>
            <a:r>
              <a:rPr lang="en-US" altLang="en-US" dirty="0"/>
              <a:t>AFSEC life support / egress expertise also available</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52</a:t>
            </a:fld>
            <a:endParaRPr lang="en-US" dirty="0">
              <a:solidFill>
                <a:schemeClr val="bg2"/>
              </a:solidFill>
            </a:endParaRPr>
          </a:p>
        </p:txBody>
      </p:sp>
    </p:spTree>
    <p:extLst>
      <p:ext uri="{BB962C8B-B14F-4D97-AF65-F5344CB8AC3E}">
        <p14:creationId xmlns:p14="http://schemas.microsoft.com/office/powerpoint/2010/main" val="502410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Human Factors (Fatality)</a:t>
            </a:r>
            <a:endParaRPr lang="en-US" sz="3600" dirty="0"/>
          </a:p>
        </p:txBody>
      </p:sp>
      <p:sp>
        <p:nvSpPr>
          <p:cNvPr id="3" name="Content Placeholder 2"/>
          <p:cNvSpPr>
            <a:spLocks noGrp="1"/>
          </p:cNvSpPr>
          <p:nvPr>
            <p:ph idx="1"/>
          </p:nvPr>
        </p:nvSpPr>
        <p:spPr/>
        <p:txBody>
          <a:bodyPr/>
          <a:lstStyle/>
          <a:p>
            <a:pPr marL="285750" lvl="1" indent="-285750" eaLnBrk="1" hangingPunct="1">
              <a:lnSpc>
                <a:spcPct val="80000"/>
              </a:lnSpc>
              <a:spcBef>
                <a:spcPts val="600"/>
              </a:spcBef>
              <a:defRPr/>
            </a:pPr>
            <a:r>
              <a:rPr lang="en-US" altLang="en-US" sz="2000" dirty="0">
                <a:ea typeface="+mn-ea"/>
                <a:cs typeface="+mn-cs"/>
              </a:rPr>
              <a:t>Graduate of AMIP or AMIC</a:t>
            </a:r>
          </a:p>
          <a:p>
            <a:pPr marL="285750" lvl="1" indent="-285750" eaLnBrk="1" hangingPunct="1">
              <a:lnSpc>
                <a:spcPct val="80000"/>
              </a:lnSpc>
              <a:spcBef>
                <a:spcPts val="600"/>
              </a:spcBef>
              <a:defRPr/>
            </a:pPr>
            <a:r>
              <a:rPr lang="en-US" altLang="en-US" sz="2000" dirty="0">
                <a:ea typeface="+mn-ea"/>
                <a:cs typeface="+mn-cs"/>
              </a:rPr>
              <a:t>Must be an Aerospace Physiologist, Psychologist</a:t>
            </a:r>
          </a:p>
          <a:p>
            <a:pPr marL="285750" lvl="1" indent="-285750" eaLnBrk="1" hangingPunct="1">
              <a:lnSpc>
                <a:spcPct val="80000"/>
              </a:lnSpc>
              <a:spcBef>
                <a:spcPts val="600"/>
              </a:spcBef>
              <a:defRPr/>
            </a:pPr>
            <a:r>
              <a:rPr lang="en-US" altLang="en-US" sz="2000" dirty="0">
                <a:ea typeface="+mn-ea"/>
                <a:cs typeface="+mn-cs"/>
              </a:rPr>
              <a:t>Fully qualified officer or civilian equivalent</a:t>
            </a:r>
          </a:p>
          <a:p>
            <a:pPr marL="285750" lvl="1" indent="-285750" eaLnBrk="1" hangingPunct="1">
              <a:spcBef>
                <a:spcPts val="600"/>
              </a:spcBef>
              <a:defRPr/>
            </a:pPr>
            <a:r>
              <a:rPr lang="en-US" sz="2000" dirty="0">
                <a:ea typeface="+mn-ea"/>
                <a:cs typeface="+mn-cs"/>
              </a:rPr>
              <a:t>Analyzes </a:t>
            </a:r>
          </a:p>
          <a:p>
            <a:pPr marL="539354" lvl="2" indent="-285750" eaLnBrk="1" hangingPunct="1">
              <a:spcBef>
                <a:spcPts val="600"/>
              </a:spcBef>
              <a:defRPr/>
            </a:pPr>
            <a:r>
              <a:rPr lang="en-US" sz="2000" dirty="0">
                <a:ea typeface="+mn-ea"/>
                <a:cs typeface="+mn-cs"/>
              </a:rPr>
              <a:t>Human Factors </a:t>
            </a:r>
          </a:p>
          <a:p>
            <a:pPr marL="539354" lvl="2" indent="-285750" eaLnBrk="1" hangingPunct="1">
              <a:spcBef>
                <a:spcPts val="600"/>
              </a:spcBef>
              <a:defRPr/>
            </a:pPr>
            <a:r>
              <a:rPr lang="en-US" sz="2000" dirty="0">
                <a:ea typeface="+mn-ea"/>
                <a:cs typeface="+mn-cs"/>
              </a:rPr>
              <a:t>Human Performance </a:t>
            </a:r>
          </a:p>
          <a:p>
            <a:pPr marL="539354" lvl="2" indent="-285750" eaLnBrk="1" hangingPunct="1">
              <a:spcBef>
                <a:spcPts val="600"/>
              </a:spcBef>
              <a:defRPr/>
            </a:pPr>
            <a:r>
              <a:rPr lang="en-US" sz="2000" dirty="0">
                <a:ea typeface="+mn-ea"/>
                <a:cs typeface="+mn-cs"/>
              </a:rPr>
              <a:t>Ergonomics</a:t>
            </a:r>
          </a:p>
          <a:p>
            <a:pPr marL="539354" lvl="2" indent="-285750" eaLnBrk="1" hangingPunct="1">
              <a:spcBef>
                <a:spcPts val="600"/>
              </a:spcBef>
              <a:defRPr/>
            </a:pPr>
            <a:r>
              <a:rPr lang="en-US" sz="2000" dirty="0">
                <a:ea typeface="+mn-ea"/>
                <a:cs typeface="+mn-cs"/>
              </a:rPr>
              <a:t>Physiology and Psychology issues </a:t>
            </a:r>
          </a:p>
          <a:p>
            <a:pPr marL="285750" lvl="1" indent="-285750" eaLnBrk="1" hangingPunct="1">
              <a:spcBef>
                <a:spcPts val="600"/>
              </a:spcBef>
              <a:defRPr/>
            </a:pPr>
            <a:r>
              <a:rPr lang="en-US" sz="2000" dirty="0">
                <a:ea typeface="+mn-ea"/>
                <a:cs typeface="+mn-cs"/>
              </a:rPr>
              <a:t>Collaborates with the Flight Surgeon on this analysis and assigns DoD Human Factors Analysis and Classification System (HFACS) codes. </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53</a:t>
            </a:fld>
            <a:endParaRPr lang="en-US" dirty="0">
              <a:solidFill>
                <a:schemeClr val="bg2"/>
              </a:solidFill>
            </a:endParaRPr>
          </a:p>
        </p:txBody>
      </p:sp>
    </p:spTree>
    <p:extLst>
      <p:ext uri="{BB962C8B-B14F-4D97-AF65-F5344CB8AC3E}">
        <p14:creationId xmlns:p14="http://schemas.microsoft.com/office/powerpoint/2010/main" val="17201635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AFSEC Representative</a:t>
            </a:r>
            <a:endParaRPr lang="en-US" dirty="0"/>
          </a:p>
        </p:txBody>
      </p:sp>
      <p:sp>
        <p:nvSpPr>
          <p:cNvPr id="3" name="Content Placeholder 2"/>
          <p:cNvSpPr>
            <a:spLocks noGrp="1"/>
          </p:cNvSpPr>
          <p:nvPr>
            <p:ph idx="1"/>
          </p:nvPr>
        </p:nvSpPr>
        <p:spPr/>
        <p:txBody>
          <a:bodyPr/>
          <a:lstStyle/>
          <a:p>
            <a:pPr>
              <a:tabLst>
                <a:tab pos="457200" algn="l"/>
              </a:tabLst>
            </a:pPr>
            <a:r>
              <a:rPr lang="en-US" altLang="en-US" dirty="0"/>
              <a:t>Process expert</a:t>
            </a:r>
          </a:p>
          <a:p>
            <a:pPr lvl="1">
              <a:lnSpc>
                <a:spcPct val="90000"/>
              </a:lnSpc>
              <a:tabLst>
                <a:tab pos="457200" algn="l"/>
              </a:tabLst>
              <a:defRPr/>
            </a:pPr>
            <a:r>
              <a:rPr lang="en-US" altLang="en-US" dirty="0"/>
              <a:t>Keeps SIB on timeline</a:t>
            </a:r>
          </a:p>
          <a:p>
            <a:pPr lvl="1">
              <a:lnSpc>
                <a:spcPct val="90000"/>
              </a:lnSpc>
              <a:tabLst>
                <a:tab pos="457200" algn="l"/>
              </a:tabLst>
              <a:defRPr/>
            </a:pPr>
            <a:r>
              <a:rPr lang="en-US" altLang="en-US" dirty="0"/>
              <a:t>Coordinates for technical assistance</a:t>
            </a:r>
          </a:p>
          <a:p>
            <a:pPr lvl="1">
              <a:lnSpc>
                <a:spcPct val="90000"/>
              </a:lnSpc>
              <a:tabLst>
                <a:tab pos="457200" algn="l"/>
              </a:tabLst>
              <a:defRPr/>
            </a:pPr>
            <a:r>
              <a:rPr lang="en-US" altLang="en-US" dirty="0"/>
              <a:t>Provides mishap investigation continuing education </a:t>
            </a:r>
          </a:p>
          <a:p>
            <a:pPr>
              <a:lnSpc>
                <a:spcPct val="90000"/>
              </a:lnSpc>
              <a:tabLst>
                <a:tab pos="457200" algn="l"/>
              </a:tabLst>
            </a:pPr>
            <a:r>
              <a:rPr lang="en-US" altLang="en-US" dirty="0"/>
              <a:t>Safety Report “proprietor”</a:t>
            </a:r>
          </a:p>
          <a:p>
            <a:pPr lvl="1">
              <a:lnSpc>
                <a:spcPct val="90000"/>
              </a:lnSpc>
              <a:tabLst>
                <a:tab pos="457200" algn="l"/>
              </a:tabLst>
            </a:pPr>
            <a:r>
              <a:rPr lang="en-US" altLang="en-US" dirty="0"/>
              <a:t>AFSAS Exhibit Management (Recorder)</a:t>
            </a:r>
          </a:p>
          <a:p>
            <a:pPr lvl="1">
              <a:lnSpc>
                <a:spcPct val="90000"/>
              </a:lnSpc>
              <a:tabLst>
                <a:tab pos="457200" algn="l"/>
              </a:tabLst>
            </a:pPr>
            <a:r>
              <a:rPr lang="en-US" altLang="en-US" dirty="0"/>
              <a:t>Guides Narrative Writing Efforts (IO)</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54</a:t>
            </a:fld>
            <a:endParaRPr lang="en-US" dirty="0">
              <a:solidFill>
                <a:schemeClr val="bg2"/>
              </a:solidFill>
            </a:endParaRPr>
          </a:p>
        </p:txBody>
      </p:sp>
    </p:spTree>
    <p:extLst>
      <p:ext uri="{BB962C8B-B14F-4D97-AF65-F5344CB8AC3E}">
        <p14:creationId xmlns:p14="http://schemas.microsoft.com/office/powerpoint/2010/main" val="20923648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Secondary Members</a:t>
            </a:r>
            <a:endParaRPr lang="en-US" dirty="0"/>
          </a:p>
        </p:txBody>
      </p:sp>
      <p:sp>
        <p:nvSpPr>
          <p:cNvPr id="3" name="Content Placeholder 2"/>
          <p:cNvSpPr>
            <a:spLocks noGrp="1"/>
          </p:cNvSpPr>
          <p:nvPr>
            <p:ph idx="1"/>
          </p:nvPr>
        </p:nvSpPr>
        <p:spPr/>
        <p:txBody>
          <a:bodyPr/>
          <a:lstStyle/>
          <a:p>
            <a:pPr eaLnBrk="1" hangingPunct="1"/>
            <a:r>
              <a:rPr lang="en-US" altLang="en-US" dirty="0"/>
              <a:t>Additional Crew Members</a:t>
            </a:r>
          </a:p>
          <a:p>
            <a:pPr eaLnBrk="1" hangingPunct="1"/>
            <a:r>
              <a:rPr lang="en-US" altLang="en-US" dirty="0"/>
              <a:t>Technical Experts</a:t>
            </a:r>
          </a:p>
          <a:p>
            <a:pPr eaLnBrk="1" hangingPunct="1"/>
            <a:r>
              <a:rPr lang="en-US" altLang="en-US" dirty="0"/>
              <a:t>AFFSA Rep</a:t>
            </a:r>
          </a:p>
          <a:p>
            <a:pPr eaLnBrk="1" hangingPunct="1"/>
            <a:r>
              <a:rPr lang="en-US" altLang="en-US" dirty="0"/>
              <a:t>AFOTEC Rep</a:t>
            </a:r>
          </a:p>
          <a:p>
            <a:pPr eaLnBrk="1" hangingPunct="1"/>
            <a:r>
              <a:rPr lang="en-US" altLang="en-US" dirty="0"/>
              <a:t>Airfield Operations</a:t>
            </a:r>
          </a:p>
          <a:p>
            <a:pPr eaLnBrk="1" hangingPunct="1"/>
            <a:r>
              <a:rPr lang="en-US" altLang="en-US" dirty="0"/>
              <a:t>Crash Fire &amp; Rescue</a:t>
            </a:r>
          </a:p>
          <a:p>
            <a:pPr eaLnBrk="1" hangingPunct="1"/>
            <a:r>
              <a:rPr lang="en-US" altLang="en-US" dirty="0"/>
              <a:t>Cyberspace</a:t>
            </a:r>
          </a:p>
          <a:p>
            <a:pPr eaLnBrk="1" hangingPunct="1"/>
            <a:r>
              <a:rPr lang="en-US" altLang="en-US" dirty="0"/>
              <a:t>Defense Contracting Management Agency</a:t>
            </a:r>
          </a:p>
          <a:p>
            <a:pPr eaLnBrk="1" hangingPunct="1"/>
            <a:r>
              <a:rPr lang="en-US" altLang="en-US" dirty="0"/>
              <a:t>Jumpmaster or Parachute Malfunction Officer</a:t>
            </a:r>
          </a:p>
          <a:p>
            <a:pPr eaLnBrk="1" hangingPunct="1"/>
            <a:r>
              <a:rPr lang="en-US" altLang="en-US" dirty="0"/>
              <a:t>Special Warfare</a:t>
            </a:r>
          </a:p>
          <a:p>
            <a:r>
              <a:rPr lang="en-US" dirty="0"/>
              <a:t>Weapons</a:t>
            </a:r>
          </a:p>
          <a:p>
            <a:r>
              <a:rPr lang="en-US" dirty="0"/>
              <a:t>Weather</a:t>
            </a:r>
          </a:p>
          <a:p>
            <a:r>
              <a:rPr lang="en-US" dirty="0"/>
              <a:t>Other (AF/SE or CA determined necessary and appropriate)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55</a:t>
            </a:fld>
            <a:endParaRPr lang="en-US" dirty="0">
              <a:solidFill>
                <a:schemeClr val="bg2"/>
              </a:solidFill>
            </a:endParaRPr>
          </a:p>
        </p:txBody>
      </p:sp>
    </p:spTree>
    <p:extLst>
      <p:ext uri="{BB962C8B-B14F-4D97-AF65-F5344CB8AC3E}">
        <p14:creationId xmlns:p14="http://schemas.microsoft.com/office/powerpoint/2010/main" val="20901779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Recorder</a:t>
            </a:r>
            <a:endParaRPr lang="en-US" dirty="0"/>
          </a:p>
        </p:txBody>
      </p:sp>
      <p:sp>
        <p:nvSpPr>
          <p:cNvPr id="3" name="Content Placeholder 2"/>
          <p:cNvSpPr>
            <a:spLocks noGrp="1"/>
          </p:cNvSpPr>
          <p:nvPr>
            <p:ph idx="1"/>
          </p:nvPr>
        </p:nvSpPr>
        <p:spPr/>
        <p:txBody>
          <a:bodyPr/>
          <a:lstStyle/>
          <a:p>
            <a:r>
              <a:rPr lang="en-US" altLang="en-US" dirty="0"/>
              <a:t>Office manager and contracting office liaison</a:t>
            </a:r>
          </a:p>
          <a:p>
            <a:pPr lvl="1">
              <a:defRPr/>
            </a:pPr>
            <a:r>
              <a:rPr lang="en-US" altLang="en-US" dirty="0"/>
              <a:t>Admin support / transcription supervisor </a:t>
            </a:r>
          </a:p>
          <a:p>
            <a:pPr lvl="1">
              <a:defRPr/>
            </a:pPr>
            <a:r>
              <a:rPr lang="en-US" altLang="en-US" dirty="0"/>
              <a:t>Establishes and maintains filing system (</a:t>
            </a:r>
            <a:r>
              <a:rPr lang="en-US" altLang="en-US" dirty="0">
                <a:solidFill>
                  <a:srgbClr val="FF0000"/>
                </a:solidFill>
              </a:rPr>
              <a:t>start today!</a:t>
            </a:r>
            <a:r>
              <a:rPr lang="en-US" altLang="en-US" dirty="0"/>
              <a:t>)</a:t>
            </a:r>
          </a:p>
          <a:p>
            <a:r>
              <a:rPr lang="en-US" altLang="en-US" dirty="0"/>
              <a:t>Tracks everyone associated with mishap and investigation </a:t>
            </a:r>
          </a:p>
          <a:p>
            <a:pPr>
              <a:defRPr/>
            </a:pPr>
            <a:r>
              <a:rPr lang="en-US" altLang="en-US" dirty="0"/>
              <a:t>Assists with all safety report products as needed</a:t>
            </a:r>
          </a:p>
          <a:p>
            <a:pPr>
              <a:defRPr/>
            </a:pPr>
            <a:r>
              <a:rPr lang="en-US" altLang="en-US" dirty="0"/>
              <a:t>Assists with evidence and wreckage handover</a:t>
            </a:r>
          </a:p>
          <a:p>
            <a:r>
              <a:rPr lang="en-US" altLang="en-US" dirty="0">
                <a:solidFill>
                  <a:srgbClr val="FF0000"/>
                </a:solidFill>
              </a:rPr>
              <a:t>Secondary </a:t>
            </a:r>
            <a:r>
              <a:rPr lang="en-US" altLang="en-US" dirty="0"/>
              <a:t>member</a:t>
            </a:r>
          </a:p>
          <a:p>
            <a:pPr lvl="1">
              <a:defRPr/>
            </a:pPr>
            <a:r>
              <a:rPr lang="en-US" altLang="en-US" dirty="0"/>
              <a:t>Non-voting</a:t>
            </a:r>
          </a:p>
          <a:p>
            <a:pPr lvl="1">
              <a:defRPr/>
            </a:pPr>
            <a:r>
              <a:rPr lang="en-US" altLang="en-US" dirty="0"/>
              <a:t>Backbone of investigation!!</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56</a:t>
            </a:fld>
            <a:endParaRPr lang="en-US" dirty="0">
              <a:solidFill>
                <a:schemeClr val="bg2"/>
              </a:solidFill>
            </a:endParaRPr>
          </a:p>
        </p:txBody>
      </p:sp>
    </p:spTree>
    <p:extLst>
      <p:ext uri="{BB962C8B-B14F-4D97-AF65-F5344CB8AC3E}">
        <p14:creationId xmlns:p14="http://schemas.microsoft.com/office/powerpoint/2010/main" val="17283422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“Support” Members</a:t>
            </a:r>
            <a:endParaRPr lang="en-US" dirty="0"/>
          </a:p>
        </p:txBody>
      </p:sp>
      <p:sp>
        <p:nvSpPr>
          <p:cNvPr id="3" name="Content Placeholder 2"/>
          <p:cNvSpPr>
            <a:spLocks noGrp="1"/>
          </p:cNvSpPr>
          <p:nvPr>
            <p:ph idx="1"/>
          </p:nvPr>
        </p:nvSpPr>
        <p:spPr/>
        <p:txBody>
          <a:bodyPr/>
          <a:lstStyle/>
          <a:p>
            <a:r>
              <a:rPr lang="en-US" altLang="en-US" dirty="0"/>
              <a:t>Observers or other personnel who assist the SIB</a:t>
            </a:r>
          </a:p>
          <a:p>
            <a:pPr lvl="1"/>
            <a:r>
              <a:rPr lang="en-US" altLang="en-US" dirty="0"/>
              <a:t>Depot</a:t>
            </a:r>
          </a:p>
          <a:p>
            <a:pPr lvl="1"/>
            <a:r>
              <a:rPr lang="en-US" altLang="en-US" dirty="0"/>
              <a:t>Industry</a:t>
            </a:r>
          </a:p>
          <a:p>
            <a:pPr lvl="1"/>
            <a:r>
              <a:rPr lang="en-US" altLang="en-US" dirty="0"/>
              <a:t>Civilian Organizations</a:t>
            </a:r>
          </a:p>
          <a:p>
            <a:pPr lvl="1"/>
            <a:r>
              <a:rPr lang="en-US" altLang="en-US" dirty="0"/>
              <a:t>CA Safety Staff</a:t>
            </a:r>
          </a:p>
          <a:p>
            <a:pPr lvl="1"/>
            <a:r>
              <a:rPr lang="en-US" altLang="en-US" dirty="0"/>
              <a:t>Other Governmental Organizations</a:t>
            </a:r>
          </a:p>
          <a:p>
            <a:pPr lvl="1"/>
            <a:r>
              <a:rPr lang="en-US" altLang="en-US" dirty="0"/>
              <a:t>Laboratories</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57</a:t>
            </a:fld>
            <a:endParaRPr lang="en-US" dirty="0">
              <a:solidFill>
                <a:schemeClr val="bg2"/>
              </a:solidFill>
            </a:endParaRPr>
          </a:p>
        </p:txBody>
      </p:sp>
    </p:spTree>
    <p:extLst>
      <p:ext uri="{BB962C8B-B14F-4D97-AF65-F5344CB8AC3E}">
        <p14:creationId xmlns:p14="http://schemas.microsoft.com/office/powerpoint/2010/main" val="18396343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solidFill>
                  <a:schemeClr val="accent6">
                    <a:lumMod val="75000"/>
                  </a:schemeClr>
                </a:solidFill>
              </a:rPr>
              <a:t>SIB Members</a:t>
            </a:r>
            <a:endParaRPr lang="en-US" dirty="0"/>
          </a:p>
        </p:txBody>
      </p:sp>
      <p:sp>
        <p:nvSpPr>
          <p:cNvPr id="3" name="Content Placeholder 2"/>
          <p:cNvSpPr>
            <a:spLocks noGrp="1"/>
          </p:cNvSpPr>
          <p:nvPr>
            <p:ph idx="1"/>
          </p:nvPr>
        </p:nvSpPr>
        <p:spPr/>
        <p:txBody>
          <a:bodyPr/>
          <a:lstStyle/>
          <a:p>
            <a:r>
              <a:rPr lang="en-US" altLang="en-US" dirty="0"/>
              <a:t>Who is doing what…..</a:t>
            </a:r>
          </a:p>
          <a:p>
            <a:pPr marL="342900" lvl="1" indent="-342900">
              <a:spcBef>
                <a:spcPct val="50000"/>
              </a:spcBef>
            </a:pPr>
            <a:r>
              <a:rPr lang="en-US" altLang="en-US" dirty="0"/>
              <a:t>BP – “Chairing” daily meetings, working on briefing, Supervisory interviews, QC interviews, MAJCOM &amp; Wing liaison for problems, working with On Scene Commander/Recovery Operations Chief for mishap site issues</a:t>
            </a:r>
          </a:p>
          <a:p>
            <a:pPr marL="342900" lvl="1" indent="-342900">
              <a:spcBef>
                <a:spcPct val="50000"/>
              </a:spcBef>
            </a:pPr>
            <a:r>
              <a:rPr lang="en-US" altLang="en-US" dirty="0"/>
              <a:t>IO – running day-to-day investigation, keeping SIB focused</a:t>
            </a:r>
          </a:p>
          <a:p>
            <a:pPr marL="342900" lvl="1" indent="-342900">
              <a:spcBef>
                <a:spcPct val="50000"/>
              </a:spcBef>
            </a:pPr>
            <a:r>
              <a:rPr lang="en-US" altLang="en-US" dirty="0"/>
              <a:t>Primary SIB members – conducting interviews, QC interviews, reviewing/analyzing “data,” writing report</a:t>
            </a:r>
          </a:p>
          <a:p>
            <a:pPr marL="342900" lvl="1" indent="-342900">
              <a:spcBef>
                <a:spcPct val="50000"/>
              </a:spcBef>
            </a:pPr>
            <a:r>
              <a:rPr lang="en-US" altLang="en-US" dirty="0"/>
              <a:t>Contractor/ALC Reps – teardowns of equipment, preparing reports on results of teardowns</a:t>
            </a:r>
          </a:p>
          <a:p>
            <a:pPr marL="342900" lvl="1" indent="-342900">
              <a:spcBef>
                <a:spcPct val="50000"/>
              </a:spcBef>
            </a:pPr>
            <a:r>
              <a:rPr lang="en-US" altLang="en-US" dirty="0"/>
              <a:t>AFSEC Rep – helping IO run/manage investigation</a:t>
            </a:r>
          </a:p>
          <a:p>
            <a:pPr marL="342900" lvl="1" indent="-342900">
              <a:spcBef>
                <a:spcPct val="50000"/>
              </a:spcBef>
            </a:pPr>
            <a:r>
              <a:rPr lang="en-US" altLang="en-US" dirty="0"/>
              <a:t>Recorder – Keeping the admin side running smoothly, ensure interviews are being transcribed, etc.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58</a:t>
            </a:fld>
            <a:endParaRPr lang="en-US" dirty="0">
              <a:solidFill>
                <a:schemeClr val="bg2"/>
              </a:solidFill>
            </a:endParaRPr>
          </a:p>
        </p:txBody>
      </p:sp>
    </p:spTree>
    <p:extLst>
      <p:ext uri="{BB962C8B-B14F-4D97-AF65-F5344CB8AC3E}">
        <p14:creationId xmlns:p14="http://schemas.microsoft.com/office/powerpoint/2010/main" val="22509798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chemeClr val="accent6">
                    <a:lumMod val="75000"/>
                  </a:schemeClr>
                </a:solidFill>
              </a:rPr>
              <a:t>SIB Members</a:t>
            </a:r>
          </a:p>
        </p:txBody>
      </p:sp>
      <p:sp>
        <p:nvSpPr>
          <p:cNvPr id="3" name="Content Placeholder 2"/>
          <p:cNvSpPr>
            <a:spLocks noGrp="1"/>
          </p:cNvSpPr>
          <p:nvPr>
            <p:ph idx="1"/>
          </p:nvPr>
        </p:nvSpPr>
        <p:spPr/>
        <p:txBody>
          <a:bodyPr/>
          <a:lstStyle/>
          <a:p>
            <a:r>
              <a:rPr lang="en-US" altLang="en-US" dirty="0"/>
              <a:t>DAFI 91-204, 2.10.  The SIB will:  Work solely for the Convening Authority while accomplishing the requirements outlined in this instruction. </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59</a:t>
            </a:fld>
            <a:endParaRPr lang="en-US" dirty="0">
              <a:solidFill>
                <a:schemeClr val="bg2"/>
              </a:solidFill>
            </a:endParaRPr>
          </a:p>
        </p:txBody>
      </p:sp>
    </p:spTree>
    <p:extLst>
      <p:ext uri="{BB962C8B-B14F-4D97-AF65-F5344CB8AC3E}">
        <p14:creationId xmlns:p14="http://schemas.microsoft.com/office/powerpoint/2010/main" val="9183908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Purpose of the SIB</a:t>
            </a:r>
            <a:endParaRPr lang="en-US" dirty="0"/>
          </a:p>
        </p:txBody>
      </p:sp>
      <p:sp>
        <p:nvSpPr>
          <p:cNvPr id="3" name="Content Placeholder 2"/>
          <p:cNvSpPr>
            <a:spLocks noGrp="1"/>
          </p:cNvSpPr>
          <p:nvPr>
            <p:ph idx="1"/>
          </p:nvPr>
        </p:nvSpPr>
        <p:spPr/>
        <p:txBody>
          <a:bodyPr/>
          <a:lstStyle/>
          <a:p>
            <a:pPr marL="0" indent="0" algn="ctr">
              <a:buNone/>
            </a:pPr>
            <a:r>
              <a:rPr lang="en-US" altLang="en-US" sz="2800" dirty="0"/>
              <a:t>Determine the cause or causes of the mishap and formulate </a:t>
            </a:r>
            <a:r>
              <a:rPr lang="en-US" altLang="en-US" sz="2800" i="1" u="sng" dirty="0"/>
              <a:t>Recommendations</a:t>
            </a:r>
            <a:r>
              <a:rPr lang="en-US" altLang="en-US" sz="2800" dirty="0"/>
              <a:t> to prevent future mishaps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a:t>
            </a:fld>
            <a:endParaRPr lang="en-US" dirty="0">
              <a:solidFill>
                <a:schemeClr val="bg2"/>
              </a:solidFill>
            </a:endParaRPr>
          </a:p>
        </p:txBody>
      </p:sp>
      <p:pic>
        <p:nvPicPr>
          <p:cNvPr id="5" name="Picture 4" descr="team"/>
          <p:cNvPicPr>
            <a:picLocks noChangeAspect="1" noChangeArrowheads="1"/>
          </p:cNvPicPr>
          <p:nvPr/>
        </p:nvPicPr>
        <p:blipFill>
          <a:blip r:embed="rId3">
            <a:lum bright="48000" contrast="-54000"/>
            <a:extLst>
              <a:ext uri="{28A0092B-C50C-407E-A947-70E740481C1C}">
                <a14:useLocalDpi xmlns:a14="http://schemas.microsoft.com/office/drawing/2010/main" val="0"/>
              </a:ext>
            </a:extLst>
          </a:blip>
          <a:srcRect/>
          <a:stretch>
            <a:fillRect/>
          </a:stretch>
        </p:blipFill>
        <p:spPr bwMode="auto">
          <a:xfrm>
            <a:off x="1406525" y="2884488"/>
            <a:ext cx="6084888" cy="31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73157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Foot Stompers…………</a:t>
            </a:r>
            <a:endParaRPr lang="en-US" dirty="0"/>
          </a:p>
        </p:txBody>
      </p:sp>
      <p:sp>
        <p:nvSpPr>
          <p:cNvPr id="3" name="Content Placeholder 2"/>
          <p:cNvSpPr>
            <a:spLocks noGrp="1"/>
          </p:cNvSpPr>
          <p:nvPr>
            <p:ph idx="1"/>
          </p:nvPr>
        </p:nvSpPr>
        <p:spPr/>
        <p:txBody>
          <a:bodyPr/>
          <a:lstStyle/>
          <a:p>
            <a:pPr>
              <a:tabLst>
                <a:tab pos="514350" algn="l"/>
              </a:tabLst>
            </a:pPr>
            <a:r>
              <a:rPr lang="en-US" altLang="en-US" dirty="0"/>
              <a:t>Remember you work for the CA and this is your full-time job.</a:t>
            </a:r>
          </a:p>
          <a:p>
            <a:pPr>
              <a:tabLst>
                <a:tab pos="514350" algn="l"/>
              </a:tabLst>
            </a:pPr>
            <a:r>
              <a:rPr lang="en-US" altLang="en-US" dirty="0"/>
              <a:t>Save all original documentation for the AIB if one is appointed.</a:t>
            </a:r>
          </a:p>
          <a:p>
            <a:pPr lvl="1">
              <a:tabLst>
                <a:tab pos="514350" algn="l"/>
              </a:tabLst>
              <a:defRPr/>
            </a:pPr>
            <a:r>
              <a:rPr lang="en-US" altLang="en-US" dirty="0"/>
              <a:t>Pilots training folders/FEF, aircraft maintenance records, etc.</a:t>
            </a:r>
          </a:p>
          <a:p>
            <a:pPr lvl="1">
              <a:tabLst>
                <a:tab pos="514350" algn="l"/>
              </a:tabLst>
              <a:defRPr/>
            </a:pPr>
            <a:r>
              <a:rPr lang="en-US" altLang="en-US" dirty="0"/>
              <a:t>Make copies for wing if required</a:t>
            </a:r>
          </a:p>
          <a:p>
            <a:pPr>
              <a:tabLst>
                <a:tab pos="514350" algn="l"/>
              </a:tabLst>
            </a:pPr>
            <a:r>
              <a:rPr lang="en-US" altLang="en-US" dirty="0"/>
              <a:t>The IC is responsible for the logistics (</a:t>
            </a:r>
            <a:r>
              <a:rPr lang="en-US" altLang="en-US" dirty="0" err="1"/>
              <a:t>comm</a:t>
            </a:r>
            <a:r>
              <a:rPr lang="en-US" altLang="en-US" dirty="0"/>
              <a:t>, water, port-a-</a:t>
            </a:r>
            <a:r>
              <a:rPr lang="en-US" altLang="en-US" dirty="0" err="1"/>
              <a:t>potty</a:t>
            </a:r>
            <a:r>
              <a:rPr lang="en-US" altLang="en-US" dirty="0"/>
              <a:t>, </a:t>
            </a:r>
            <a:r>
              <a:rPr lang="en-US" altLang="en-US" dirty="0" err="1"/>
              <a:t>etc</a:t>
            </a:r>
            <a:r>
              <a:rPr lang="en-US" altLang="en-US" dirty="0"/>
              <a:t>) at the mishap site, not the BP!</a:t>
            </a:r>
          </a:p>
          <a:p>
            <a:pPr>
              <a:tabLst>
                <a:tab pos="514350" algn="l"/>
              </a:tabLst>
            </a:pPr>
            <a:r>
              <a:rPr lang="en-US" altLang="en-US" dirty="0"/>
              <a:t>All persons provided access to privileged safety information by the SIB sign the </a:t>
            </a:r>
            <a:r>
              <a:rPr lang="en-US" dirty="0"/>
              <a:t>“Non-Disclosure Agreement - Safety Investigation – DoD </a:t>
            </a:r>
            <a:r>
              <a:rPr lang="en-US" dirty="0" err="1"/>
              <a:t>Personnel”or</a:t>
            </a:r>
            <a:r>
              <a:rPr lang="en-US" dirty="0"/>
              <a:t> “Non-Disclosure Agreement - Safety Investigation – Contractor Rep” </a:t>
            </a:r>
            <a:r>
              <a:rPr lang="en-US" altLang="en-US" dirty="0"/>
              <a:t>and it is kept on file with the SIB.</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60</a:t>
            </a:fld>
            <a:endParaRPr lang="en-US" dirty="0">
              <a:solidFill>
                <a:schemeClr val="bg2"/>
              </a:solidFill>
            </a:endParaRPr>
          </a:p>
        </p:txBody>
      </p:sp>
    </p:spTree>
    <p:extLst>
      <p:ext uri="{BB962C8B-B14F-4D97-AF65-F5344CB8AC3E}">
        <p14:creationId xmlns:p14="http://schemas.microsoft.com/office/powerpoint/2010/main" val="30067889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SIB is the Priority</a:t>
            </a:r>
            <a:endParaRPr lang="en-US" dirty="0"/>
          </a:p>
        </p:txBody>
      </p:sp>
      <p:sp>
        <p:nvSpPr>
          <p:cNvPr id="3" name="Content Placeholder 2"/>
          <p:cNvSpPr>
            <a:spLocks noGrp="1"/>
          </p:cNvSpPr>
          <p:nvPr>
            <p:ph idx="1"/>
          </p:nvPr>
        </p:nvSpPr>
        <p:spPr/>
        <p:txBody>
          <a:bodyPr/>
          <a:lstStyle/>
          <a:p>
            <a:pPr>
              <a:tabLst>
                <a:tab pos="457200" algn="l"/>
                <a:tab pos="742950" algn="l"/>
              </a:tabLst>
            </a:pPr>
            <a:r>
              <a:rPr lang="en-US" altLang="en-US" dirty="0"/>
              <a:t>Let BP know immediately of potential distractions</a:t>
            </a:r>
          </a:p>
          <a:p>
            <a:pPr lvl="1">
              <a:lnSpc>
                <a:spcPct val="90000"/>
              </a:lnSpc>
              <a:tabLst>
                <a:tab pos="457200" algn="l"/>
                <a:tab pos="742950" algn="l"/>
              </a:tabLst>
              <a:defRPr/>
            </a:pPr>
            <a:r>
              <a:rPr lang="en-US" altLang="en-US" dirty="0"/>
              <a:t>Marital problems</a:t>
            </a:r>
          </a:p>
          <a:p>
            <a:pPr lvl="1">
              <a:lnSpc>
                <a:spcPct val="90000"/>
              </a:lnSpc>
              <a:tabLst>
                <a:tab pos="457200" algn="l"/>
                <a:tab pos="742950" algn="l"/>
              </a:tabLst>
              <a:defRPr/>
            </a:pPr>
            <a:r>
              <a:rPr lang="en-US" altLang="en-US" dirty="0"/>
              <a:t>Health problems</a:t>
            </a:r>
          </a:p>
          <a:p>
            <a:pPr lvl="1">
              <a:lnSpc>
                <a:spcPct val="90000"/>
              </a:lnSpc>
              <a:tabLst>
                <a:tab pos="457200" algn="l"/>
                <a:tab pos="742950" algn="l"/>
              </a:tabLst>
              <a:defRPr/>
            </a:pPr>
            <a:r>
              <a:rPr lang="en-US" altLang="en-US" dirty="0"/>
              <a:t>Family problems</a:t>
            </a:r>
          </a:p>
          <a:p>
            <a:pPr lvl="1">
              <a:lnSpc>
                <a:spcPct val="90000"/>
              </a:lnSpc>
              <a:tabLst>
                <a:tab pos="457200" algn="l"/>
                <a:tab pos="742950" algn="l"/>
              </a:tabLst>
              <a:defRPr/>
            </a:pPr>
            <a:r>
              <a:rPr lang="en-US" altLang="en-US" dirty="0"/>
              <a:t>Financial problems</a:t>
            </a:r>
          </a:p>
          <a:p>
            <a:pPr lvl="1">
              <a:lnSpc>
                <a:spcPct val="90000"/>
              </a:lnSpc>
              <a:tabLst>
                <a:tab pos="457200" algn="l"/>
                <a:tab pos="742950" algn="l"/>
              </a:tabLst>
              <a:defRPr/>
            </a:pPr>
            <a:r>
              <a:rPr lang="en-US" altLang="en-US" dirty="0"/>
              <a:t>Education </a:t>
            </a:r>
          </a:p>
          <a:p>
            <a:pPr lvl="1">
              <a:lnSpc>
                <a:spcPct val="90000"/>
              </a:lnSpc>
              <a:tabLst>
                <a:tab pos="457200" algn="l"/>
                <a:tab pos="742950" algn="l"/>
              </a:tabLst>
              <a:defRPr/>
            </a:pPr>
            <a:r>
              <a:rPr lang="en-US" altLang="en-US" dirty="0"/>
              <a:t>PCS</a:t>
            </a:r>
          </a:p>
          <a:p>
            <a:pPr lvl="1">
              <a:lnSpc>
                <a:spcPct val="90000"/>
              </a:lnSpc>
              <a:tabLst>
                <a:tab pos="457200" algn="l"/>
                <a:tab pos="742950" algn="l"/>
              </a:tabLst>
              <a:defRPr/>
            </a:pPr>
            <a:r>
              <a:rPr lang="en-US" altLang="en-US" dirty="0"/>
              <a:t>Separating</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61</a:t>
            </a:fld>
            <a:endParaRPr lang="en-US" dirty="0">
              <a:solidFill>
                <a:schemeClr val="bg2"/>
              </a:solidFill>
            </a:endParaRPr>
          </a:p>
        </p:txBody>
      </p:sp>
    </p:spTree>
    <p:extLst>
      <p:ext uri="{BB962C8B-B14F-4D97-AF65-F5344CB8AC3E}">
        <p14:creationId xmlns:p14="http://schemas.microsoft.com/office/powerpoint/2010/main" val="22376941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 Closing.…</a:t>
            </a:r>
            <a:endParaRPr lang="en-US" dirty="0"/>
          </a:p>
        </p:txBody>
      </p:sp>
      <p:sp>
        <p:nvSpPr>
          <p:cNvPr id="3" name="Content Placeholder 2"/>
          <p:cNvSpPr>
            <a:spLocks noGrp="1"/>
          </p:cNvSpPr>
          <p:nvPr>
            <p:ph idx="1"/>
          </p:nvPr>
        </p:nvSpPr>
        <p:spPr>
          <a:xfrm>
            <a:off x="1089212" y="1701800"/>
            <a:ext cx="2944902" cy="4546600"/>
          </a:xfrm>
        </p:spPr>
        <p:txBody>
          <a:bodyPr/>
          <a:lstStyle/>
          <a:p>
            <a:pPr marL="0" indent="0" algn="ctr">
              <a:buNone/>
            </a:pPr>
            <a:r>
              <a:rPr lang="en-US" altLang="en-US" sz="2800" dirty="0"/>
              <a:t>To help you navigate the process there is a Class A and Class B SIB Techniques Guide in AFSAS “Pubs &amp; Refs”</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62</a:t>
            </a:fld>
            <a:endParaRPr lang="en-US" dirty="0">
              <a:solidFill>
                <a:schemeClr val="bg2"/>
              </a:solidFill>
            </a:endParaRPr>
          </a:p>
        </p:txBody>
      </p:sp>
      <p:sp>
        <p:nvSpPr>
          <p:cNvPr id="5" name="Line 4"/>
          <p:cNvSpPr>
            <a:spLocks noChangeShapeType="1"/>
          </p:cNvSpPr>
          <p:nvPr/>
        </p:nvSpPr>
        <p:spPr bwMode="auto">
          <a:xfrm>
            <a:off x="4930775" y="1550988"/>
            <a:ext cx="0" cy="46069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5"/>
          <p:cNvSpPr>
            <a:spLocks noChangeShapeType="1"/>
          </p:cNvSpPr>
          <p:nvPr/>
        </p:nvSpPr>
        <p:spPr bwMode="auto">
          <a:xfrm>
            <a:off x="4930775" y="6134100"/>
            <a:ext cx="37036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 name="Line 6"/>
          <p:cNvSpPr>
            <a:spLocks noChangeShapeType="1"/>
          </p:cNvSpPr>
          <p:nvPr/>
        </p:nvSpPr>
        <p:spPr bwMode="auto">
          <a:xfrm flipV="1">
            <a:off x="4919663" y="1550988"/>
            <a:ext cx="3668712" cy="111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 name="Line 7"/>
          <p:cNvSpPr>
            <a:spLocks noChangeShapeType="1"/>
          </p:cNvSpPr>
          <p:nvPr/>
        </p:nvSpPr>
        <p:spPr bwMode="auto">
          <a:xfrm>
            <a:off x="8612188" y="1550988"/>
            <a:ext cx="0" cy="457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213" y="1701800"/>
            <a:ext cx="2693987" cy="4338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44533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225" y="2873829"/>
            <a:ext cx="8397875" cy="3374572"/>
          </a:xfrm>
        </p:spPr>
        <p:txBody>
          <a:bodyPr/>
          <a:lstStyle/>
          <a:p>
            <a:pPr marL="0" marR="4483" indent="0" algn="ctr" defTabSz="806867" eaLnBrk="1" fontAlgn="auto" hangingPunct="1">
              <a:spcBef>
                <a:spcPts val="0"/>
              </a:spcBef>
              <a:spcAft>
                <a:spcPts val="0"/>
              </a:spcAft>
              <a:buNone/>
            </a:pPr>
            <a:r>
              <a:rPr lang="en-US" sz="5400" spc="-4" dirty="0">
                <a:solidFill>
                  <a:srgbClr val="000000"/>
                </a:solidFill>
              </a:rPr>
              <a:t>Factor Analysis</a:t>
            </a:r>
          </a:p>
          <a:p>
            <a:pPr marL="0" marR="4483" indent="0" algn="ctr" defTabSz="806867" eaLnBrk="1" fontAlgn="auto" hangingPunct="1">
              <a:spcBef>
                <a:spcPts val="0"/>
              </a:spcBef>
              <a:spcAft>
                <a:spcPts val="0"/>
              </a:spcAft>
              <a:buNone/>
            </a:pPr>
            <a:r>
              <a:rPr lang="en-US" sz="5400" spc="-4" dirty="0">
                <a:solidFill>
                  <a:srgbClr val="000000"/>
                </a:solidFill>
                <a:cs typeface="Arial"/>
              </a:rPr>
              <a:t>(Brief on or about Day 7)</a:t>
            </a:r>
            <a:endParaRPr lang="en-US" sz="5400" dirty="0">
              <a:solidFill>
                <a:prstClr val="black"/>
              </a:solidFill>
              <a:cs typeface="Arial"/>
            </a:endParaRP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63</a:t>
            </a:fld>
            <a:endParaRPr lang="en-US" dirty="0">
              <a:solidFill>
                <a:schemeClr val="bg2"/>
              </a:solidFill>
            </a:endParaRPr>
          </a:p>
        </p:txBody>
      </p:sp>
    </p:spTree>
    <p:extLst>
      <p:ext uri="{BB962C8B-B14F-4D97-AF65-F5344CB8AC3E}">
        <p14:creationId xmlns:p14="http://schemas.microsoft.com/office/powerpoint/2010/main" val="4825952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225" y="2426208"/>
            <a:ext cx="8397875" cy="3822192"/>
          </a:xfrm>
        </p:spPr>
        <p:txBody>
          <a:bodyPr/>
          <a:lstStyle/>
          <a:p>
            <a:pPr algn="ctr" eaLnBrk="1" hangingPunct="1">
              <a:spcBef>
                <a:spcPct val="0"/>
              </a:spcBef>
              <a:buClrTx/>
              <a:buSzTx/>
              <a:buFontTx/>
              <a:buNone/>
              <a:defRPr/>
            </a:pPr>
            <a:r>
              <a:rPr lang="en-US" sz="6000" dirty="0">
                <a:solidFill>
                  <a:schemeClr val="accent6">
                    <a:lumMod val="75000"/>
                  </a:schemeClr>
                </a:solidFill>
                <a:cs typeface="Times New Roman" pitchFamily="18" charset="0"/>
              </a:rPr>
              <a:t>Analysis</a:t>
            </a:r>
            <a:endParaRPr lang="en-US" altLang="en-US" sz="6000" dirty="0">
              <a:solidFill>
                <a:schemeClr val="accent6">
                  <a:lumMod val="75000"/>
                </a:schemeClr>
              </a:solidFill>
              <a:cs typeface="Times New Roman" pitchFamily="18" charset="0"/>
            </a:endParaRP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64</a:t>
            </a:fld>
            <a:endParaRPr lang="en-US" dirty="0">
              <a:solidFill>
                <a:schemeClr val="bg2"/>
              </a:solidFill>
            </a:endParaRPr>
          </a:p>
        </p:txBody>
      </p:sp>
    </p:spTree>
    <p:extLst>
      <p:ext uri="{BB962C8B-B14F-4D97-AF65-F5344CB8AC3E}">
        <p14:creationId xmlns:p14="http://schemas.microsoft.com/office/powerpoint/2010/main" val="1423837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Investigation Flow</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65</a:t>
            </a:fld>
            <a:endParaRPr lang="en-US" dirty="0">
              <a:solidFill>
                <a:schemeClr val="bg2"/>
              </a:solidFill>
            </a:endParaRPr>
          </a:p>
        </p:txBody>
      </p:sp>
      <p:sp>
        <p:nvSpPr>
          <p:cNvPr id="7" name="TextBox 3"/>
          <p:cNvSpPr txBox="1">
            <a:spLocks noChangeArrowheads="1"/>
          </p:cNvSpPr>
          <p:nvPr/>
        </p:nvSpPr>
        <p:spPr bwMode="auto">
          <a:xfrm>
            <a:off x="650875" y="1447800"/>
            <a:ext cx="11779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Mishap</a:t>
            </a:r>
          </a:p>
        </p:txBody>
      </p:sp>
      <p:sp>
        <p:nvSpPr>
          <p:cNvPr id="8" name="TextBox 4"/>
          <p:cNvSpPr txBox="1">
            <a:spLocks noChangeArrowheads="1"/>
          </p:cNvSpPr>
          <p:nvPr/>
        </p:nvSpPr>
        <p:spPr bwMode="auto">
          <a:xfrm>
            <a:off x="623888" y="2209800"/>
            <a:ext cx="1912937"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Investigation</a:t>
            </a:r>
          </a:p>
        </p:txBody>
      </p:sp>
      <p:sp>
        <p:nvSpPr>
          <p:cNvPr id="9" name="TextBox 7"/>
          <p:cNvSpPr txBox="1">
            <a:spLocks noChangeArrowheads="1"/>
          </p:cNvSpPr>
          <p:nvPr/>
        </p:nvSpPr>
        <p:spPr bwMode="auto">
          <a:xfrm>
            <a:off x="625475" y="2971800"/>
            <a:ext cx="12112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Factors</a:t>
            </a:r>
          </a:p>
        </p:txBody>
      </p:sp>
      <p:sp>
        <p:nvSpPr>
          <p:cNvPr id="10" name="TextBox 8"/>
          <p:cNvSpPr txBox="1">
            <a:spLocks noChangeArrowheads="1"/>
          </p:cNvSpPr>
          <p:nvPr/>
        </p:nvSpPr>
        <p:spPr bwMode="auto">
          <a:xfrm>
            <a:off x="641350" y="4343400"/>
            <a:ext cx="13509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Findings</a:t>
            </a:r>
          </a:p>
        </p:txBody>
      </p:sp>
      <p:sp>
        <p:nvSpPr>
          <p:cNvPr id="11" name="TextBox 9"/>
          <p:cNvSpPr txBox="1">
            <a:spLocks noChangeArrowheads="1"/>
          </p:cNvSpPr>
          <p:nvPr/>
        </p:nvSpPr>
        <p:spPr bwMode="auto">
          <a:xfrm>
            <a:off x="600075" y="5029200"/>
            <a:ext cx="12287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Causes</a:t>
            </a:r>
          </a:p>
        </p:txBody>
      </p:sp>
      <p:sp>
        <p:nvSpPr>
          <p:cNvPr id="12" name="TextBox 10"/>
          <p:cNvSpPr txBox="1">
            <a:spLocks noChangeArrowheads="1"/>
          </p:cNvSpPr>
          <p:nvPr/>
        </p:nvSpPr>
        <p:spPr bwMode="auto">
          <a:xfrm>
            <a:off x="544513" y="5715000"/>
            <a:ext cx="2754312"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Recommendations</a:t>
            </a:r>
          </a:p>
        </p:txBody>
      </p:sp>
      <p:sp>
        <p:nvSpPr>
          <p:cNvPr id="13" name="TextBox 11"/>
          <p:cNvSpPr txBox="1">
            <a:spLocks noChangeArrowheads="1"/>
          </p:cNvSpPr>
          <p:nvPr/>
        </p:nvSpPr>
        <p:spPr bwMode="auto">
          <a:xfrm>
            <a:off x="2590800" y="2075330"/>
            <a:ext cx="52974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latin typeface="+mn-lt"/>
                <a:cs typeface="Times New Roman" panose="02020603050405020304" pitchFamily="18" charset="0"/>
              </a:rPr>
              <a:t>Determine and reconstruct the sequence of events</a:t>
            </a:r>
          </a:p>
          <a:p>
            <a:pPr algn="ctr">
              <a:spcBef>
                <a:spcPct val="0"/>
              </a:spcBef>
              <a:buClrTx/>
              <a:buSzTx/>
              <a:buFontTx/>
              <a:buNone/>
            </a:pPr>
            <a:endParaRPr lang="en-US" altLang="en-US" sz="1000" b="0" dirty="0">
              <a:cs typeface="Times New Roman" panose="02020603050405020304" pitchFamily="18" charset="0"/>
            </a:endParaRPr>
          </a:p>
        </p:txBody>
      </p:sp>
      <p:cxnSp>
        <p:nvCxnSpPr>
          <p:cNvPr id="14" name="Straight Arrow Connector 13"/>
          <p:cNvCxnSpPr/>
          <p:nvPr/>
        </p:nvCxnSpPr>
        <p:spPr>
          <a:xfrm rot="5400000">
            <a:off x="-2015332" y="3799682"/>
            <a:ext cx="4754563"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5"/>
          <p:cNvSpPr>
            <a:spLocks noChangeArrowheads="1"/>
          </p:cNvSpPr>
          <p:nvPr/>
        </p:nvSpPr>
        <p:spPr bwMode="auto">
          <a:xfrm>
            <a:off x="1905000" y="2855259"/>
            <a:ext cx="6858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Any act or issue that affected the outcome of the mishap, whether causal or not</a:t>
            </a:r>
          </a:p>
        </p:txBody>
      </p:sp>
      <p:sp>
        <p:nvSpPr>
          <p:cNvPr id="16" name="TextBox 16"/>
          <p:cNvSpPr txBox="1">
            <a:spLocks noChangeArrowheads="1"/>
          </p:cNvSpPr>
          <p:nvPr/>
        </p:nvSpPr>
        <p:spPr bwMode="auto">
          <a:xfrm>
            <a:off x="2057400" y="4237691"/>
            <a:ext cx="67500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Mishap overview in chronological order containing factors and events that sustain the mishap sequence</a:t>
            </a:r>
          </a:p>
        </p:txBody>
      </p:sp>
      <p:sp>
        <p:nvSpPr>
          <p:cNvPr id="17" name="TextBox 17"/>
          <p:cNvSpPr txBox="1">
            <a:spLocks noChangeArrowheads="1"/>
          </p:cNvSpPr>
          <p:nvPr/>
        </p:nvSpPr>
        <p:spPr bwMode="auto">
          <a:xfrm>
            <a:off x="2300288" y="5041900"/>
            <a:ext cx="588897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Findings that explain why the mishap occurred</a:t>
            </a:r>
          </a:p>
        </p:txBody>
      </p:sp>
      <p:sp>
        <p:nvSpPr>
          <p:cNvPr id="18" name="TextBox 19"/>
          <p:cNvSpPr txBox="1">
            <a:spLocks noChangeArrowheads="1"/>
          </p:cNvSpPr>
          <p:nvPr/>
        </p:nvSpPr>
        <p:spPr bwMode="auto">
          <a:xfrm>
            <a:off x="641350" y="3657600"/>
            <a:ext cx="11096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Report</a:t>
            </a:r>
          </a:p>
        </p:txBody>
      </p:sp>
      <p:sp>
        <p:nvSpPr>
          <p:cNvPr id="19" name="TextBox 20"/>
          <p:cNvSpPr txBox="1">
            <a:spLocks noChangeArrowheads="1"/>
          </p:cNvSpPr>
          <p:nvPr/>
        </p:nvSpPr>
        <p:spPr bwMode="auto">
          <a:xfrm>
            <a:off x="2379312" y="3678238"/>
            <a:ext cx="20860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Write the report</a:t>
            </a:r>
          </a:p>
        </p:txBody>
      </p:sp>
      <p:sp>
        <p:nvSpPr>
          <p:cNvPr id="20" name="TextBox 18"/>
          <p:cNvSpPr txBox="1">
            <a:spLocks noChangeArrowheads="1"/>
          </p:cNvSpPr>
          <p:nvPr/>
        </p:nvSpPr>
        <p:spPr bwMode="auto">
          <a:xfrm>
            <a:off x="3276600" y="5629835"/>
            <a:ext cx="5410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Feasible Actions which are intended to prevent recurrence of a similar mishap</a:t>
            </a:r>
          </a:p>
          <a:p>
            <a:pPr algn="ctr">
              <a:spcBef>
                <a:spcPct val="0"/>
              </a:spcBef>
              <a:buClrTx/>
              <a:buSzTx/>
              <a:buFontTx/>
              <a:buNone/>
            </a:pPr>
            <a:endParaRPr lang="en-US" altLang="en-US" sz="1400" dirty="0"/>
          </a:p>
        </p:txBody>
      </p:sp>
      <p:sp>
        <p:nvSpPr>
          <p:cNvPr id="3" name="Rectangle 2">
            <a:extLst>
              <a:ext uri="{FF2B5EF4-FFF2-40B4-BE49-F238E27FC236}">
                <a16:creationId xmlns:a16="http://schemas.microsoft.com/office/drawing/2014/main" id="{0A72BABA-4AF4-25FA-7B43-B9927CF792C7}"/>
              </a:ext>
            </a:extLst>
          </p:cNvPr>
          <p:cNvSpPr/>
          <p:nvPr/>
        </p:nvSpPr>
        <p:spPr bwMode="auto">
          <a:xfrm>
            <a:off x="519907" y="2789612"/>
            <a:ext cx="8104186" cy="794683"/>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875304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What to Why</a:t>
            </a:r>
            <a:endParaRPr lang="en-US" dirty="0"/>
          </a:p>
        </p:txBody>
      </p:sp>
      <p:sp>
        <p:nvSpPr>
          <p:cNvPr id="3" name="Content Placeholder 2"/>
          <p:cNvSpPr>
            <a:spLocks noGrp="1"/>
          </p:cNvSpPr>
          <p:nvPr>
            <p:ph idx="1"/>
          </p:nvPr>
        </p:nvSpPr>
        <p:spPr/>
        <p:txBody>
          <a:bodyPr/>
          <a:lstStyle/>
          <a:p>
            <a:r>
              <a:rPr lang="en-US" altLang="en-US" dirty="0"/>
              <a:t>Without finding “The Why,” the failure will occur over and over</a:t>
            </a:r>
          </a:p>
          <a:p>
            <a:r>
              <a:rPr lang="en-US" altLang="en-US" dirty="0"/>
              <a:t>Keep asking “Why” until reaching a dead end</a:t>
            </a:r>
          </a:p>
          <a:p>
            <a:pPr marL="0" lvl="1" indent="0" algn="ctr">
              <a:lnSpc>
                <a:spcPct val="150000"/>
              </a:lnSpc>
              <a:spcBef>
                <a:spcPct val="50000"/>
              </a:spcBef>
              <a:buNone/>
            </a:pPr>
            <a:r>
              <a:rPr lang="en-US" altLang="en-US" dirty="0">
                <a:ea typeface="+mn-ea"/>
                <a:cs typeface="+mn-cs"/>
              </a:rPr>
              <a:t>Elevator fell off … </a:t>
            </a:r>
            <a:r>
              <a:rPr lang="en-US" altLang="en-US" dirty="0">
                <a:solidFill>
                  <a:srgbClr val="FF0000"/>
                </a:solidFill>
                <a:ea typeface="+mn-ea"/>
                <a:cs typeface="+mn-cs"/>
              </a:rPr>
              <a:t>Why</a:t>
            </a:r>
            <a:r>
              <a:rPr lang="en-US" altLang="en-US" dirty="0">
                <a:ea typeface="+mn-ea"/>
                <a:cs typeface="+mn-cs"/>
              </a:rPr>
              <a:t>?</a:t>
            </a:r>
          </a:p>
          <a:p>
            <a:pPr marL="0" lvl="1" indent="0" algn="ctr">
              <a:lnSpc>
                <a:spcPct val="150000"/>
              </a:lnSpc>
              <a:spcBef>
                <a:spcPct val="50000"/>
              </a:spcBef>
              <a:buNone/>
            </a:pPr>
            <a:r>
              <a:rPr lang="en-US" altLang="en-US" dirty="0">
                <a:ea typeface="+mn-ea"/>
                <a:cs typeface="+mn-cs"/>
              </a:rPr>
              <a:t>Bolt failed ... </a:t>
            </a:r>
            <a:r>
              <a:rPr lang="en-US" altLang="en-US" dirty="0">
                <a:solidFill>
                  <a:srgbClr val="FF0000"/>
                </a:solidFill>
                <a:ea typeface="+mn-ea"/>
                <a:cs typeface="+mn-cs"/>
              </a:rPr>
              <a:t>Why</a:t>
            </a:r>
            <a:r>
              <a:rPr lang="en-US" altLang="en-US" dirty="0">
                <a:ea typeface="+mn-ea"/>
                <a:cs typeface="+mn-cs"/>
              </a:rPr>
              <a:t>?</a:t>
            </a:r>
          </a:p>
          <a:p>
            <a:pPr marL="0" lvl="1" indent="0" algn="ctr">
              <a:lnSpc>
                <a:spcPct val="150000"/>
              </a:lnSpc>
              <a:spcBef>
                <a:spcPct val="50000"/>
              </a:spcBef>
              <a:buNone/>
            </a:pPr>
            <a:r>
              <a:rPr lang="en-US" altLang="en-US" dirty="0">
                <a:ea typeface="+mn-ea"/>
                <a:cs typeface="+mn-cs"/>
              </a:rPr>
              <a:t>Improperly installed ... </a:t>
            </a:r>
            <a:r>
              <a:rPr lang="en-US" altLang="en-US" dirty="0">
                <a:solidFill>
                  <a:srgbClr val="FF0000"/>
                </a:solidFill>
                <a:ea typeface="+mn-ea"/>
                <a:cs typeface="+mn-cs"/>
              </a:rPr>
              <a:t>Why</a:t>
            </a:r>
            <a:r>
              <a:rPr lang="en-US" altLang="en-US" dirty="0">
                <a:ea typeface="+mn-ea"/>
                <a:cs typeface="+mn-cs"/>
              </a:rPr>
              <a:t>?</a:t>
            </a:r>
          </a:p>
          <a:p>
            <a:pPr marL="0" lvl="1" indent="0" algn="ctr">
              <a:lnSpc>
                <a:spcPct val="150000"/>
              </a:lnSpc>
              <a:spcBef>
                <a:spcPct val="50000"/>
              </a:spcBef>
              <a:buNone/>
            </a:pPr>
            <a:r>
              <a:rPr lang="en-US" altLang="en-US" dirty="0">
                <a:ea typeface="+mn-ea"/>
                <a:cs typeface="+mn-cs"/>
              </a:rPr>
              <a:t>T.O. wrong ... </a:t>
            </a:r>
            <a:r>
              <a:rPr lang="en-US" altLang="en-US" dirty="0">
                <a:solidFill>
                  <a:srgbClr val="FF0000"/>
                </a:solidFill>
                <a:ea typeface="+mn-ea"/>
                <a:cs typeface="+mn-cs"/>
              </a:rPr>
              <a:t>Why</a:t>
            </a:r>
            <a:r>
              <a:rPr lang="en-US" altLang="en-US" dirty="0">
                <a:ea typeface="+mn-ea"/>
                <a:cs typeface="+mn-cs"/>
              </a:rPr>
              <a:t>?</a:t>
            </a:r>
          </a:p>
          <a:p>
            <a:pPr marL="0" lvl="1" indent="0" algn="ctr">
              <a:lnSpc>
                <a:spcPct val="150000"/>
              </a:lnSpc>
              <a:spcBef>
                <a:spcPct val="50000"/>
              </a:spcBef>
              <a:buNone/>
            </a:pPr>
            <a:r>
              <a:rPr lang="en-US" altLang="en-US" dirty="0">
                <a:ea typeface="+mn-ea"/>
                <a:cs typeface="+mn-cs"/>
              </a:rPr>
              <a:t>Not field tested ... </a:t>
            </a:r>
            <a:r>
              <a:rPr lang="en-US" altLang="en-US" dirty="0">
                <a:solidFill>
                  <a:srgbClr val="FF0000"/>
                </a:solidFill>
                <a:ea typeface="+mn-ea"/>
                <a:cs typeface="+mn-cs"/>
              </a:rPr>
              <a:t>Why</a:t>
            </a:r>
            <a:r>
              <a:rPr lang="en-US" altLang="en-US" dirty="0">
                <a:ea typeface="+mn-ea"/>
                <a:cs typeface="+mn-cs"/>
              </a:rPr>
              <a:t>?</a:t>
            </a:r>
          </a:p>
          <a:p>
            <a:pPr marL="0" lvl="1" indent="0" algn="ctr">
              <a:lnSpc>
                <a:spcPct val="150000"/>
              </a:lnSpc>
              <a:spcBef>
                <a:spcPct val="50000"/>
              </a:spcBef>
              <a:buNone/>
            </a:pPr>
            <a:r>
              <a:rPr lang="en-US" altLang="en-US" dirty="0">
                <a:ea typeface="+mn-ea"/>
                <a:cs typeface="+mn-cs"/>
              </a:rPr>
              <a:t>No requirement to field test … </a:t>
            </a:r>
            <a:r>
              <a:rPr lang="en-US" altLang="en-US" dirty="0">
                <a:solidFill>
                  <a:srgbClr val="FF0000"/>
                </a:solidFill>
                <a:ea typeface="+mn-ea"/>
                <a:cs typeface="+mn-cs"/>
              </a:rPr>
              <a:t>Bingo</a:t>
            </a:r>
            <a:r>
              <a:rPr lang="en-US" altLang="en-US" dirty="0">
                <a:ea typeface="+mn-ea"/>
                <a:cs typeface="+mn-cs"/>
              </a:rPr>
              <a:t>!</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66</a:t>
            </a:fld>
            <a:endParaRPr lang="en-US" dirty="0">
              <a:solidFill>
                <a:schemeClr val="bg2"/>
              </a:solidFill>
            </a:endParaRPr>
          </a:p>
        </p:txBody>
      </p:sp>
      <p:cxnSp>
        <p:nvCxnSpPr>
          <p:cNvPr id="6" name="Straight Connector 5"/>
          <p:cNvCxnSpPr/>
          <p:nvPr/>
        </p:nvCxnSpPr>
        <p:spPr bwMode="auto">
          <a:xfrm flipV="1">
            <a:off x="1793173" y="3538847"/>
            <a:ext cx="5058889" cy="11874"/>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84966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What to Why</a:t>
            </a:r>
            <a:endParaRPr lang="en-US" dirty="0"/>
          </a:p>
        </p:txBody>
      </p:sp>
      <p:sp>
        <p:nvSpPr>
          <p:cNvPr id="3" name="Content Placeholder 2"/>
          <p:cNvSpPr>
            <a:spLocks noGrp="1"/>
          </p:cNvSpPr>
          <p:nvPr>
            <p:ph idx="1"/>
          </p:nvPr>
        </p:nvSpPr>
        <p:spPr/>
        <p:txBody>
          <a:bodyPr/>
          <a:lstStyle/>
          <a:p>
            <a:r>
              <a:rPr lang="en-US" altLang="en-US" dirty="0"/>
              <a:t>The investigation needs to be done in a sequential and consistent manner so all relevant facts are collected </a:t>
            </a:r>
            <a:r>
              <a:rPr lang="en-US" altLang="en-US" u="sng" dirty="0"/>
              <a:t>before any conclusions are drawn</a:t>
            </a:r>
          </a:p>
          <a:p>
            <a:endParaRPr lang="en-US" altLang="en-US" dirty="0"/>
          </a:p>
          <a:p>
            <a:pPr marL="0" indent="0" algn="ctr">
              <a:buNone/>
            </a:pPr>
            <a:r>
              <a:rPr lang="en-US" altLang="en-US" dirty="0"/>
              <a:t>DO NOT CONCENTRATE ON ANY ONE AREA EARLY TO THE EXCLUSION OF OTHER AREAS</a:t>
            </a:r>
          </a:p>
          <a:p>
            <a:endParaRPr lang="en-US" altLang="en-US" dirty="0"/>
          </a:p>
          <a:p>
            <a:pPr marL="0" indent="0" algn="ctr">
              <a:buNone/>
            </a:pPr>
            <a:r>
              <a:rPr lang="en-US" altLang="en-US" dirty="0">
                <a:solidFill>
                  <a:srgbClr val="FF0000"/>
                </a:solidFill>
              </a:rPr>
              <a:t>ENSURE THE FACTS LEAD TO THE CONCLUSION, RATHER THAN THE OTHER WAY AROUND!</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67</a:t>
            </a:fld>
            <a:endParaRPr lang="en-US" dirty="0">
              <a:solidFill>
                <a:schemeClr val="bg2"/>
              </a:solidFill>
            </a:endParaRPr>
          </a:p>
        </p:txBody>
      </p:sp>
    </p:spTree>
    <p:extLst>
      <p:ext uri="{BB962C8B-B14F-4D97-AF65-F5344CB8AC3E}">
        <p14:creationId xmlns:p14="http://schemas.microsoft.com/office/powerpoint/2010/main" val="42373078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What to Why</a:t>
            </a:r>
            <a:endParaRPr lang="en-US" dirty="0"/>
          </a:p>
        </p:txBody>
      </p:sp>
      <p:sp>
        <p:nvSpPr>
          <p:cNvPr id="3" name="Content Placeholder 2"/>
          <p:cNvSpPr>
            <a:spLocks noGrp="1"/>
          </p:cNvSpPr>
          <p:nvPr>
            <p:ph idx="1"/>
          </p:nvPr>
        </p:nvSpPr>
        <p:spPr/>
        <p:txBody>
          <a:bodyPr/>
          <a:lstStyle/>
          <a:p>
            <a:r>
              <a:rPr lang="en-US" altLang="en-US" dirty="0"/>
              <a:t>Plot out mishap sequence</a:t>
            </a:r>
          </a:p>
          <a:p>
            <a:pPr lvl="1">
              <a:defRPr/>
            </a:pPr>
            <a:r>
              <a:rPr lang="en-US" altLang="en-US" dirty="0"/>
              <a:t>Will help in identifying both factors and non-factors</a:t>
            </a:r>
          </a:p>
          <a:p>
            <a:pPr lvl="1">
              <a:defRPr/>
            </a:pPr>
            <a:r>
              <a:rPr lang="en-US" altLang="en-US" dirty="0"/>
              <a:t>Serves as a starting point for identifying findings </a:t>
            </a:r>
          </a:p>
          <a:p>
            <a:r>
              <a:rPr lang="en-US" altLang="en-US" dirty="0"/>
              <a:t>Now for the white boards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68</a:t>
            </a:fld>
            <a:endParaRPr lang="en-US" dirty="0">
              <a:solidFill>
                <a:schemeClr val="bg2"/>
              </a:solidFill>
            </a:endParaRPr>
          </a:p>
        </p:txBody>
      </p:sp>
    </p:spTree>
    <p:extLst>
      <p:ext uri="{BB962C8B-B14F-4D97-AF65-F5344CB8AC3E}">
        <p14:creationId xmlns:p14="http://schemas.microsoft.com/office/powerpoint/2010/main" val="37305961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Fault Tree Analysis</a:t>
            </a:r>
            <a:endParaRPr lang="en-US" dirty="0"/>
          </a:p>
        </p:txBody>
      </p:sp>
      <p:sp>
        <p:nvSpPr>
          <p:cNvPr id="3" name="Content Placeholder 2"/>
          <p:cNvSpPr>
            <a:spLocks noGrp="1"/>
          </p:cNvSpPr>
          <p:nvPr>
            <p:ph idx="1"/>
          </p:nvPr>
        </p:nvSpPr>
        <p:spPr/>
        <p:txBody>
          <a:bodyPr/>
          <a:lstStyle/>
          <a:p>
            <a:r>
              <a:rPr lang="en-US" altLang="en-US" dirty="0"/>
              <a:t>Starts with the significant event </a:t>
            </a:r>
          </a:p>
          <a:p>
            <a:r>
              <a:rPr lang="en-US" altLang="en-US" dirty="0"/>
              <a:t>List possible causes at next level</a:t>
            </a:r>
          </a:p>
          <a:p>
            <a:r>
              <a:rPr lang="en-US" altLang="en-US" dirty="0"/>
              <a:t>Each cause now becomes a significant event with analysis listed below </a:t>
            </a:r>
          </a:p>
          <a:p>
            <a:r>
              <a:rPr lang="en-US" altLang="en-US" dirty="0"/>
              <a:t>For each potential cause, list probability </a:t>
            </a:r>
          </a:p>
          <a:p>
            <a:r>
              <a:rPr lang="en-US" altLang="en-US" dirty="0"/>
              <a:t>When probability nears zero, you are done in that direction</a:t>
            </a:r>
          </a:p>
          <a:p>
            <a:r>
              <a:rPr lang="en-US" altLang="en-US" dirty="0"/>
              <a:t>Visually shows logic</a:t>
            </a:r>
          </a:p>
          <a:p>
            <a:r>
              <a:rPr lang="en-US" altLang="en-US" dirty="0"/>
              <a:t>Brainstorm all possible causes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69</a:t>
            </a:fld>
            <a:endParaRPr lang="en-US" dirty="0">
              <a:solidFill>
                <a:schemeClr val="bg2"/>
              </a:solidFill>
            </a:endParaRPr>
          </a:p>
        </p:txBody>
      </p:sp>
    </p:spTree>
    <p:extLst>
      <p:ext uri="{BB962C8B-B14F-4D97-AF65-F5344CB8AC3E}">
        <p14:creationId xmlns:p14="http://schemas.microsoft.com/office/powerpoint/2010/main" val="655964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How Do Investigations </a:t>
            </a:r>
            <a:br>
              <a:rPr lang="en-US" altLang="en-US" dirty="0"/>
            </a:br>
            <a:r>
              <a:rPr lang="en-US" altLang="en-US" dirty="0"/>
              <a:t>Prevent Mishaps?</a:t>
            </a:r>
            <a:endParaRPr lang="en-US" dirty="0"/>
          </a:p>
        </p:txBody>
      </p:sp>
      <p:sp>
        <p:nvSpPr>
          <p:cNvPr id="3" name="Content Placeholder 2"/>
          <p:cNvSpPr>
            <a:spLocks noGrp="1"/>
          </p:cNvSpPr>
          <p:nvPr>
            <p:ph idx="1"/>
          </p:nvPr>
        </p:nvSpPr>
        <p:spPr/>
        <p:txBody>
          <a:bodyPr/>
          <a:lstStyle/>
          <a:p>
            <a:r>
              <a:rPr lang="en-US" altLang="en-US" u="sng" dirty="0"/>
              <a:t>Recommendations</a:t>
            </a:r>
            <a:r>
              <a:rPr lang="en-US" altLang="en-US" dirty="0"/>
              <a:t>…..the Single Most Important Result of a Safety Investigation</a:t>
            </a:r>
          </a:p>
          <a:p>
            <a:r>
              <a:rPr lang="en-US" altLang="en-US" dirty="0"/>
              <a:t>Address Mishap Causes (Causal Findings)</a:t>
            </a:r>
          </a:p>
          <a:p>
            <a:endParaRPr lang="en-US" altLang="en-US" dirty="0"/>
          </a:p>
          <a:p>
            <a:endParaRPr lang="en-US" altLang="en-US" dirty="0"/>
          </a:p>
          <a:p>
            <a:pPr marL="0" indent="0" algn="ctr">
              <a:buNone/>
            </a:pPr>
            <a:r>
              <a:rPr lang="en-US" altLang="en-US" sz="2800" dirty="0">
                <a:solidFill>
                  <a:srgbClr val="FF0000"/>
                </a:solidFill>
              </a:rPr>
              <a:t>Determining Accurate Root Causes   =   Mishap Preventing Recommendations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a:t>
            </a:fld>
            <a:endParaRPr lang="en-US" dirty="0">
              <a:solidFill>
                <a:schemeClr val="bg2"/>
              </a:solidFill>
            </a:endParaRPr>
          </a:p>
        </p:txBody>
      </p:sp>
    </p:spTree>
    <p:extLst>
      <p:ext uri="{BB962C8B-B14F-4D97-AF65-F5344CB8AC3E}">
        <p14:creationId xmlns:p14="http://schemas.microsoft.com/office/powerpoint/2010/main" val="2543614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Fault Tree Analysis</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70</a:t>
            </a:fld>
            <a:endParaRPr lang="en-US" dirty="0">
              <a:solidFill>
                <a:schemeClr val="bg2"/>
              </a:solidFill>
            </a:endParaRPr>
          </a:p>
        </p:txBody>
      </p:sp>
      <p:sp>
        <p:nvSpPr>
          <p:cNvPr id="6" name="Rectangle 5"/>
          <p:cNvSpPr>
            <a:spLocks noChangeArrowheads="1"/>
          </p:cNvSpPr>
          <p:nvPr/>
        </p:nvSpPr>
        <p:spPr bwMode="auto">
          <a:xfrm>
            <a:off x="2689225" y="1581150"/>
            <a:ext cx="3668713" cy="11620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8" name="Text Box 7"/>
          <p:cNvSpPr txBox="1">
            <a:spLocks noChangeArrowheads="1"/>
          </p:cNvSpPr>
          <p:nvPr/>
        </p:nvSpPr>
        <p:spPr bwMode="auto">
          <a:xfrm>
            <a:off x="2916238" y="2013263"/>
            <a:ext cx="3282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800" dirty="0"/>
              <a:t>Pilot does not eject - Fatality</a:t>
            </a:r>
          </a:p>
        </p:txBody>
      </p:sp>
      <p:sp>
        <p:nvSpPr>
          <p:cNvPr id="9" name="Line 8"/>
          <p:cNvSpPr>
            <a:spLocks noChangeShapeType="1"/>
          </p:cNvSpPr>
          <p:nvPr/>
        </p:nvSpPr>
        <p:spPr bwMode="auto">
          <a:xfrm>
            <a:off x="4506913" y="2743200"/>
            <a:ext cx="0" cy="40957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Line 9"/>
          <p:cNvSpPr>
            <a:spLocks noChangeShapeType="1"/>
          </p:cNvSpPr>
          <p:nvPr/>
        </p:nvSpPr>
        <p:spPr bwMode="auto">
          <a:xfrm>
            <a:off x="1249363" y="3151188"/>
            <a:ext cx="6808787" cy="15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 name="Rectangle 10"/>
          <p:cNvSpPr>
            <a:spLocks noChangeArrowheads="1"/>
          </p:cNvSpPr>
          <p:nvPr/>
        </p:nvSpPr>
        <p:spPr bwMode="auto">
          <a:xfrm>
            <a:off x="484188" y="3592513"/>
            <a:ext cx="168910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2" name="Text Box 11"/>
          <p:cNvSpPr txBox="1">
            <a:spLocks noChangeArrowheads="1"/>
          </p:cNvSpPr>
          <p:nvPr/>
        </p:nvSpPr>
        <p:spPr bwMode="auto">
          <a:xfrm>
            <a:off x="622300" y="3784600"/>
            <a:ext cx="13731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Pilot</a:t>
            </a:r>
          </a:p>
          <a:p>
            <a:pPr algn="ctr">
              <a:spcBef>
                <a:spcPct val="0"/>
              </a:spcBef>
              <a:buClrTx/>
              <a:buSzTx/>
              <a:buFontTx/>
              <a:buNone/>
            </a:pPr>
            <a:r>
              <a:rPr lang="en-US" altLang="en-US" sz="1400"/>
              <a:t>Incapacitation</a:t>
            </a:r>
          </a:p>
        </p:txBody>
      </p:sp>
      <p:sp>
        <p:nvSpPr>
          <p:cNvPr id="13" name="Rectangle 12"/>
          <p:cNvSpPr>
            <a:spLocks noChangeArrowheads="1"/>
          </p:cNvSpPr>
          <p:nvPr/>
        </p:nvSpPr>
        <p:spPr bwMode="auto">
          <a:xfrm>
            <a:off x="474663" y="4800600"/>
            <a:ext cx="168910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4" name="Text Box 13"/>
          <p:cNvSpPr txBox="1">
            <a:spLocks noChangeArrowheads="1"/>
          </p:cNvSpPr>
          <p:nvPr/>
        </p:nvSpPr>
        <p:spPr bwMode="auto">
          <a:xfrm>
            <a:off x="450850" y="4891088"/>
            <a:ext cx="17399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Analysis:</a:t>
            </a:r>
          </a:p>
          <a:p>
            <a:pPr algn="ctr">
              <a:spcBef>
                <a:spcPct val="0"/>
              </a:spcBef>
              <a:buClrTx/>
              <a:buSzTx/>
              <a:buFontTx/>
              <a:buNone/>
            </a:pPr>
            <a:r>
              <a:rPr lang="en-US" altLang="en-US" sz="1400" b="0"/>
              <a:t>-On controls impact</a:t>
            </a:r>
          </a:p>
          <a:p>
            <a:pPr algn="ctr">
              <a:spcBef>
                <a:spcPct val="0"/>
              </a:spcBef>
              <a:buClrTx/>
              <a:buSzTx/>
              <a:buFontTx/>
              <a:buNone/>
            </a:pPr>
            <a:r>
              <a:rPr lang="en-US" altLang="en-US" sz="1400" b="0"/>
              <a:t>-CVR</a:t>
            </a:r>
          </a:p>
        </p:txBody>
      </p:sp>
      <p:sp>
        <p:nvSpPr>
          <p:cNvPr id="15" name="Rectangle 14"/>
          <p:cNvSpPr>
            <a:spLocks noChangeArrowheads="1"/>
          </p:cNvSpPr>
          <p:nvPr/>
        </p:nvSpPr>
        <p:spPr bwMode="auto">
          <a:xfrm>
            <a:off x="700088" y="5959475"/>
            <a:ext cx="1279525" cy="301625"/>
          </a:xfrm>
          <a:prstGeom prst="rect">
            <a:avLst/>
          </a:prstGeom>
          <a:noFill/>
          <a:ln w="1270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6" name="Rectangle 15"/>
          <p:cNvSpPr>
            <a:spLocks noChangeArrowheads="1"/>
          </p:cNvSpPr>
          <p:nvPr/>
        </p:nvSpPr>
        <p:spPr bwMode="auto">
          <a:xfrm>
            <a:off x="2660650" y="3573463"/>
            <a:ext cx="168910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7" name="Rectangle 16"/>
          <p:cNvSpPr>
            <a:spLocks noChangeArrowheads="1"/>
          </p:cNvSpPr>
          <p:nvPr/>
        </p:nvSpPr>
        <p:spPr bwMode="auto">
          <a:xfrm>
            <a:off x="4949825" y="3541713"/>
            <a:ext cx="172085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8" name="Rectangle 17"/>
          <p:cNvSpPr>
            <a:spLocks noChangeArrowheads="1"/>
          </p:cNvSpPr>
          <p:nvPr/>
        </p:nvSpPr>
        <p:spPr bwMode="auto">
          <a:xfrm>
            <a:off x="7145338" y="3541713"/>
            <a:ext cx="168910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19" name="Text Box 18"/>
          <p:cNvSpPr txBox="1">
            <a:spLocks noChangeArrowheads="1"/>
          </p:cNvSpPr>
          <p:nvPr/>
        </p:nvSpPr>
        <p:spPr bwMode="auto">
          <a:xfrm>
            <a:off x="2806700" y="3816350"/>
            <a:ext cx="13462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Ejection Seat </a:t>
            </a:r>
          </a:p>
          <a:p>
            <a:pPr algn="ctr">
              <a:spcBef>
                <a:spcPct val="0"/>
              </a:spcBef>
              <a:buClrTx/>
              <a:buSzTx/>
              <a:buFontTx/>
              <a:buNone/>
            </a:pPr>
            <a:r>
              <a:rPr lang="en-US" altLang="en-US" sz="1400"/>
              <a:t>Failure</a:t>
            </a:r>
          </a:p>
        </p:txBody>
      </p:sp>
      <p:sp>
        <p:nvSpPr>
          <p:cNvPr id="20" name="Rectangle 19"/>
          <p:cNvSpPr>
            <a:spLocks noChangeArrowheads="1"/>
          </p:cNvSpPr>
          <p:nvPr/>
        </p:nvSpPr>
        <p:spPr bwMode="auto">
          <a:xfrm>
            <a:off x="2659063" y="4799013"/>
            <a:ext cx="1689100"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1" name="Text Box 20"/>
          <p:cNvSpPr txBox="1">
            <a:spLocks noChangeArrowheads="1"/>
          </p:cNvSpPr>
          <p:nvPr/>
        </p:nvSpPr>
        <p:spPr bwMode="auto">
          <a:xfrm>
            <a:off x="2849563" y="5084763"/>
            <a:ext cx="13668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b="0"/>
              <a:t>-Handles down</a:t>
            </a:r>
          </a:p>
        </p:txBody>
      </p:sp>
      <p:sp>
        <p:nvSpPr>
          <p:cNvPr id="22" name="Text Box 21"/>
          <p:cNvSpPr txBox="1">
            <a:spLocks noChangeArrowheads="1"/>
          </p:cNvSpPr>
          <p:nvPr/>
        </p:nvSpPr>
        <p:spPr bwMode="auto">
          <a:xfrm>
            <a:off x="2744788" y="5289550"/>
            <a:ext cx="15827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b="0"/>
              <a:t>-Actuators unfired</a:t>
            </a:r>
          </a:p>
        </p:txBody>
      </p:sp>
      <p:sp>
        <p:nvSpPr>
          <p:cNvPr id="23" name="Text Box 22"/>
          <p:cNvSpPr txBox="1">
            <a:spLocks noChangeArrowheads="1"/>
          </p:cNvSpPr>
          <p:nvPr/>
        </p:nvSpPr>
        <p:spPr bwMode="auto">
          <a:xfrm>
            <a:off x="3021013" y="4848225"/>
            <a:ext cx="9128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Analysis</a:t>
            </a:r>
          </a:p>
        </p:txBody>
      </p:sp>
      <p:sp>
        <p:nvSpPr>
          <p:cNvPr id="24" name="Rectangle 23"/>
          <p:cNvSpPr>
            <a:spLocks noChangeArrowheads="1"/>
          </p:cNvSpPr>
          <p:nvPr/>
        </p:nvSpPr>
        <p:spPr bwMode="auto">
          <a:xfrm>
            <a:off x="4962525" y="4745038"/>
            <a:ext cx="1774825" cy="9683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5" name="Rectangle 24"/>
          <p:cNvSpPr>
            <a:spLocks noChangeArrowheads="1"/>
          </p:cNvSpPr>
          <p:nvPr/>
        </p:nvSpPr>
        <p:spPr bwMode="auto">
          <a:xfrm>
            <a:off x="7208838" y="4800600"/>
            <a:ext cx="1689100" cy="1267691"/>
          </a:xfrm>
          <a:prstGeom prst="rect">
            <a:avLst/>
          </a:prstGeom>
          <a:noFill/>
          <a:ln w="1270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26" name="Text Box 25"/>
          <p:cNvSpPr txBox="1">
            <a:spLocks noChangeArrowheads="1"/>
          </p:cNvSpPr>
          <p:nvPr/>
        </p:nvSpPr>
        <p:spPr bwMode="auto">
          <a:xfrm>
            <a:off x="5137064" y="3784600"/>
            <a:ext cx="12987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dirty="0"/>
              <a:t>Thought</a:t>
            </a:r>
          </a:p>
          <a:p>
            <a:pPr algn="ctr">
              <a:spcBef>
                <a:spcPct val="0"/>
              </a:spcBef>
              <a:buClrTx/>
              <a:buSzTx/>
              <a:buFontTx/>
              <a:buNone/>
            </a:pPr>
            <a:r>
              <a:rPr lang="en-US" altLang="en-US" sz="1400" dirty="0"/>
              <a:t> Recoverable</a:t>
            </a:r>
          </a:p>
        </p:txBody>
      </p:sp>
      <p:sp>
        <p:nvSpPr>
          <p:cNvPr id="27" name="Text Box 26"/>
          <p:cNvSpPr txBox="1">
            <a:spLocks noChangeArrowheads="1"/>
          </p:cNvSpPr>
          <p:nvPr/>
        </p:nvSpPr>
        <p:spPr bwMode="auto">
          <a:xfrm>
            <a:off x="4974057" y="4849813"/>
            <a:ext cx="16866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1400" dirty="0"/>
              <a:t>Continue</a:t>
            </a:r>
          </a:p>
          <a:p>
            <a:pPr algn="ctr">
              <a:spcBef>
                <a:spcPct val="0"/>
              </a:spcBef>
              <a:buClrTx/>
              <a:buSzTx/>
              <a:buFontTx/>
              <a:buNone/>
            </a:pPr>
            <a:r>
              <a:rPr lang="en-US" altLang="en-US" sz="1400" b="0" dirty="0"/>
              <a:t>- Review recorders</a:t>
            </a:r>
          </a:p>
          <a:p>
            <a:pPr algn="ctr">
              <a:spcBef>
                <a:spcPct val="0"/>
              </a:spcBef>
              <a:buClrTx/>
              <a:buSzTx/>
              <a:buFontTx/>
              <a:buNone/>
            </a:pPr>
            <a:r>
              <a:rPr lang="en-US" altLang="en-US" sz="1400" b="0" dirty="0"/>
              <a:t>- Determine HFs</a:t>
            </a:r>
          </a:p>
        </p:txBody>
      </p:sp>
      <p:sp>
        <p:nvSpPr>
          <p:cNvPr id="28" name="Line 27"/>
          <p:cNvSpPr>
            <a:spLocks noChangeShapeType="1"/>
          </p:cNvSpPr>
          <p:nvPr/>
        </p:nvSpPr>
        <p:spPr bwMode="auto">
          <a:xfrm>
            <a:off x="1247775" y="3141663"/>
            <a:ext cx="0" cy="4508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 name="Line 28"/>
          <p:cNvSpPr>
            <a:spLocks noChangeShapeType="1"/>
          </p:cNvSpPr>
          <p:nvPr/>
        </p:nvSpPr>
        <p:spPr bwMode="auto">
          <a:xfrm>
            <a:off x="3486150" y="3152775"/>
            <a:ext cx="0" cy="43973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 name="Line 29"/>
          <p:cNvSpPr>
            <a:spLocks noChangeShapeType="1"/>
          </p:cNvSpPr>
          <p:nvPr/>
        </p:nvSpPr>
        <p:spPr bwMode="auto">
          <a:xfrm>
            <a:off x="5799138" y="3152775"/>
            <a:ext cx="0" cy="38576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30"/>
          <p:cNvSpPr>
            <a:spLocks noChangeShapeType="1"/>
          </p:cNvSpPr>
          <p:nvPr/>
        </p:nvSpPr>
        <p:spPr bwMode="auto">
          <a:xfrm>
            <a:off x="8047038" y="3141663"/>
            <a:ext cx="0" cy="4079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Rectangle 31"/>
          <p:cNvSpPr>
            <a:spLocks noChangeArrowheads="1"/>
          </p:cNvSpPr>
          <p:nvPr/>
        </p:nvSpPr>
        <p:spPr bwMode="auto">
          <a:xfrm>
            <a:off x="2870200" y="5949950"/>
            <a:ext cx="1328738" cy="301625"/>
          </a:xfrm>
          <a:prstGeom prst="rect">
            <a:avLst/>
          </a:prstGeom>
          <a:noFill/>
          <a:ln w="12700">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endParaRPr lang="en-US" altLang="en-US" sz="1400" b="0"/>
          </a:p>
        </p:txBody>
      </p:sp>
      <p:sp>
        <p:nvSpPr>
          <p:cNvPr id="34" name="Text Box 33"/>
          <p:cNvSpPr txBox="1">
            <a:spLocks noChangeArrowheads="1"/>
          </p:cNvSpPr>
          <p:nvPr/>
        </p:nvSpPr>
        <p:spPr bwMode="auto">
          <a:xfrm>
            <a:off x="1011238" y="5957888"/>
            <a:ext cx="577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Stop</a:t>
            </a:r>
          </a:p>
        </p:txBody>
      </p:sp>
      <p:sp>
        <p:nvSpPr>
          <p:cNvPr id="35" name="Text Box 34"/>
          <p:cNvSpPr txBox="1">
            <a:spLocks noChangeArrowheads="1"/>
          </p:cNvSpPr>
          <p:nvPr/>
        </p:nvSpPr>
        <p:spPr bwMode="auto">
          <a:xfrm>
            <a:off x="3205163" y="5946775"/>
            <a:ext cx="577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a:t>Stop</a:t>
            </a:r>
          </a:p>
        </p:txBody>
      </p:sp>
      <p:sp>
        <p:nvSpPr>
          <p:cNvPr id="37" name="Text Box 36"/>
          <p:cNvSpPr txBox="1">
            <a:spLocks noChangeArrowheads="1"/>
          </p:cNvSpPr>
          <p:nvPr/>
        </p:nvSpPr>
        <p:spPr bwMode="auto">
          <a:xfrm>
            <a:off x="7148775" y="3691125"/>
            <a:ext cx="171874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1400" dirty="0"/>
              <a:t>Focused on</a:t>
            </a:r>
          </a:p>
          <a:p>
            <a:pPr algn="ctr">
              <a:spcBef>
                <a:spcPct val="0"/>
              </a:spcBef>
              <a:buClrTx/>
              <a:buSzTx/>
              <a:buFontTx/>
              <a:buNone/>
            </a:pPr>
            <a:r>
              <a:rPr lang="en-US" altLang="en-US" sz="1400" dirty="0"/>
              <a:t>Improper Recover</a:t>
            </a:r>
          </a:p>
          <a:p>
            <a:pPr algn="ctr">
              <a:spcBef>
                <a:spcPct val="0"/>
              </a:spcBef>
              <a:buClrTx/>
              <a:buSzTx/>
              <a:buFontTx/>
              <a:buNone/>
            </a:pPr>
            <a:r>
              <a:rPr lang="en-US" altLang="en-US" sz="1400" dirty="0"/>
              <a:t>Procedure</a:t>
            </a:r>
          </a:p>
        </p:txBody>
      </p:sp>
      <p:sp>
        <p:nvSpPr>
          <p:cNvPr id="38" name="Text Box 37"/>
          <p:cNvSpPr txBox="1">
            <a:spLocks noChangeArrowheads="1"/>
          </p:cNvSpPr>
          <p:nvPr/>
        </p:nvSpPr>
        <p:spPr bwMode="auto">
          <a:xfrm>
            <a:off x="7256131" y="4842063"/>
            <a:ext cx="167706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50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1pPr>
            <a:lvl2pPr marL="742950" indent="-28575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2pPr>
            <a:lvl3pPr marL="11430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3pPr>
            <a:lvl4pPr marL="1600200" indent="-228600">
              <a:spcBef>
                <a:spcPct val="25000"/>
              </a:spcBef>
              <a:buClr>
                <a:srgbClr val="151C77"/>
              </a:buClr>
              <a:buSzPct val="80000"/>
              <a:buFont typeface="Wingdings" panose="05000000000000000000" pitchFamily="2" charset="2"/>
              <a:buChar char="n"/>
              <a:defRPr sz="2000" b="1">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1400" dirty="0"/>
              <a:t>Continue</a:t>
            </a:r>
          </a:p>
          <a:p>
            <a:pPr>
              <a:spcBef>
                <a:spcPct val="0"/>
              </a:spcBef>
              <a:buClrTx/>
              <a:buSzTx/>
              <a:buNone/>
            </a:pPr>
            <a:r>
              <a:rPr lang="en-US" altLang="en-US" sz="1400" dirty="0"/>
              <a:t>- </a:t>
            </a:r>
            <a:r>
              <a:rPr lang="en-US" altLang="en-US" sz="1400" b="0" dirty="0"/>
              <a:t>Review standard </a:t>
            </a:r>
          </a:p>
          <a:p>
            <a:pPr>
              <a:spcBef>
                <a:spcPct val="0"/>
              </a:spcBef>
              <a:buClrTx/>
              <a:buSzTx/>
              <a:buNone/>
            </a:pPr>
            <a:r>
              <a:rPr lang="en-US" altLang="en-US" sz="1400" b="0" dirty="0"/>
              <a:t>- Review recorders</a:t>
            </a:r>
          </a:p>
          <a:p>
            <a:pPr>
              <a:spcBef>
                <a:spcPct val="0"/>
              </a:spcBef>
              <a:buClrTx/>
              <a:buSzTx/>
              <a:buNone/>
            </a:pPr>
            <a:r>
              <a:rPr lang="en-US" altLang="en-US" sz="1400" b="0" dirty="0"/>
              <a:t>- </a:t>
            </a:r>
            <a:r>
              <a:rPr lang="en-US" altLang="en-US" sz="1400" b="0" dirty="0" err="1"/>
              <a:t>Eval</a:t>
            </a:r>
            <a:r>
              <a:rPr lang="en-US" altLang="en-US" sz="1400" b="0" dirty="0"/>
              <a:t>/</a:t>
            </a:r>
            <a:r>
              <a:rPr lang="en-US" altLang="en-US" sz="1400" b="0" dirty="0" err="1"/>
              <a:t>Trng</a:t>
            </a:r>
            <a:r>
              <a:rPr lang="en-US" altLang="en-US" sz="1400" b="0" dirty="0"/>
              <a:t> History</a:t>
            </a:r>
          </a:p>
          <a:p>
            <a:pPr>
              <a:spcBef>
                <a:spcPct val="0"/>
              </a:spcBef>
              <a:buClrTx/>
              <a:buSzTx/>
              <a:buNone/>
            </a:pPr>
            <a:r>
              <a:rPr lang="en-US" altLang="en-US" sz="1400" b="0" dirty="0"/>
              <a:t>- Survey?</a:t>
            </a:r>
          </a:p>
          <a:p>
            <a:pPr marL="285750" indent="-285750" algn="ctr">
              <a:spcBef>
                <a:spcPct val="0"/>
              </a:spcBef>
              <a:buClrTx/>
              <a:buSzTx/>
              <a:buFontTx/>
              <a:buChar char="-"/>
            </a:pPr>
            <a:endParaRPr lang="en-US" altLang="en-US" sz="1400" dirty="0"/>
          </a:p>
          <a:p>
            <a:pPr marL="285750" indent="-285750" algn="ctr">
              <a:spcBef>
                <a:spcPct val="0"/>
              </a:spcBef>
              <a:buClrTx/>
              <a:buSzTx/>
              <a:buFontTx/>
              <a:buChar char="-"/>
            </a:pPr>
            <a:endParaRPr lang="en-US" altLang="en-US" sz="1400" dirty="0"/>
          </a:p>
        </p:txBody>
      </p:sp>
      <p:sp>
        <p:nvSpPr>
          <p:cNvPr id="39" name="Line 38"/>
          <p:cNvSpPr>
            <a:spLocks noChangeShapeType="1"/>
          </p:cNvSpPr>
          <p:nvPr/>
        </p:nvSpPr>
        <p:spPr bwMode="auto">
          <a:xfrm>
            <a:off x="1231900" y="4551363"/>
            <a:ext cx="0" cy="24923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 name="Line 39"/>
          <p:cNvSpPr>
            <a:spLocks noChangeShapeType="1"/>
          </p:cNvSpPr>
          <p:nvPr/>
        </p:nvSpPr>
        <p:spPr bwMode="auto">
          <a:xfrm>
            <a:off x="3478213" y="4532313"/>
            <a:ext cx="0" cy="25876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1" name="Line 40"/>
          <p:cNvSpPr>
            <a:spLocks noChangeShapeType="1"/>
          </p:cNvSpPr>
          <p:nvPr/>
        </p:nvSpPr>
        <p:spPr bwMode="auto">
          <a:xfrm>
            <a:off x="5824538" y="4502150"/>
            <a:ext cx="0" cy="238125"/>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2" name="Line 41"/>
          <p:cNvSpPr>
            <a:spLocks noChangeShapeType="1"/>
          </p:cNvSpPr>
          <p:nvPr/>
        </p:nvSpPr>
        <p:spPr bwMode="auto">
          <a:xfrm>
            <a:off x="8070850" y="4502150"/>
            <a:ext cx="0" cy="29845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 name="Line 42"/>
          <p:cNvSpPr>
            <a:spLocks noChangeShapeType="1"/>
          </p:cNvSpPr>
          <p:nvPr/>
        </p:nvSpPr>
        <p:spPr bwMode="auto">
          <a:xfrm>
            <a:off x="1282700" y="5764213"/>
            <a:ext cx="0" cy="1889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 name="Line 43"/>
          <p:cNvSpPr>
            <a:spLocks noChangeShapeType="1"/>
          </p:cNvSpPr>
          <p:nvPr/>
        </p:nvSpPr>
        <p:spPr bwMode="auto">
          <a:xfrm>
            <a:off x="3487738" y="5764213"/>
            <a:ext cx="0" cy="18891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8559894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3-Column</a:t>
            </a:r>
            <a:r>
              <a:rPr lang="en-US" spc="-97" dirty="0"/>
              <a:t> </a:t>
            </a:r>
            <a:r>
              <a:rPr lang="en-US" dirty="0"/>
              <a:t>List</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71</a:t>
            </a:fld>
            <a:endParaRPr lang="en-US" dirty="0">
              <a:solidFill>
                <a:schemeClr val="bg2"/>
              </a:solidFill>
            </a:endParaRPr>
          </a:p>
        </p:txBody>
      </p:sp>
      <p:sp>
        <p:nvSpPr>
          <p:cNvPr id="7" name="object 6"/>
          <p:cNvSpPr/>
          <p:nvPr/>
        </p:nvSpPr>
        <p:spPr>
          <a:xfrm>
            <a:off x="863301" y="2006300"/>
            <a:ext cx="2200835" cy="553571"/>
          </a:xfrm>
          <a:custGeom>
            <a:avLst/>
            <a:gdLst/>
            <a:ahLst/>
            <a:cxnLst/>
            <a:rect l="l" t="t" r="r" b="b"/>
            <a:pathLst>
              <a:path w="2494279" h="627380">
                <a:moveTo>
                  <a:pt x="2494026" y="627126"/>
                </a:moveTo>
                <a:lnTo>
                  <a:pt x="2494026" y="0"/>
                </a:lnTo>
                <a:lnTo>
                  <a:pt x="0" y="0"/>
                </a:lnTo>
                <a:lnTo>
                  <a:pt x="0" y="627126"/>
                </a:lnTo>
                <a:lnTo>
                  <a:pt x="12192" y="627126"/>
                </a:lnTo>
                <a:lnTo>
                  <a:pt x="12191" y="25146"/>
                </a:lnTo>
                <a:lnTo>
                  <a:pt x="25145" y="12192"/>
                </a:lnTo>
                <a:lnTo>
                  <a:pt x="25145" y="25146"/>
                </a:lnTo>
                <a:lnTo>
                  <a:pt x="2468117" y="25146"/>
                </a:lnTo>
                <a:lnTo>
                  <a:pt x="2468117" y="12192"/>
                </a:lnTo>
                <a:lnTo>
                  <a:pt x="2481071" y="25146"/>
                </a:lnTo>
                <a:lnTo>
                  <a:pt x="2481071" y="627126"/>
                </a:lnTo>
                <a:lnTo>
                  <a:pt x="2494026" y="627126"/>
                </a:lnTo>
                <a:close/>
              </a:path>
              <a:path w="2494279" h="627380">
                <a:moveTo>
                  <a:pt x="25145" y="25146"/>
                </a:moveTo>
                <a:lnTo>
                  <a:pt x="25145" y="12192"/>
                </a:lnTo>
                <a:lnTo>
                  <a:pt x="12191" y="25146"/>
                </a:lnTo>
                <a:lnTo>
                  <a:pt x="25145" y="25146"/>
                </a:lnTo>
                <a:close/>
              </a:path>
              <a:path w="2494279" h="627380">
                <a:moveTo>
                  <a:pt x="25145" y="601218"/>
                </a:moveTo>
                <a:lnTo>
                  <a:pt x="25145" y="25146"/>
                </a:lnTo>
                <a:lnTo>
                  <a:pt x="12191" y="25146"/>
                </a:lnTo>
                <a:lnTo>
                  <a:pt x="12191" y="601218"/>
                </a:lnTo>
                <a:lnTo>
                  <a:pt x="25145" y="601218"/>
                </a:lnTo>
                <a:close/>
              </a:path>
              <a:path w="2494279" h="627380">
                <a:moveTo>
                  <a:pt x="2481071" y="601218"/>
                </a:moveTo>
                <a:lnTo>
                  <a:pt x="12191" y="601218"/>
                </a:lnTo>
                <a:lnTo>
                  <a:pt x="25145" y="614172"/>
                </a:lnTo>
                <a:lnTo>
                  <a:pt x="25146" y="627126"/>
                </a:lnTo>
                <a:lnTo>
                  <a:pt x="2468117" y="627126"/>
                </a:lnTo>
                <a:lnTo>
                  <a:pt x="2468117" y="614172"/>
                </a:lnTo>
                <a:lnTo>
                  <a:pt x="2481071" y="601218"/>
                </a:lnTo>
                <a:close/>
              </a:path>
              <a:path w="2494279" h="627380">
                <a:moveTo>
                  <a:pt x="25146" y="627126"/>
                </a:moveTo>
                <a:lnTo>
                  <a:pt x="25145" y="614172"/>
                </a:lnTo>
                <a:lnTo>
                  <a:pt x="12191" y="601218"/>
                </a:lnTo>
                <a:lnTo>
                  <a:pt x="12192" y="627126"/>
                </a:lnTo>
                <a:lnTo>
                  <a:pt x="25146" y="627126"/>
                </a:lnTo>
                <a:close/>
              </a:path>
              <a:path w="2494279" h="627380">
                <a:moveTo>
                  <a:pt x="2481071" y="25146"/>
                </a:moveTo>
                <a:lnTo>
                  <a:pt x="2468117" y="12192"/>
                </a:lnTo>
                <a:lnTo>
                  <a:pt x="2468117" y="25146"/>
                </a:lnTo>
                <a:lnTo>
                  <a:pt x="2481071" y="25146"/>
                </a:lnTo>
                <a:close/>
              </a:path>
              <a:path w="2494279" h="627380">
                <a:moveTo>
                  <a:pt x="2481071" y="601218"/>
                </a:moveTo>
                <a:lnTo>
                  <a:pt x="2481071" y="25146"/>
                </a:lnTo>
                <a:lnTo>
                  <a:pt x="2468117" y="25146"/>
                </a:lnTo>
                <a:lnTo>
                  <a:pt x="2468117" y="601218"/>
                </a:lnTo>
                <a:lnTo>
                  <a:pt x="2481071" y="601218"/>
                </a:lnTo>
                <a:close/>
              </a:path>
              <a:path w="2494279" h="627380">
                <a:moveTo>
                  <a:pt x="2481071" y="627126"/>
                </a:moveTo>
                <a:lnTo>
                  <a:pt x="2481071" y="601218"/>
                </a:lnTo>
                <a:lnTo>
                  <a:pt x="2468117" y="614172"/>
                </a:lnTo>
                <a:lnTo>
                  <a:pt x="2468117" y="627126"/>
                </a:lnTo>
                <a:lnTo>
                  <a:pt x="2481071" y="627126"/>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8" name="object 7"/>
          <p:cNvSpPr/>
          <p:nvPr/>
        </p:nvSpPr>
        <p:spPr>
          <a:xfrm>
            <a:off x="3067946" y="2006300"/>
            <a:ext cx="2200835" cy="553571"/>
          </a:xfrm>
          <a:custGeom>
            <a:avLst/>
            <a:gdLst/>
            <a:ahLst/>
            <a:cxnLst/>
            <a:rect l="l" t="t" r="r" b="b"/>
            <a:pathLst>
              <a:path w="2494279" h="627380">
                <a:moveTo>
                  <a:pt x="2494026" y="627126"/>
                </a:moveTo>
                <a:lnTo>
                  <a:pt x="2494026" y="0"/>
                </a:lnTo>
                <a:lnTo>
                  <a:pt x="0" y="0"/>
                </a:lnTo>
                <a:lnTo>
                  <a:pt x="0" y="627126"/>
                </a:lnTo>
                <a:lnTo>
                  <a:pt x="12954" y="627126"/>
                </a:lnTo>
                <a:lnTo>
                  <a:pt x="12954" y="25146"/>
                </a:lnTo>
                <a:lnTo>
                  <a:pt x="25146" y="12192"/>
                </a:lnTo>
                <a:lnTo>
                  <a:pt x="25146" y="25146"/>
                </a:lnTo>
                <a:lnTo>
                  <a:pt x="2468880" y="25146"/>
                </a:lnTo>
                <a:lnTo>
                  <a:pt x="2468880" y="12192"/>
                </a:lnTo>
                <a:lnTo>
                  <a:pt x="2481072" y="25146"/>
                </a:lnTo>
                <a:lnTo>
                  <a:pt x="2481072" y="627126"/>
                </a:lnTo>
                <a:lnTo>
                  <a:pt x="2494026" y="627126"/>
                </a:lnTo>
                <a:close/>
              </a:path>
              <a:path w="2494279" h="627380">
                <a:moveTo>
                  <a:pt x="25146" y="25146"/>
                </a:moveTo>
                <a:lnTo>
                  <a:pt x="25146" y="12192"/>
                </a:lnTo>
                <a:lnTo>
                  <a:pt x="12954" y="25146"/>
                </a:lnTo>
                <a:lnTo>
                  <a:pt x="25146" y="25146"/>
                </a:lnTo>
                <a:close/>
              </a:path>
              <a:path w="2494279" h="627380">
                <a:moveTo>
                  <a:pt x="25146" y="601218"/>
                </a:moveTo>
                <a:lnTo>
                  <a:pt x="25146" y="25146"/>
                </a:lnTo>
                <a:lnTo>
                  <a:pt x="12954" y="25146"/>
                </a:lnTo>
                <a:lnTo>
                  <a:pt x="12954" y="601218"/>
                </a:lnTo>
                <a:lnTo>
                  <a:pt x="25146" y="601218"/>
                </a:lnTo>
                <a:close/>
              </a:path>
              <a:path w="2494279" h="627380">
                <a:moveTo>
                  <a:pt x="2481072" y="601218"/>
                </a:moveTo>
                <a:lnTo>
                  <a:pt x="12954" y="601218"/>
                </a:lnTo>
                <a:lnTo>
                  <a:pt x="25146" y="614172"/>
                </a:lnTo>
                <a:lnTo>
                  <a:pt x="25146" y="627126"/>
                </a:lnTo>
                <a:lnTo>
                  <a:pt x="2468880" y="627126"/>
                </a:lnTo>
                <a:lnTo>
                  <a:pt x="2468880" y="614172"/>
                </a:lnTo>
                <a:lnTo>
                  <a:pt x="2481072" y="601218"/>
                </a:lnTo>
                <a:close/>
              </a:path>
              <a:path w="2494279" h="627380">
                <a:moveTo>
                  <a:pt x="25146" y="627126"/>
                </a:moveTo>
                <a:lnTo>
                  <a:pt x="25146" y="614172"/>
                </a:lnTo>
                <a:lnTo>
                  <a:pt x="12954" y="601218"/>
                </a:lnTo>
                <a:lnTo>
                  <a:pt x="12954" y="627126"/>
                </a:lnTo>
                <a:lnTo>
                  <a:pt x="25146" y="627126"/>
                </a:lnTo>
                <a:close/>
              </a:path>
              <a:path w="2494279" h="627380">
                <a:moveTo>
                  <a:pt x="2481072" y="25146"/>
                </a:moveTo>
                <a:lnTo>
                  <a:pt x="2468880" y="12192"/>
                </a:lnTo>
                <a:lnTo>
                  <a:pt x="2468880" y="25146"/>
                </a:lnTo>
                <a:lnTo>
                  <a:pt x="2481072" y="25146"/>
                </a:lnTo>
                <a:close/>
              </a:path>
              <a:path w="2494279" h="627380">
                <a:moveTo>
                  <a:pt x="2481072" y="601218"/>
                </a:moveTo>
                <a:lnTo>
                  <a:pt x="2481072" y="25146"/>
                </a:lnTo>
                <a:lnTo>
                  <a:pt x="2468880" y="25146"/>
                </a:lnTo>
                <a:lnTo>
                  <a:pt x="2468880" y="601218"/>
                </a:lnTo>
                <a:lnTo>
                  <a:pt x="2481072" y="601218"/>
                </a:lnTo>
                <a:close/>
              </a:path>
              <a:path w="2494279" h="627380">
                <a:moveTo>
                  <a:pt x="2481072" y="627126"/>
                </a:moveTo>
                <a:lnTo>
                  <a:pt x="2481072" y="601218"/>
                </a:lnTo>
                <a:lnTo>
                  <a:pt x="2468880" y="614172"/>
                </a:lnTo>
                <a:lnTo>
                  <a:pt x="2468880" y="627126"/>
                </a:lnTo>
                <a:lnTo>
                  <a:pt x="2481072" y="627126"/>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9" name="object 8"/>
          <p:cNvSpPr txBox="1"/>
          <p:nvPr/>
        </p:nvSpPr>
        <p:spPr>
          <a:xfrm>
            <a:off x="3166334" y="2009439"/>
            <a:ext cx="2001931" cy="434606"/>
          </a:xfrm>
          <a:prstGeom prst="rect">
            <a:avLst/>
          </a:prstGeom>
        </p:spPr>
        <p:txBody>
          <a:bodyPr vert="horz" wrap="square" lIns="0" tIns="0" rIns="0" bIns="0" rtlCol="0">
            <a:spAutoFit/>
          </a:bodyPr>
          <a:lstStyle/>
          <a:p>
            <a:pPr marL="11206" algn="l" defTabSz="806867" eaLnBrk="1" fontAlgn="auto" hangingPunct="1">
              <a:spcBef>
                <a:spcPts val="0"/>
              </a:spcBef>
              <a:spcAft>
                <a:spcPts val="0"/>
              </a:spcAft>
            </a:pPr>
            <a:r>
              <a:rPr sz="2824" b="1" i="1" spc="18" dirty="0">
                <a:solidFill>
                  <a:prstClr val="black"/>
                </a:solidFill>
                <a:latin typeface="Brush Script MT"/>
                <a:cs typeface="Brush Script MT"/>
              </a:rPr>
              <a:t>What We</a:t>
            </a:r>
            <a:r>
              <a:rPr sz="2824" b="1" i="1" spc="-115" dirty="0">
                <a:solidFill>
                  <a:prstClr val="black"/>
                </a:solidFill>
                <a:latin typeface="Brush Script MT"/>
                <a:cs typeface="Brush Script MT"/>
              </a:rPr>
              <a:t> </a:t>
            </a:r>
            <a:r>
              <a:rPr sz="2824" b="1" i="1" spc="-4" dirty="0">
                <a:solidFill>
                  <a:prstClr val="black"/>
                </a:solidFill>
                <a:latin typeface="Brush Script MT"/>
                <a:cs typeface="Brush Script MT"/>
              </a:rPr>
              <a:t>Believe</a:t>
            </a:r>
            <a:endParaRPr sz="2824" dirty="0">
              <a:solidFill>
                <a:prstClr val="black"/>
              </a:solidFill>
              <a:latin typeface="Brush Script MT"/>
              <a:cs typeface="Brush Script MT"/>
            </a:endParaRPr>
          </a:p>
        </p:txBody>
      </p:sp>
      <p:sp>
        <p:nvSpPr>
          <p:cNvPr id="10" name="object 9"/>
          <p:cNvSpPr/>
          <p:nvPr/>
        </p:nvSpPr>
        <p:spPr>
          <a:xfrm>
            <a:off x="5296796" y="2006300"/>
            <a:ext cx="3313804" cy="553571"/>
          </a:xfrm>
          <a:custGeom>
            <a:avLst/>
            <a:gdLst/>
            <a:ahLst/>
            <a:cxnLst/>
            <a:rect l="l" t="t" r="r" b="b"/>
            <a:pathLst>
              <a:path w="3381375" h="627380">
                <a:moveTo>
                  <a:pt x="3380994" y="627125"/>
                </a:moveTo>
                <a:lnTo>
                  <a:pt x="3380994" y="0"/>
                </a:lnTo>
                <a:lnTo>
                  <a:pt x="0" y="0"/>
                </a:lnTo>
                <a:lnTo>
                  <a:pt x="0" y="627126"/>
                </a:lnTo>
                <a:lnTo>
                  <a:pt x="12191" y="627126"/>
                </a:lnTo>
                <a:lnTo>
                  <a:pt x="12191" y="25146"/>
                </a:lnTo>
                <a:lnTo>
                  <a:pt x="25146" y="12192"/>
                </a:lnTo>
                <a:lnTo>
                  <a:pt x="25146" y="25146"/>
                </a:lnTo>
                <a:lnTo>
                  <a:pt x="3355847" y="25145"/>
                </a:lnTo>
                <a:lnTo>
                  <a:pt x="3355847" y="12191"/>
                </a:lnTo>
                <a:lnTo>
                  <a:pt x="3368040" y="25145"/>
                </a:lnTo>
                <a:lnTo>
                  <a:pt x="3368040" y="627125"/>
                </a:lnTo>
                <a:lnTo>
                  <a:pt x="3380994" y="627125"/>
                </a:lnTo>
                <a:close/>
              </a:path>
              <a:path w="3381375" h="627380">
                <a:moveTo>
                  <a:pt x="25146" y="25146"/>
                </a:moveTo>
                <a:lnTo>
                  <a:pt x="25146" y="12192"/>
                </a:lnTo>
                <a:lnTo>
                  <a:pt x="12191" y="25146"/>
                </a:lnTo>
                <a:lnTo>
                  <a:pt x="25146" y="25146"/>
                </a:lnTo>
                <a:close/>
              </a:path>
              <a:path w="3381375" h="627380">
                <a:moveTo>
                  <a:pt x="25146" y="601218"/>
                </a:moveTo>
                <a:lnTo>
                  <a:pt x="25146" y="25146"/>
                </a:lnTo>
                <a:lnTo>
                  <a:pt x="12191" y="25146"/>
                </a:lnTo>
                <a:lnTo>
                  <a:pt x="12191" y="601218"/>
                </a:lnTo>
                <a:lnTo>
                  <a:pt x="25146" y="601218"/>
                </a:lnTo>
                <a:close/>
              </a:path>
              <a:path w="3381375" h="627380">
                <a:moveTo>
                  <a:pt x="3368040" y="601217"/>
                </a:moveTo>
                <a:lnTo>
                  <a:pt x="12191" y="601218"/>
                </a:lnTo>
                <a:lnTo>
                  <a:pt x="25146" y="614172"/>
                </a:lnTo>
                <a:lnTo>
                  <a:pt x="25146" y="627126"/>
                </a:lnTo>
                <a:lnTo>
                  <a:pt x="3355847" y="627125"/>
                </a:lnTo>
                <a:lnTo>
                  <a:pt x="3355847" y="614171"/>
                </a:lnTo>
                <a:lnTo>
                  <a:pt x="3368040" y="601217"/>
                </a:lnTo>
                <a:close/>
              </a:path>
              <a:path w="3381375" h="627380">
                <a:moveTo>
                  <a:pt x="25146" y="627126"/>
                </a:moveTo>
                <a:lnTo>
                  <a:pt x="25146" y="614172"/>
                </a:lnTo>
                <a:lnTo>
                  <a:pt x="12191" y="601218"/>
                </a:lnTo>
                <a:lnTo>
                  <a:pt x="12191" y="627126"/>
                </a:lnTo>
                <a:lnTo>
                  <a:pt x="25146" y="627126"/>
                </a:lnTo>
                <a:close/>
              </a:path>
              <a:path w="3381375" h="627380">
                <a:moveTo>
                  <a:pt x="3368040" y="25145"/>
                </a:moveTo>
                <a:lnTo>
                  <a:pt x="3355847" y="12191"/>
                </a:lnTo>
                <a:lnTo>
                  <a:pt x="3355847" y="25145"/>
                </a:lnTo>
                <a:lnTo>
                  <a:pt x="3368040" y="25145"/>
                </a:lnTo>
                <a:close/>
              </a:path>
              <a:path w="3381375" h="627380">
                <a:moveTo>
                  <a:pt x="3368040" y="601217"/>
                </a:moveTo>
                <a:lnTo>
                  <a:pt x="3368040" y="25145"/>
                </a:lnTo>
                <a:lnTo>
                  <a:pt x="3355847" y="25145"/>
                </a:lnTo>
                <a:lnTo>
                  <a:pt x="3355847" y="601217"/>
                </a:lnTo>
                <a:lnTo>
                  <a:pt x="3368040" y="601217"/>
                </a:lnTo>
                <a:close/>
              </a:path>
              <a:path w="3381375" h="627380">
                <a:moveTo>
                  <a:pt x="3368040" y="627125"/>
                </a:moveTo>
                <a:lnTo>
                  <a:pt x="3368040" y="601217"/>
                </a:lnTo>
                <a:lnTo>
                  <a:pt x="3355847" y="614171"/>
                </a:lnTo>
                <a:lnTo>
                  <a:pt x="3355847" y="627125"/>
                </a:lnTo>
                <a:lnTo>
                  <a:pt x="3368040" y="627125"/>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11" name="object 10"/>
          <p:cNvSpPr/>
          <p:nvPr/>
        </p:nvSpPr>
        <p:spPr>
          <a:xfrm>
            <a:off x="863301" y="2526029"/>
            <a:ext cx="2200835" cy="2763371"/>
          </a:xfrm>
          <a:custGeom>
            <a:avLst/>
            <a:gdLst/>
            <a:ahLst/>
            <a:cxnLst/>
            <a:rect l="l" t="t" r="r" b="b"/>
            <a:pathLst>
              <a:path w="2494279" h="3131820">
                <a:moveTo>
                  <a:pt x="2494026" y="3131820"/>
                </a:moveTo>
                <a:lnTo>
                  <a:pt x="2494026" y="0"/>
                </a:lnTo>
                <a:lnTo>
                  <a:pt x="0" y="0"/>
                </a:lnTo>
                <a:lnTo>
                  <a:pt x="0" y="3131820"/>
                </a:lnTo>
                <a:lnTo>
                  <a:pt x="12192" y="3131820"/>
                </a:lnTo>
                <a:lnTo>
                  <a:pt x="12191" y="25146"/>
                </a:lnTo>
                <a:lnTo>
                  <a:pt x="25145" y="12192"/>
                </a:lnTo>
                <a:lnTo>
                  <a:pt x="25145" y="25146"/>
                </a:lnTo>
                <a:lnTo>
                  <a:pt x="2468117" y="25146"/>
                </a:lnTo>
                <a:lnTo>
                  <a:pt x="2468117" y="12192"/>
                </a:lnTo>
                <a:lnTo>
                  <a:pt x="2481071" y="25146"/>
                </a:lnTo>
                <a:lnTo>
                  <a:pt x="2481072" y="3131820"/>
                </a:lnTo>
                <a:lnTo>
                  <a:pt x="2494026" y="3131820"/>
                </a:lnTo>
                <a:close/>
              </a:path>
              <a:path w="2494279" h="3131820">
                <a:moveTo>
                  <a:pt x="25145" y="25146"/>
                </a:moveTo>
                <a:lnTo>
                  <a:pt x="25145" y="12192"/>
                </a:lnTo>
                <a:lnTo>
                  <a:pt x="12191" y="25146"/>
                </a:lnTo>
                <a:lnTo>
                  <a:pt x="25145" y="25146"/>
                </a:lnTo>
                <a:close/>
              </a:path>
              <a:path w="2494279" h="3131820">
                <a:moveTo>
                  <a:pt x="25145" y="3106674"/>
                </a:moveTo>
                <a:lnTo>
                  <a:pt x="25145" y="25146"/>
                </a:lnTo>
                <a:lnTo>
                  <a:pt x="12191" y="25146"/>
                </a:lnTo>
                <a:lnTo>
                  <a:pt x="12192" y="3106674"/>
                </a:lnTo>
                <a:lnTo>
                  <a:pt x="25145" y="3106674"/>
                </a:lnTo>
                <a:close/>
              </a:path>
              <a:path w="2494279" h="3131820">
                <a:moveTo>
                  <a:pt x="2481072" y="3106674"/>
                </a:moveTo>
                <a:lnTo>
                  <a:pt x="12192" y="3106674"/>
                </a:lnTo>
                <a:lnTo>
                  <a:pt x="25146" y="3118866"/>
                </a:lnTo>
                <a:lnTo>
                  <a:pt x="25145" y="3131820"/>
                </a:lnTo>
                <a:lnTo>
                  <a:pt x="2468118" y="3131820"/>
                </a:lnTo>
                <a:lnTo>
                  <a:pt x="2468118" y="3118866"/>
                </a:lnTo>
                <a:lnTo>
                  <a:pt x="2481072" y="3106674"/>
                </a:lnTo>
                <a:close/>
              </a:path>
              <a:path w="2494279" h="3131820">
                <a:moveTo>
                  <a:pt x="25145" y="3131820"/>
                </a:moveTo>
                <a:lnTo>
                  <a:pt x="25146" y="3118866"/>
                </a:lnTo>
                <a:lnTo>
                  <a:pt x="12192" y="3106674"/>
                </a:lnTo>
                <a:lnTo>
                  <a:pt x="12192" y="3131820"/>
                </a:lnTo>
                <a:lnTo>
                  <a:pt x="25145" y="3131820"/>
                </a:lnTo>
                <a:close/>
              </a:path>
              <a:path w="2494279" h="3131820">
                <a:moveTo>
                  <a:pt x="2481071" y="25146"/>
                </a:moveTo>
                <a:lnTo>
                  <a:pt x="2468117" y="12192"/>
                </a:lnTo>
                <a:lnTo>
                  <a:pt x="2468117" y="25146"/>
                </a:lnTo>
                <a:lnTo>
                  <a:pt x="2481071" y="25146"/>
                </a:lnTo>
                <a:close/>
              </a:path>
              <a:path w="2494279" h="3131820">
                <a:moveTo>
                  <a:pt x="2481072" y="3106674"/>
                </a:moveTo>
                <a:lnTo>
                  <a:pt x="2481071" y="25146"/>
                </a:lnTo>
                <a:lnTo>
                  <a:pt x="2468117" y="25146"/>
                </a:lnTo>
                <a:lnTo>
                  <a:pt x="2468118" y="3106674"/>
                </a:lnTo>
                <a:lnTo>
                  <a:pt x="2481072" y="3106674"/>
                </a:lnTo>
                <a:close/>
              </a:path>
              <a:path w="2494279" h="3131820">
                <a:moveTo>
                  <a:pt x="2481072" y="3131820"/>
                </a:moveTo>
                <a:lnTo>
                  <a:pt x="2481072" y="3106674"/>
                </a:lnTo>
                <a:lnTo>
                  <a:pt x="2468118" y="3118866"/>
                </a:lnTo>
                <a:lnTo>
                  <a:pt x="2468118" y="3131820"/>
                </a:lnTo>
                <a:lnTo>
                  <a:pt x="2481072" y="3131820"/>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12" name="object 11"/>
          <p:cNvSpPr/>
          <p:nvPr/>
        </p:nvSpPr>
        <p:spPr>
          <a:xfrm>
            <a:off x="3067946" y="2526029"/>
            <a:ext cx="2200835" cy="2763371"/>
          </a:xfrm>
          <a:custGeom>
            <a:avLst/>
            <a:gdLst/>
            <a:ahLst/>
            <a:cxnLst/>
            <a:rect l="l" t="t" r="r" b="b"/>
            <a:pathLst>
              <a:path w="2494279" h="3131820">
                <a:moveTo>
                  <a:pt x="2494026" y="3131820"/>
                </a:moveTo>
                <a:lnTo>
                  <a:pt x="2494026" y="0"/>
                </a:lnTo>
                <a:lnTo>
                  <a:pt x="0" y="0"/>
                </a:lnTo>
                <a:lnTo>
                  <a:pt x="0" y="3131820"/>
                </a:lnTo>
                <a:lnTo>
                  <a:pt x="12954" y="3131820"/>
                </a:lnTo>
                <a:lnTo>
                  <a:pt x="12954" y="25146"/>
                </a:lnTo>
                <a:lnTo>
                  <a:pt x="25146" y="12192"/>
                </a:lnTo>
                <a:lnTo>
                  <a:pt x="25146" y="25146"/>
                </a:lnTo>
                <a:lnTo>
                  <a:pt x="2468880" y="25146"/>
                </a:lnTo>
                <a:lnTo>
                  <a:pt x="2468880" y="12192"/>
                </a:lnTo>
                <a:lnTo>
                  <a:pt x="2481072" y="25146"/>
                </a:lnTo>
                <a:lnTo>
                  <a:pt x="2481072" y="3131820"/>
                </a:lnTo>
                <a:lnTo>
                  <a:pt x="2494026" y="3131820"/>
                </a:lnTo>
                <a:close/>
              </a:path>
              <a:path w="2494279" h="3131820">
                <a:moveTo>
                  <a:pt x="25146" y="25146"/>
                </a:moveTo>
                <a:lnTo>
                  <a:pt x="25146" y="12192"/>
                </a:lnTo>
                <a:lnTo>
                  <a:pt x="12954" y="25146"/>
                </a:lnTo>
                <a:lnTo>
                  <a:pt x="25146" y="25146"/>
                </a:lnTo>
                <a:close/>
              </a:path>
              <a:path w="2494279" h="3131820">
                <a:moveTo>
                  <a:pt x="25146" y="3106674"/>
                </a:moveTo>
                <a:lnTo>
                  <a:pt x="25146" y="25146"/>
                </a:lnTo>
                <a:lnTo>
                  <a:pt x="12954" y="25146"/>
                </a:lnTo>
                <a:lnTo>
                  <a:pt x="12954" y="3106674"/>
                </a:lnTo>
                <a:lnTo>
                  <a:pt x="25146" y="3106674"/>
                </a:lnTo>
                <a:close/>
              </a:path>
              <a:path w="2494279" h="3131820">
                <a:moveTo>
                  <a:pt x="2481072" y="3106674"/>
                </a:moveTo>
                <a:lnTo>
                  <a:pt x="12954" y="3106674"/>
                </a:lnTo>
                <a:lnTo>
                  <a:pt x="25146" y="3118866"/>
                </a:lnTo>
                <a:lnTo>
                  <a:pt x="25146" y="3131820"/>
                </a:lnTo>
                <a:lnTo>
                  <a:pt x="2468880" y="3131820"/>
                </a:lnTo>
                <a:lnTo>
                  <a:pt x="2468880" y="3118866"/>
                </a:lnTo>
                <a:lnTo>
                  <a:pt x="2481072" y="3106674"/>
                </a:lnTo>
                <a:close/>
              </a:path>
              <a:path w="2494279" h="3131820">
                <a:moveTo>
                  <a:pt x="25146" y="3131820"/>
                </a:moveTo>
                <a:lnTo>
                  <a:pt x="25146" y="3118866"/>
                </a:lnTo>
                <a:lnTo>
                  <a:pt x="12954" y="3106674"/>
                </a:lnTo>
                <a:lnTo>
                  <a:pt x="12954" y="3131820"/>
                </a:lnTo>
                <a:lnTo>
                  <a:pt x="25146" y="3131820"/>
                </a:lnTo>
                <a:close/>
              </a:path>
              <a:path w="2494279" h="3131820">
                <a:moveTo>
                  <a:pt x="2481072" y="25146"/>
                </a:moveTo>
                <a:lnTo>
                  <a:pt x="2468880" y="12192"/>
                </a:lnTo>
                <a:lnTo>
                  <a:pt x="2468880" y="25146"/>
                </a:lnTo>
                <a:lnTo>
                  <a:pt x="2481072" y="25146"/>
                </a:lnTo>
                <a:close/>
              </a:path>
              <a:path w="2494279" h="3131820">
                <a:moveTo>
                  <a:pt x="2481072" y="3106674"/>
                </a:moveTo>
                <a:lnTo>
                  <a:pt x="2481072" y="25146"/>
                </a:lnTo>
                <a:lnTo>
                  <a:pt x="2468880" y="25146"/>
                </a:lnTo>
                <a:lnTo>
                  <a:pt x="2468880" y="3106674"/>
                </a:lnTo>
                <a:lnTo>
                  <a:pt x="2481072" y="3106674"/>
                </a:lnTo>
                <a:close/>
              </a:path>
              <a:path w="2494279" h="3131820">
                <a:moveTo>
                  <a:pt x="2481072" y="3131820"/>
                </a:moveTo>
                <a:lnTo>
                  <a:pt x="2481072" y="3106674"/>
                </a:lnTo>
                <a:lnTo>
                  <a:pt x="2468880" y="3118866"/>
                </a:lnTo>
                <a:lnTo>
                  <a:pt x="2468880" y="3131820"/>
                </a:lnTo>
                <a:lnTo>
                  <a:pt x="2481072" y="3131820"/>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13" name="object 12"/>
          <p:cNvSpPr/>
          <p:nvPr/>
        </p:nvSpPr>
        <p:spPr>
          <a:xfrm>
            <a:off x="5296796" y="2526029"/>
            <a:ext cx="3313804" cy="2763371"/>
          </a:xfrm>
          <a:custGeom>
            <a:avLst/>
            <a:gdLst/>
            <a:ahLst/>
            <a:cxnLst/>
            <a:rect l="l" t="t" r="r" b="b"/>
            <a:pathLst>
              <a:path w="3381375" h="3131820">
                <a:moveTo>
                  <a:pt x="3380994" y="3131819"/>
                </a:moveTo>
                <a:lnTo>
                  <a:pt x="3380994" y="0"/>
                </a:lnTo>
                <a:lnTo>
                  <a:pt x="0" y="0"/>
                </a:lnTo>
                <a:lnTo>
                  <a:pt x="0" y="3131820"/>
                </a:lnTo>
                <a:lnTo>
                  <a:pt x="12191" y="3131820"/>
                </a:lnTo>
                <a:lnTo>
                  <a:pt x="12191" y="25146"/>
                </a:lnTo>
                <a:lnTo>
                  <a:pt x="25146" y="12192"/>
                </a:lnTo>
                <a:lnTo>
                  <a:pt x="25146" y="25146"/>
                </a:lnTo>
                <a:lnTo>
                  <a:pt x="3355847" y="25145"/>
                </a:lnTo>
                <a:lnTo>
                  <a:pt x="3355847" y="12191"/>
                </a:lnTo>
                <a:lnTo>
                  <a:pt x="3368040" y="25145"/>
                </a:lnTo>
                <a:lnTo>
                  <a:pt x="3368040" y="3131819"/>
                </a:lnTo>
                <a:lnTo>
                  <a:pt x="3380994" y="3131819"/>
                </a:lnTo>
                <a:close/>
              </a:path>
              <a:path w="3381375" h="3131820">
                <a:moveTo>
                  <a:pt x="25146" y="25146"/>
                </a:moveTo>
                <a:lnTo>
                  <a:pt x="25146" y="12192"/>
                </a:lnTo>
                <a:lnTo>
                  <a:pt x="12191" y="25146"/>
                </a:lnTo>
                <a:lnTo>
                  <a:pt x="25146" y="25146"/>
                </a:lnTo>
                <a:close/>
              </a:path>
              <a:path w="3381375" h="3131820">
                <a:moveTo>
                  <a:pt x="25146" y="3106674"/>
                </a:moveTo>
                <a:lnTo>
                  <a:pt x="25146" y="25146"/>
                </a:lnTo>
                <a:lnTo>
                  <a:pt x="12191" y="25146"/>
                </a:lnTo>
                <a:lnTo>
                  <a:pt x="12192" y="3106674"/>
                </a:lnTo>
                <a:lnTo>
                  <a:pt x="25146" y="3106674"/>
                </a:lnTo>
                <a:close/>
              </a:path>
              <a:path w="3381375" h="3131820">
                <a:moveTo>
                  <a:pt x="3368040" y="3106674"/>
                </a:moveTo>
                <a:lnTo>
                  <a:pt x="12192" y="3106674"/>
                </a:lnTo>
                <a:lnTo>
                  <a:pt x="25146" y="3118866"/>
                </a:lnTo>
                <a:lnTo>
                  <a:pt x="25146" y="3131820"/>
                </a:lnTo>
                <a:lnTo>
                  <a:pt x="3355847" y="3131819"/>
                </a:lnTo>
                <a:lnTo>
                  <a:pt x="3355847" y="3118866"/>
                </a:lnTo>
                <a:lnTo>
                  <a:pt x="3368040" y="3106674"/>
                </a:lnTo>
                <a:close/>
              </a:path>
              <a:path w="3381375" h="3131820">
                <a:moveTo>
                  <a:pt x="25146" y="3131820"/>
                </a:moveTo>
                <a:lnTo>
                  <a:pt x="25146" y="3118866"/>
                </a:lnTo>
                <a:lnTo>
                  <a:pt x="12192" y="3106674"/>
                </a:lnTo>
                <a:lnTo>
                  <a:pt x="12191" y="3131820"/>
                </a:lnTo>
                <a:lnTo>
                  <a:pt x="25146" y="3131820"/>
                </a:lnTo>
                <a:close/>
              </a:path>
              <a:path w="3381375" h="3131820">
                <a:moveTo>
                  <a:pt x="3368040" y="25145"/>
                </a:moveTo>
                <a:lnTo>
                  <a:pt x="3355847" y="12191"/>
                </a:lnTo>
                <a:lnTo>
                  <a:pt x="3355847" y="25145"/>
                </a:lnTo>
                <a:lnTo>
                  <a:pt x="3368040" y="25145"/>
                </a:lnTo>
                <a:close/>
              </a:path>
              <a:path w="3381375" h="3131820">
                <a:moveTo>
                  <a:pt x="3368040" y="3106674"/>
                </a:moveTo>
                <a:lnTo>
                  <a:pt x="3368040" y="25145"/>
                </a:lnTo>
                <a:lnTo>
                  <a:pt x="3355847" y="25145"/>
                </a:lnTo>
                <a:lnTo>
                  <a:pt x="3355847" y="3106674"/>
                </a:lnTo>
                <a:lnTo>
                  <a:pt x="3368040" y="3106674"/>
                </a:lnTo>
                <a:close/>
              </a:path>
              <a:path w="3381375" h="3131820">
                <a:moveTo>
                  <a:pt x="3368040" y="3131819"/>
                </a:moveTo>
                <a:lnTo>
                  <a:pt x="3368040" y="3106674"/>
                </a:lnTo>
                <a:lnTo>
                  <a:pt x="3355847" y="3118866"/>
                </a:lnTo>
                <a:lnTo>
                  <a:pt x="3355847" y="3131819"/>
                </a:lnTo>
                <a:lnTo>
                  <a:pt x="3368040" y="3131819"/>
                </a:lnTo>
                <a:close/>
              </a:path>
            </a:pathLst>
          </a:custGeom>
          <a:solidFill>
            <a:srgbClr val="000000"/>
          </a:solidFill>
        </p:spPr>
        <p:txBody>
          <a:bodyPr wrap="square" lIns="0" tIns="0" rIns="0" bIns="0" rtlCol="0"/>
          <a:lstStyle/>
          <a:p>
            <a:pPr algn="l" defTabSz="806867" eaLnBrk="1" fontAlgn="auto" hangingPunct="1">
              <a:spcBef>
                <a:spcPts val="0"/>
              </a:spcBef>
              <a:spcAft>
                <a:spcPts val="0"/>
              </a:spcAft>
            </a:pPr>
            <a:endParaRPr sz="1588" dirty="0">
              <a:solidFill>
                <a:prstClr val="black"/>
              </a:solidFill>
              <a:latin typeface="Calibri"/>
            </a:endParaRPr>
          </a:p>
        </p:txBody>
      </p:sp>
      <p:sp>
        <p:nvSpPr>
          <p:cNvPr id="14" name="object 13"/>
          <p:cNvSpPr txBox="1"/>
          <p:nvPr/>
        </p:nvSpPr>
        <p:spPr>
          <a:xfrm>
            <a:off x="995309" y="2009439"/>
            <a:ext cx="1995768" cy="1222771"/>
          </a:xfrm>
          <a:prstGeom prst="rect">
            <a:avLst/>
          </a:prstGeom>
        </p:spPr>
        <p:txBody>
          <a:bodyPr vert="horz" wrap="square" lIns="0" tIns="0" rIns="0" bIns="0" rtlCol="0">
            <a:spAutoFit/>
          </a:bodyPr>
          <a:lstStyle/>
          <a:p>
            <a:pPr marL="44266" algn="l" defTabSz="806867" eaLnBrk="1" fontAlgn="auto" hangingPunct="1">
              <a:spcBef>
                <a:spcPts val="0"/>
              </a:spcBef>
              <a:spcAft>
                <a:spcPts val="0"/>
              </a:spcAft>
            </a:pPr>
            <a:r>
              <a:rPr sz="2824" b="1" i="1" spc="18" dirty="0">
                <a:solidFill>
                  <a:prstClr val="black"/>
                </a:solidFill>
                <a:latin typeface="Brush Script MT"/>
                <a:cs typeface="Brush Script MT"/>
              </a:rPr>
              <a:t>What We</a:t>
            </a:r>
            <a:r>
              <a:rPr sz="2824" b="1" i="1" spc="-101" dirty="0">
                <a:solidFill>
                  <a:prstClr val="black"/>
                </a:solidFill>
                <a:latin typeface="Brush Script MT"/>
                <a:cs typeface="Brush Script MT"/>
              </a:rPr>
              <a:t> </a:t>
            </a:r>
            <a:r>
              <a:rPr sz="2824" b="1" i="1" dirty="0">
                <a:solidFill>
                  <a:prstClr val="black"/>
                </a:solidFill>
                <a:latin typeface="Brush Script MT"/>
                <a:cs typeface="Brush Script MT"/>
              </a:rPr>
              <a:t>Know</a:t>
            </a:r>
            <a:endParaRPr sz="2824" dirty="0">
              <a:solidFill>
                <a:prstClr val="black"/>
              </a:solidFill>
              <a:latin typeface="Brush Script MT"/>
              <a:cs typeface="Brush Script MT"/>
            </a:endParaRPr>
          </a:p>
          <a:p>
            <a:pPr marL="26335" marR="329471" algn="l" defTabSz="806867" eaLnBrk="1" fontAlgn="auto" hangingPunct="1">
              <a:spcBef>
                <a:spcPts val="1328"/>
              </a:spcBef>
              <a:spcAft>
                <a:spcPts val="0"/>
              </a:spcAft>
              <a:buFont typeface="Times New Roman"/>
              <a:buChar char="-"/>
              <a:tabLst>
                <a:tab pos="117668" algn="l"/>
              </a:tabLst>
            </a:pPr>
            <a:r>
              <a:rPr lang="en-US" sz="1235" spc="-4" dirty="0">
                <a:solidFill>
                  <a:prstClr val="black"/>
                </a:solidFill>
                <a:latin typeface="Arial"/>
                <a:cs typeface="Arial"/>
              </a:rPr>
              <a:t> </a:t>
            </a:r>
            <a:r>
              <a:rPr sz="1235" spc="-4" dirty="0">
                <a:solidFill>
                  <a:prstClr val="black"/>
                </a:solidFill>
                <a:latin typeface="Arial"/>
                <a:cs typeface="Arial"/>
              </a:rPr>
              <a:t>MA was KC-135</a:t>
            </a:r>
            <a:endParaRPr sz="1235" dirty="0">
              <a:solidFill>
                <a:prstClr val="black"/>
              </a:solidFill>
              <a:latin typeface="Arial"/>
              <a:cs typeface="Arial"/>
            </a:endParaRPr>
          </a:p>
          <a:p>
            <a:pPr marL="11206" marR="4483" indent="39223" algn="l" defTabSz="806867" eaLnBrk="1" fontAlgn="auto" hangingPunct="1">
              <a:spcBef>
                <a:spcPts val="410"/>
              </a:spcBef>
              <a:spcAft>
                <a:spcPts val="0"/>
              </a:spcAft>
              <a:buFont typeface="Times New Roman"/>
              <a:buChar char="-"/>
              <a:tabLst>
                <a:tab pos="141762" algn="l"/>
              </a:tabLst>
            </a:pPr>
            <a:r>
              <a:rPr lang="en-US" sz="1235" spc="-4" dirty="0">
                <a:solidFill>
                  <a:prstClr val="black"/>
                </a:solidFill>
                <a:latin typeface="Arial"/>
                <a:cs typeface="Arial"/>
              </a:rPr>
              <a:t> </a:t>
            </a:r>
            <a:r>
              <a:rPr sz="1235" spc="-4" dirty="0">
                <a:solidFill>
                  <a:prstClr val="black"/>
                </a:solidFill>
                <a:latin typeface="Arial"/>
                <a:cs typeface="Arial"/>
              </a:rPr>
              <a:t>Mishap occurred at 1435L  during a touch and go, 7</a:t>
            </a:r>
            <a:r>
              <a:rPr sz="1235" spc="-66" dirty="0">
                <a:solidFill>
                  <a:prstClr val="black"/>
                </a:solidFill>
                <a:latin typeface="Arial"/>
                <a:cs typeface="Arial"/>
              </a:rPr>
              <a:t> </a:t>
            </a:r>
            <a:r>
              <a:rPr sz="1235" spc="-4" dirty="0">
                <a:solidFill>
                  <a:prstClr val="black"/>
                </a:solidFill>
                <a:latin typeface="Arial"/>
                <a:cs typeface="Arial"/>
              </a:rPr>
              <a:t>Oct</a:t>
            </a:r>
            <a:endParaRPr sz="1235" dirty="0">
              <a:solidFill>
                <a:prstClr val="black"/>
              </a:solidFill>
              <a:latin typeface="Arial"/>
              <a:cs typeface="Arial"/>
            </a:endParaRPr>
          </a:p>
        </p:txBody>
      </p:sp>
      <p:sp>
        <p:nvSpPr>
          <p:cNvPr id="16" name="object 15"/>
          <p:cNvSpPr txBox="1"/>
          <p:nvPr/>
        </p:nvSpPr>
        <p:spPr>
          <a:xfrm>
            <a:off x="5372101" y="5372078"/>
            <a:ext cx="3171824" cy="579246"/>
          </a:xfrm>
          <a:prstGeom prst="rect">
            <a:avLst/>
          </a:prstGeom>
          <a:solidFill>
            <a:srgbClr val="FFCC00"/>
          </a:solidFill>
          <a:ln>
            <a:solidFill>
              <a:schemeClr val="tx1"/>
            </a:solidFill>
          </a:ln>
        </p:spPr>
        <p:txBody>
          <a:bodyPr vert="horz" wrap="square" lIns="0" tIns="89647" rIns="0" bIns="0" rtlCol="0">
            <a:spAutoFit/>
          </a:bodyPr>
          <a:lstStyle/>
          <a:p>
            <a:pPr marL="337875" marR="44266" indent="-342918" defTabSz="806867" eaLnBrk="1" fontAlgn="auto" hangingPunct="1">
              <a:spcBef>
                <a:spcPts val="706"/>
              </a:spcBef>
              <a:spcAft>
                <a:spcPts val="0"/>
              </a:spcAft>
            </a:pPr>
            <a:r>
              <a:rPr sz="1588" dirty="0">
                <a:solidFill>
                  <a:prstClr val="black"/>
                </a:solidFill>
                <a:latin typeface="Arial"/>
                <a:cs typeface="Arial"/>
              </a:rPr>
              <a:t>This </a:t>
            </a:r>
            <a:r>
              <a:rPr sz="1588" spc="-4" dirty="0">
                <a:solidFill>
                  <a:prstClr val="black"/>
                </a:solidFill>
                <a:latin typeface="Arial"/>
                <a:cs typeface="Arial"/>
              </a:rPr>
              <a:t>is where </a:t>
            </a:r>
            <a:r>
              <a:rPr sz="1588" dirty="0">
                <a:solidFill>
                  <a:prstClr val="black"/>
                </a:solidFill>
                <a:latin typeface="Arial"/>
                <a:cs typeface="Arial"/>
              </a:rPr>
              <a:t>most </a:t>
            </a:r>
            <a:r>
              <a:rPr sz="1588" spc="-4" dirty="0">
                <a:solidFill>
                  <a:prstClr val="black"/>
                </a:solidFill>
                <a:latin typeface="Arial"/>
                <a:cs typeface="Arial"/>
              </a:rPr>
              <a:t>investigative  </a:t>
            </a:r>
            <a:r>
              <a:rPr sz="1588" spc="-9" dirty="0">
                <a:solidFill>
                  <a:prstClr val="black"/>
                </a:solidFill>
                <a:latin typeface="Arial"/>
                <a:cs typeface="Arial"/>
              </a:rPr>
              <a:t>efforts </a:t>
            </a:r>
            <a:r>
              <a:rPr sz="1588" spc="-4" dirty="0">
                <a:solidFill>
                  <a:prstClr val="black"/>
                </a:solidFill>
                <a:latin typeface="Arial"/>
                <a:cs typeface="Arial"/>
              </a:rPr>
              <a:t>are being</a:t>
            </a:r>
            <a:r>
              <a:rPr sz="1588" spc="-31" dirty="0">
                <a:solidFill>
                  <a:prstClr val="black"/>
                </a:solidFill>
                <a:latin typeface="Arial"/>
                <a:cs typeface="Arial"/>
              </a:rPr>
              <a:t> </a:t>
            </a:r>
            <a:r>
              <a:rPr sz="1588" spc="-9" dirty="0">
                <a:solidFill>
                  <a:prstClr val="black"/>
                </a:solidFill>
                <a:latin typeface="Arial"/>
                <a:cs typeface="Arial"/>
              </a:rPr>
              <a:t>focused</a:t>
            </a:r>
            <a:endParaRPr sz="1588" dirty="0">
              <a:solidFill>
                <a:prstClr val="black"/>
              </a:solidFill>
              <a:latin typeface="Arial"/>
              <a:cs typeface="Arial"/>
            </a:endParaRPr>
          </a:p>
        </p:txBody>
      </p:sp>
      <p:sp>
        <p:nvSpPr>
          <p:cNvPr id="17" name="object 16"/>
          <p:cNvSpPr txBox="1"/>
          <p:nvPr/>
        </p:nvSpPr>
        <p:spPr>
          <a:xfrm>
            <a:off x="977815" y="3354479"/>
            <a:ext cx="1752600" cy="380104"/>
          </a:xfrm>
          <a:prstGeom prst="rect">
            <a:avLst/>
          </a:prstGeom>
        </p:spPr>
        <p:txBody>
          <a:bodyPr vert="horz" wrap="square" lIns="0" tIns="0" rIns="0" bIns="0" rtlCol="0">
            <a:spAutoFit/>
          </a:bodyPr>
          <a:lstStyle/>
          <a:p>
            <a:pPr marL="155210" marR="4483" indent="-144564" algn="l" defTabSz="806867" eaLnBrk="1" fontAlgn="auto" hangingPunct="1">
              <a:spcBef>
                <a:spcPts val="0"/>
              </a:spcBef>
              <a:spcAft>
                <a:spcPts val="0"/>
              </a:spcAft>
            </a:pPr>
            <a:r>
              <a:rPr sz="1235" spc="-4" dirty="0">
                <a:solidFill>
                  <a:prstClr val="black"/>
                </a:solidFill>
                <a:latin typeface="Arial"/>
                <a:cs typeface="Arial"/>
              </a:rPr>
              <a:t>- Left Main Landing</a:t>
            </a:r>
            <a:r>
              <a:rPr sz="1235" spc="-62" dirty="0">
                <a:solidFill>
                  <a:prstClr val="black"/>
                </a:solidFill>
                <a:latin typeface="Arial"/>
                <a:cs typeface="Arial"/>
              </a:rPr>
              <a:t> </a:t>
            </a:r>
            <a:r>
              <a:rPr sz="1235" spc="-4" dirty="0">
                <a:solidFill>
                  <a:prstClr val="black"/>
                </a:solidFill>
                <a:latin typeface="Arial"/>
                <a:cs typeface="Arial"/>
              </a:rPr>
              <a:t>Gear  (LMLG) departed</a:t>
            </a:r>
            <a:r>
              <a:rPr sz="1235" spc="-137" dirty="0">
                <a:solidFill>
                  <a:prstClr val="black"/>
                </a:solidFill>
                <a:latin typeface="Arial"/>
                <a:cs typeface="Arial"/>
              </a:rPr>
              <a:t> </a:t>
            </a:r>
            <a:r>
              <a:rPr sz="1235" spc="-4" dirty="0">
                <a:solidFill>
                  <a:prstClr val="black"/>
                </a:solidFill>
                <a:latin typeface="Arial"/>
                <a:cs typeface="Arial"/>
              </a:rPr>
              <a:t>AC</a:t>
            </a:r>
            <a:endParaRPr sz="1235" dirty="0">
              <a:solidFill>
                <a:prstClr val="black"/>
              </a:solidFill>
              <a:latin typeface="Arial"/>
              <a:cs typeface="Arial"/>
            </a:endParaRPr>
          </a:p>
        </p:txBody>
      </p:sp>
      <p:sp>
        <p:nvSpPr>
          <p:cNvPr id="18" name="object 17"/>
          <p:cNvSpPr txBox="1"/>
          <p:nvPr/>
        </p:nvSpPr>
        <p:spPr>
          <a:xfrm>
            <a:off x="977815" y="3907714"/>
            <a:ext cx="1989615" cy="1140312"/>
          </a:xfrm>
          <a:prstGeom prst="rect">
            <a:avLst/>
          </a:prstGeom>
        </p:spPr>
        <p:txBody>
          <a:bodyPr vert="horz" wrap="square" lIns="0" tIns="0" rIns="0" bIns="0" rtlCol="0">
            <a:spAutoFit/>
          </a:bodyPr>
          <a:lstStyle/>
          <a:p>
            <a:pPr marL="11206" algn="l" defTabSz="806867" eaLnBrk="1" fontAlgn="auto" hangingPunct="1">
              <a:spcBef>
                <a:spcPts val="0"/>
              </a:spcBef>
              <a:spcAft>
                <a:spcPts val="0"/>
              </a:spcAft>
            </a:pPr>
            <a:r>
              <a:rPr sz="1235" spc="-4" dirty="0">
                <a:solidFill>
                  <a:prstClr val="black"/>
                </a:solidFill>
                <a:latin typeface="Arial"/>
                <a:cs typeface="Arial"/>
              </a:rPr>
              <a:t>- Crew left AC</a:t>
            </a:r>
            <a:r>
              <a:rPr sz="1235" spc="-88" dirty="0">
                <a:solidFill>
                  <a:prstClr val="black"/>
                </a:solidFill>
                <a:latin typeface="Arial"/>
                <a:cs typeface="Arial"/>
              </a:rPr>
              <a:t> </a:t>
            </a:r>
            <a:r>
              <a:rPr sz="1235" spc="-4" dirty="0">
                <a:solidFill>
                  <a:prstClr val="black"/>
                </a:solidFill>
                <a:latin typeface="Arial"/>
                <a:cs typeface="Arial"/>
              </a:rPr>
              <a:t>configured</a:t>
            </a:r>
            <a:endParaRPr lang="en-US" sz="1235" spc="-4" dirty="0">
              <a:solidFill>
                <a:prstClr val="black"/>
              </a:solidFill>
              <a:latin typeface="Arial"/>
              <a:cs typeface="Arial"/>
            </a:endParaRPr>
          </a:p>
          <a:p>
            <a:pPr marL="11206" algn="l" defTabSz="806867" eaLnBrk="1" fontAlgn="auto" hangingPunct="1">
              <a:spcBef>
                <a:spcPts val="0"/>
              </a:spcBef>
              <a:spcAft>
                <a:spcPts val="0"/>
              </a:spcAft>
            </a:pPr>
            <a:endParaRPr lang="en-US" sz="1235" dirty="0">
              <a:solidFill>
                <a:prstClr val="black"/>
              </a:solidFill>
              <a:latin typeface="Arial"/>
              <a:cs typeface="Arial"/>
            </a:endParaRPr>
          </a:p>
          <a:p>
            <a:pPr marL="11206" algn="l" defTabSz="806867" eaLnBrk="1" fontAlgn="auto" hangingPunct="1">
              <a:spcBef>
                <a:spcPts val="0"/>
              </a:spcBef>
              <a:spcAft>
                <a:spcPts val="0"/>
              </a:spcAft>
            </a:pPr>
            <a:r>
              <a:rPr sz="1235" spc="-4" dirty="0">
                <a:solidFill>
                  <a:prstClr val="black"/>
                </a:solidFill>
                <a:latin typeface="Arial"/>
                <a:cs typeface="Arial"/>
              </a:rPr>
              <a:t>- Crew safely</a:t>
            </a:r>
            <a:r>
              <a:rPr sz="1235" spc="-40" dirty="0">
                <a:solidFill>
                  <a:prstClr val="black"/>
                </a:solidFill>
                <a:latin typeface="Arial"/>
                <a:cs typeface="Arial"/>
              </a:rPr>
              <a:t> </a:t>
            </a:r>
            <a:r>
              <a:rPr sz="1235" spc="-4" dirty="0">
                <a:solidFill>
                  <a:prstClr val="black"/>
                </a:solidFill>
                <a:latin typeface="Arial"/>
                <a:cs typeface="Arial"/>
              </a:rPr>
              <a:t>recovered</a:t>
            </a:r>
            <a:r>
              <a:rPr lang="en-US" sz="1235" spc="-4" dirty="0">
                <a:solidFill>
                  <a:prstClr val="black"/>
                </a:solidFill>
                <a:latin typeface="Arial"/>
                <a:cs typeface="Arial"/>
              </a:rPr>
              <a:t> AC</a:t>
            </a:r>
          </a:p>
          <a:p>
            <a:pPr marL="11206" algn="l" defTabSz="806867" eaLnBrk="1" fontAlgn="auto" hangingPunct="1">
              <a:spcBef>
                <a:spcPts val="0"/>
              </a:spcBef>
              <a:spcAft>
                <a:spcPts val="0"/>
              </a:spcAft>
            </a:pPr>
            <a:r>
              <a:rPr sz="1235" spc="-4" dirty="0">
                <a:solidFill>
                  <a:prstClr val="black"/>
                </a:solidFill>
                <a:latin typeface="Arial"/>
                <a:cs typeface="Arial"/>
              </a:rPr>
              <a:t>  </a:t>
            </a:r>
            <a:endParaRPr lang="en-US" sz="1235" spc="-4" dirty="0">
              <a:solidFill>
                <a:prstClr val="black"/>
              </a:solidFill>
              <a:latin typeface="Arial"/>
              <a:cs typeface="Arial"/>
            </a:endParaRPr>
          </a:p>
          <a:p>
            <a:pPr marL="11206" algn="l" defTabSz="806867" eaLnBrk="1" fontAlgn="auto" hangingPunct="1">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Fill hole bolt found loose,  no safety wire</a:t>
            </a:r>
            <a:r>
              <a:rPr sz="1235" spc="-44" dirty="0">
                <a:solidFill>
                  <a:prstClr val="black"/>
                </a:solidFill>
                <a:latin typeface="Arial"/>
                <a:cs typeface="Arial"/>
              </a:rPr>
              <a:t> </a:t>
            </a:r>
            <a:r>
              <a:rPr sz="1235" spc="-4" dirty="0">
                <a:solidFill>
                  <a:prstClr val="black"/>
                </a:solidFill>
                <a:latin typeface="Arial"/>
                <a:cs typeface="Arial"/>
              </a:rPr>
              <a:t>installed</a:t>
            </a:r>
            <a:endParaRPr sz="1235" dirty="0">
              <a:solidFill>
                <a:prstClr val="black"/>
              </a:solidFill>
              <a:latin typeface="Arial"/>
              <a:cs typeface="Arial"/>
            </a:endParaRPr>
          </a:p>
        </p:txBody>
      </p:sp>
      <p:sp>
        <p:nvSpPr>
          <p:cNvPr id="19" name="object 18"/>
          <p:cNvSpPr txBox="1"/>
          <p:nvPr/>
        </p:nvSpPr>
        <p:spPr>
          <a:xfrm>
            <a:off x="3123085" y="2747799"/>
            <a:ext cx="2045180" cy="1892313"/>
          </a:xfrm>
          <a:prstGeom prst="rect">
            <a:avLst/>
          </a:prstGeom>
        </p:spPr>
        <p:txBody>
          <a:bodyPr vert="horz" wrap="square" lIns="0" tIns="0" rIns="0" bIns="0" rtlCol="0">
            <a:spAutoFit/>
          </a:bodyPr>
          <a:lstStyle/>
          <a:p>
            <a:pPr marL="76204" marR="28016" defTabSz="806867" eaLnBrk="1" fontAlgn="auto" hangingPunct="1">
              <a:spcBef>
                <a:spcPts val="750"/>
              </a:spcBef>
              <a:spcAft>
                <a:spcPts val="0"/>
              </a:spcAft>
            </a:pPr>
            <a:r>
              <a:rPr sz="1235" spc="-4" dirty="0">
                <a:solidFill>
                  <a:prstClr val="black"/>
                </a:solidFill>
                <a:latin typeface="Arial"/>
                <a:cs typeface="Arial"/>
              </a:rPr>
              <a:t>- Fill hole bolt loose, safety</a:t>
            </a:r>
            <a:r>
              <a:rPr lang="en-US" sz="1235" spc="-4" dirty="0">
                <a:solidFill>
                  <a:prstClr val="black"/>
                </a:solidFill>
                <a:latin typeface="Arial"/>
                <a:cs typeface="Arial"/>
              </a:rPr>
              <a:t> </a:t>
            </a:r>
            <a:r>
              <a:rPr sz="1235" spc="-4" dirty="0">
                <a:solidFill>
                  <a:prstClr val="black"/>
                </a:solidFill>
                <a:latin typeface="Arial"/>
                <a:cs typeface="Arial"/>
              </a:rPr>
              <a:t>wire not installed before</a:t>
            </a:r>
            <a:r>
              <a:rPr lang="en-US" sz="1235" spc="-4" dirty="0">
                <a:solidFill>
                  <a:prstClr val="black"/>
                </a:solidFill>
                <a:latin typeface="Arial"/>
                <a:cs typeface="Arial"/>
              </a:rPr>
              <a:t> </a:t>
            </a:r>
            <a:r>
              <a:rPr sz="1235" spc="-4" dirty="0">
                <a:solidFill>
                  <a:prstClr val="black"/>
                </a:solidFill>
                <a:latin typeface="Arial"/>
                <a:cs typeface="Arial"/>
              </a:rPr>
              <a:t>flight</a:t>
            </a:r>
          </a:p>
          <a:p>
            <a:pPr marL="67239" marR="105341" defTabSz="806867" eaLnBrk="1" fontAlgn="auto" hangingPunct="1">
              <a:spcBef>
                <a:spcPts val="966"/>
              </a:spcBef>
              <a:spcAft>
                <a:spcPts val="0"/>
              </a:spcAft>
            </a:pPr>
            <a:r>
              <a:rPr sz="1235" spc="-4" dirty="0">
                <a:solidFill>
                  <a:prstClr val="black"/>
                </a:solidFill>
                <a:latin typeface="Arial"/>
                <a:cs typeface="Arial"/>
              </a:rPr>
              <a:t>- LMLG strut was</a:t>
            </a:r>
            <a:r>
              <a:rPr sz="1235" spc="-44" dirty="0">
                <a:solidFill>
                  <a:prstClr val="black"/>
                </a:solidFill>
                <a:latin typeface="Arial"/>
                <a:cs typeface="Arial"/>
              </a:rPr>
              <a:t> </a:t>
            </a:r>
            <a:r>
              <a:rPr sz="1235" spc="-4" dirty="0">
                <a:solidFill>
                  <a:prstClr val="black"/>
                </a:solidFill>
                <a:latin typeface="Arial"/>
                <a:cs typeface="Arial"/>
              </a:rPr>
              <a:t>serviced  at some point</a:t>
            </a:r>
            <a:r>
              <a:rPr sz="1235" spc="-66" dirty="0">
                <a:solidFill>
                  <a:prstClr val="black"/>
                </a:solidFill>
                <a:latin typeface="Arial"/>
                <a:cs typeface="Arial"/>
              </a:rPr>
              <a:t> </a:t>
            </a:r>
            <a:r>
              <a:rPr sz="1235" spc="-4" dirty="0">
                <a:solidFill>
                  <a:prstClr val="black"/>
                </a:solidFill>
                <a:latin typeface="Arial"/>
                <a:cs typeface="Arial"/>
              </a:rPr>
              <a:t>prior</a:t>
            </a:r>
            <a:r>
              <a:rPr lang="en-US" sz="1235" spc="-4" dirty="0">
                <a:solidFill>
                  <a:prstClr val="black"/>
                </a:solidFill>
                <a:latin typeface="Arial"/>
                <a:cs typeface="Arial"/>
              </a:rPr>
              <a:t> </a:t>
            </a:r>
            <a:r>
              <a:rPr sz="1235" spc="-4" dirty="0">
                <a:solidFill>
                  <a:prstClr val="black"/>
                </a:solidFill>
                <a:latin typeface="Arial"/>
                <a:cs typeface="Arial"/>
              </a:rPr>
              <a:t>to</a:t>
            </a:r>
            <a:r>
              <a:rPr sz="1235" spc="-71" dirty="0">
                <a:solidFill>
                  <a:prstClr val="black"/>
                </a:solidFill>
                <a:latin typeface="Arial"/>
                <a:cs typeface="Arial"/>
              </a:rPr>
              <a:t> </a:t>
            </a:r>
            <a:r>
              <a:rPr sz="1235" spc="-4" dirty="0">
                <a:solidFill>
                  <a:prstClr val="black"/>
                </a:solidFill>
                <a:latin typeface="Arial"/>
                <a:cs typeface="Arial"/>
              </a:rPr>
              <a:t>flight</a:t>
            </a:r>
            <a:endParaRPr lang="en-US" sz="1235" dirty="0">
              <a:solidFill>
                <a:prstClr val="black"/>
              </a:solidFill>
              <a:latin typeface="Arial"/>
              <a:cs typeface="Arial"/>
            </a:endParaRPr>
          </a:p>
          <a:p>
            <a:pPr marL="67239" marR="105341" defTabSz="806867" eaLnBrk="1" fontAlgn="auto" hangingPunct="1">
              <a:spcBef>
                <a:spcPts val="966"/>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Improper servicing</a:t>
            </a:r>
            <a:r>
              <a:rPr sz="1235" spc="-44" dirty="0">
                <a:solidFill>
                  <a:prstClr val="black"/>
                </a:solidFill>
                <a:latin typeface="Arial"/>
                <a:cs typeface="Arial"/>
              </a:rPr>
              <a:t> </a:t>
            </a:r>
            <a:r>
              <a:rPr sz="1235" spc="-4" dirty="0">
                <a:solidFill>
                  <a:prstClr val="black"/>
                </a:solidFill>
                <a:latin typeface="Arial"/>
                <a:cs typeface="Arial"/>
              </a:rPr>
              <a:t>caused LMLG to depart</a:t>
            </a:r>
            <a:r>
              <a:rPr sz="1235" spc="-141" dirty="0">
                <a:solidFill>
                  <a:prstClr val="black"/>
                </a:solidFill>
                <a:latin typeface="Arial"/>
                <a:cs typeface="Arial"/>
              </a:rPr>
              <a:t> </a:t>
            </a:r>
            <a:r>
              <a:rPr lang="en-US" sz="1235" spc="-141" dirty="0">
                <a:solidFill>
                  <a:prstClr val="black"/>
                </a:solidFill>
                <a:latin typeface="Arial"/>
                <a:cs typeface="Arial"/>
              </a:rPr>
              <a:t> AC </a:t>
            </a:r>
            <a:endParaRPr sz="1235" dirty="0">
              <a:solidFill>
                <a:prstClr val="black"/>
              </a:solidFill>
              <a:latin typeface="Arial"/>
              <a:cs typeface="Arial"/>
            </a:endParaRPr>
          </a:p>
          <a:p>
            <a:pPr defTabSz="806867" eaLnBrk="1" fontAlgn="auto" hangingPunct="1">
              <a:spcBef>
                <a:spcPts val="896"/>
              </a:spcBef>
              <a:spcAft>
                <a:spcPts val="0"/>
              </a:spcAft>
            </a:pPr>
            <a:r>
              <a:rPr sz="1235" spc="-4" dirty="0">
                <a:solidFill>
                  <a:prstClr val="black"/>
                </a:solidFill>
                <a:latin typeface="Arial"/>
                <a:cs typeface="Arial"/>
              </a:rPr>
              <a:t>- Aircrew actions not a</a:t>
            </a:r>
            <a:r>
              <a:rPr sz="1235" spc="-97" dirty="0">
                <a:solidFill>
                  <a:prstClr val="black"/>
                </a:solidFill>
                <a:latin typeface="Arial"/>
                <a:cs typeface="Arial"/>
              </a:rPr>
              <a:t> </a:t>
            </a:r>
            <a:r>
              <a:rPr sz="1235" spc="-4" dirty="0">
                <a:solidFill>
                  <a:prstClr val="black"/>
                </a:solidFill>
                <a:latin typeface="Arial"/>
                <a:cs typeface="Arial"/>
              </a:rPr>
              <a:t>factor</a:t>
            </a:r>
            <a:endParaRPr sz="1235" dirty="0">
              <a:solidFill>
                <a:prstClr val="black"/>
              </a:solidFill>
              <a:latin typeface="Arial"/>
              <a:cs typeface="Arial"/>
            </a:endParaRPr>
          </a:p>
        </p:txBody>
      </p:sp>
      <p:sp>
        <p:nvSpPr>
          <p:cNvPr id="20" name="object 19"/>
          <p:cNvSpPr txBox="1"/>
          <p:nvPr/>
        </p:nvSpPr>
        <p:spPr>
          <a:xfrm>
            <a:off x="5266653" y="2024118"/>
            <a:ext cx="3387196" cy="2684581"/>
          </a:xfrm>
          <a:prstGeom prst="rect">
            <a:avLst/>
          </a:prstGeom>
        </p:spPr>
        <p:txBody>
          <a:bodyPr vert="horz" wrap="square" lIns="0" tIns="0" rIns="0" bIns="0" rtlCol="0">
            <a:spAutoFit/>
          </a:bodyPr>
          <a:lstStyle/>
          <a:p>
            <a:pPr marR="7284" defTabSz="806867" eaLnBrk="1" fontAlgn="auto" hangingPunct="1">
              <a:spcBef>
                <a:spcPts val="0"/>
              </a:spcBef>
              <a:spcAft>
                <a:spcPts val="0"/>
              </a:spcAft>
            </a:pPr>
            <a:r>
              <a:rPr lang="en-US" sz="2824" b="1" i="1" dirty="0">
                <a:solidFill>
                  <a:prstClr val="black"/>
                </a:solidFill>
                <a:latin typeface="Brush Script MT"/>
                <a:cs typeface="Brush Script MT"/>
              </a:rPr>
              <a:t>What We </a:t>
            </a:r>
            <a:r>
              <a:rPr sz="2824" b="1" i="1" dirty="0">
                <a:solidFill>
                  <a:prstClr val="black"/>
                </a:solidFill>
                <a:latin typeface="Brush Script MT"/>
                <a:cs typeface="Brush Script MT"/>
              </a:rPr>
              <a:t>Need </a:t>
            </a:r>
            <a:r>
              <a:rPr sz="2824" b="1" i="1" spc="-35" dirty="0">
                <a:solidFill>
                  <a:prstClr val="black"/>
                </a:solidFill>
                <a:latin typeface="Brush Script MT"/>
                <a:cs typeface="Brush Script MT"/>
              </a:rPr>
              <a:t>To</a:t>
            </a:r>
            <a:r>
              <a:rPr sz="2824" b="1" i="1" spc="-256" dirty="0">
                <a:solidFill>
                  <a:prstClr val="black"/>
                </a:solidFill>
                <a:latin typeface="Brush Script MT"/>
                <a:cs typeface="Brush Script MT"/>
              </a:rPr>
              <a:t> </a:t>
            </a:r>
            <a:r>
              <a:rPr sz="2824" b="1" i="1" dirty="0">
                <a:solidFill>
                  <a:prstClr val="black"/>
                </a:solidFill>
                <a:latin typeface="Brush Script MT"/>
                <a:cs typeface="Brush Script MT"/>
              </a:rPr>
              <a:t>Know</a:t>
            </a:r>
            <a:endParaRPr sz="2824" dirty="0">
              <a:solidFill>
                <a:prstClr val="black"/>
              </a:solidFill>
              <a:latin typeface="Brush Script MT"/>
              <a:cs typeface="Brush Script MT"/>
            </a:endParaRPr>
          </a:p>
          <a:p>
            <a:pPr marR="4483" defTabSz="806867" eaLnBrk="1" fontAlgn="auto" hangingPunct="1">
              <a:spcBef>
                <a:spcPts val="0"/>
              </a:spcBef>
              <a:spcAft>
                <a:spcPts val="0"/>
              </a:spcAft>
            </a:pPr>
            <a:endParaRPr lang="en-US" sz="1235" spc="-4" dirty="0">
              <a:solidFill>
                <a:prstClr val="black"/>
              </a:solidFill>
              <a:latin typeface="Arial"/>
              <a:cs typeface="Arial"/>
            </a:endParaRPr>
          </a:p>
          <a:p>
            <a:pPr marR="4483" defTabSz="806867" eaLnBrk="1" fontAlgn="auto" hangingPunct="1">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Last strut servicing</a:t>
            </a:r>
            <a:r>
              <a:rPr sz="1235" spc="-49" dirty="0">
                <a:solidFill>
                  <a:prstClr val="black"/>
                </a:solidFill>
                <a:latin typeface="Arial"/>
                <a:cs typeface="Arial"/>
              </a:rPr>
              <a:t> </a:t>
            </a:r>
            <a:r>
              <a:rPr sz="1235" spc="-4" dirty="0">
                <a:solidFill>
                  <a:prstClr val="black"/>
                </a:solidFill>
                <a:latin typeface="Arial"/>
                <a:cs typeface="Arial"/>
              </a:rPr>
              <a:t>date</a:t>
            </a:r>
            <a:endParaRPr lang="en-US" sz="1235" spc="-4" dirty="0">
              <a:solidFill>
                <a:prstClr val="black"/>
              </a:solidFill>
              <a:latin typeface="Arial"/>
              <a:cs typeface="Arial"/>
            </a:endParaRPr>
          </a:p>
          <a:p>
            <a:pPr marR="4483" defTabSz="806867" eaLnBrk="1" fontAlgn="auto" hangingPunct="1">
              <a:spcBef>
                <a:spcPts val="0"/>
              </a:spcBef>
              <a:spcAft>
                <a:spcPts val="0"/>
              </a:spcAft>
            </a:pPr>
            <a:endParaRPr sz="500" dirty="0">
              <a:solidFill>
                <a:prstClr val="black"/>
              </a:solidFill>
              <a:latin typeface="Arial"/>
              <a:cs typeface="Arial"/>
            </a:endParaRPr>
          </a:p>
          <a:p>
            <a:pPr marR="5603" defTabSz="806867" eaLnBrk="1" fontAlgn="auto" hangingPunct="1">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Who serviced the</a:t>
            </a:r>
            <a:r>
              <a:rPr sz="1235" spc="-35" dirty="0">
                <a:solidFill>
                  <a:prstClr val="black"/>
                </a:solidFill>
                <a:latin typeface="Arial"/>
                <a:cs typeface="Arial"/>
              </a:rPr>
              <a:t> </a:t>
            </a:r>
            <a:r>
              <a:rPr sz="1235" spc="-4" dirty="0">
                <a:solidFill>
                  <a:prstClr val="black"/>
                </a:solidFill>
                <a:latin typeface="Arial"/>
                <a:cs typeface="Arial"/>
              </a:rPr>
              <a:t>strut</a:t>
            </a:r>
            <a:endParaRPr lang="en-US" sz="1235" dirty="0">
              <a:solidFill>
                <a:prstClr val="black"/>
              </a:solidFill>
              <a:latin typeface="Arial"/>
              <a:cs typeface="Arial"/>
            </a:endParaRPr>
          </a:p>
          <a:p>
            <a:pPr marR="5603" defTabSz="806867" eaLnBrk="1" fontAlgn="auto" hangingPunct="1">
              <a:spcBef>
                <a:spcPts val="0"/>
              </a:spcBef>
              <a:spcAft>
                <a:spcPts val="0"/>
              </a:spcAft>
            </a:pPr>
            <a:r>
              <a:rPr sz="1059" dirty="0">
                <a:solidFill>
                  <a:prstClr val="black"/>
                </a:solidFill>
                <a:latin typeface="Arial"/>
                <a:cs typeface="Arial"/>
              </a:rPr>
              <a:t>-</a:t>
            </a:r>
            <a:r>
              <a:rPr sz="1059" spc="-84" dirty="0">
                <a:solidFill>
                  <a:prstClr val="black"/>
                </a:solidFill>
                <a:latin typeface="Arial"/>
                <a:cs typeface="Arial"/>
              </a:rPr>
              <a:t> </a:t>
            </a:r>
            <a:r>
              <a:rPr sz="1059" spc="-4" dirty="0">
                <a:solidFill>
                  <a:prstClr val="black"/>
                </a:solidFill>
                <a:latin typeface="Arial"/>
                <a:cs typeface="Arial"/>
              </a:rPr>
              <a:t>Interview</a:t>
            </a:r>
            <a:endParaRPr lang="en-US" sz="1059" spc="-4" dirty="0">
              <a:solidFill>
                <a:prstClr val="black"/>
              </a:solidFill>
              <a:latin typeface="Arial"/>
              <a:cs typeface="Arial"/>
            </a:endParaRPr>
          </a:p>
          <a:p>
            <a:pPr marR="5603" defTabSz="806867" eaLnBrk="1" fontAlgn="auto" hangingPunct="1">
              <a:spcBef>
                <a:spcPts val="0"/>
              </a:spcBef>
              <a:spcAft>
                <a:spcPts val="0"/>
              </a:spcAft>
            </a:pPr>
            <a:endParaRPr sz="500" dirty="0">
              <a:solidFill>
                <a:prstClr val="black"/>
              </a:solidFill>
              <a:latin typeface="Arial"/>
              <a:cs typeface="Arial"/>
            </a:endParaRPr>
          </a:p>
          <a:p>
            <a:pPr marR="3922" defTabSz="806867" eaLnBrk="1" fontAlgn="auto" hangingPunct="1">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What </a:t>
            </a:r>
            <a:r>
              <a:rPr sz="1235" spc="-40" dirty="0">
                <a:solidFill>
                  <a:prstClr val="black"/>
                </a:solidFill>
                <a:latin typeface="Arial"/>
                <a:cs typeface="Arial"/>
              </a:rPr>
              <a:t>T.O. </a:t>
            </a:r>
            <a:r>
              <a:rPr sz="1235" spc="-4" dirty="0">
                <a:solidFill>
                  <a:prstClr val="black"/>
                </a:solidFill>
                <a:latin typeface="Arial"/>
                <a:cs typeface="Arial"/>
              </a:rPr>
              <a:t>utilized to service</a:t>
            </a:r>
            <a:endParaRPr lang="en-US" sz="1235" spc="-4" dirty="0">
              <a:solidFill>
                <a:prstClr val="black"/>
              </a:solidFill>
              <a:latin typeface="Arial"/>
              <a:cs typeface="Arial"/>
            </a:endParaRPr>
          </a:p>
          <a:p>
            <a:pPr marL="794539" marR="4483" indent="-392227" algn="l" defTabSz="806867" eaLnBrk="1" fontAlgn="auto" hangingPunct="1">
              <a:spcBef>
                <a:spcPts val="0"/>
              </a:spcBef>
              <a:spcAft>
                <a:spcPts val="0"/>
              </a:spcAft>
            </a:pPr>
            <a:r>
              <a:rPr lang="en-US" sz="1059" spc="-4" dirty="0">
                <a:solidFill>
                  <a:prstClr val="black"/>
                </a:solidFill>
                <a:latin typeface="Arial"/>
                <a:cs typeface="Arial"/>
              </a:rPr>
              <a:t>            - </a:t>
            </a:r>
            <a:r>
              <a:rPr sz="1059" spc="-4" dirty="0">
                <a:solidFill>
                  <a:prstClr val="black"/>
                </a:solidFill>
                <a:latin typeface="Arial"/>
                <a:cs typeface="Arial"/>
              </a:rPr>
              <a:t>What does it say specifically </a:t>
            </a:r>
            <a:r>
              <a:rPr lang="en-US" sz="1059" spc="-4" dirty="0">
                <a:solidFill>
                  <a:prstClr val="black"/>
                </a:solidFill>
                <a:latin typeface="Arial"/>
                <a:cs typeface="Arial"/>
              </a:rPr>
              <a:t> </a:t>
            </a:r>
          </a:p>
          <a:p>
            <a:pPr marL="794539" marR="4483" indent="-392227" algn="l" defTabSz="806867" eaLnBrk="1" fontAlgn="auto" hangingPunct="1">
              <a:spcBef>
                <a:spcPts val="0"/>
              </a:spcBef>
              <a:spcAft>
                <a:spcPts val="0"/>
              </a:spcAft>
            </a:pPr>
            <a:r>
              <a:rPr lang="en-US" sz="1059" spc="-4" dirty="0">
                <a:solidFill>
                  <a:prstClr val="black"/>
                </a:solidFill>
                <a:latin typeface="Arial"/>
                <a:cs typeface="Arial"/>
              </a:rPr>
              <a:t>               </a:t>
            </a:r>
            <a:r>
              <a:rPr sz="1059" spc="-9" dirty="0">
                <a:solidFill>
                  <a:prstClr val="black"/>
                </a:solidFill>
                <a:latin typeface="Arial"/>
                <a:cs typeface="Arial"/>
              </a:rPr>
              <a:t>about </a:t>
            </a:r>
            <a:r>
              <a:rPr sz="1059" spc="-4" dirty="0">
                <a:solidFill>
                  <a:prstClr val="black"/>
                </a:solidFill>
                <a:latin typeface="Arial"/>
                <a:cs typeface="Arial"/>
              </a:rPr>
              <a:t>fill hole, safety</a:t>
            </a:r>
            <a:r>
              <a:rPr sz="1059" spc="-57" dirty="0">
                <a:solidFill>
                  <a:prstClr val="black"/>
                </a:solidFill>
                <a:latin typeface="Arial"/>
                <a:cs typeface="Arial"/>
              </a:rPr>
              <a:t> </a:t>
            </a:r>
            <a:r>
              <a:rPr sz="1059" spc="-9" dirty="0">
                <a:solidFill>
                  <a:prstClr val="black"/>
                </a:solidFill>
                <a:latin typeface="Arial"/>
                <a:cs typeface="Arial"/>
              </a:rPr>
              <a:t>wiring?</a:t>
            </a:r>
            <a:endParaRPr lang="en-US" sz="1059" spc="-9" dirty="0">
              <a:solidFill>
                <a:prstClr val="black"/>
              </a:solidFill>
              <a:latin typeface="Arial"/>
              <a:cs typeface="Arial"/>
            </a:endParaRPr>
          </a:p>
          <a:p>
            <a:pPr marL="794539" marR="4483" indent="-392227" algn="l" defTabSz="806867" eaLnBrk="1" fontAlgn="auto" hangingPunct="1">
              <a:spcBef>
                <a:spcPts val="0"/>
              </a:spcBef>
              <a:spcAft>
                <a:spcPts val="0"/>
              </a:spcAft>
            </a:pPr>
            <a:endParaRPr lang="en-US" sz="500" spc="-9" dirty="0">
              <a:solidFill>
                <a:prstClr val="black"/>
              </a:solidFill>
              <a:latin typeface="Arial"/>
              <a:cs typeface="Arial"/>
            </a:endParaRPr>
          </a:p>
          <a:p>
            <a:pPr marR="4483" defTabSz="806867" eaLnBrk="1" fontAlgn="auto" hangingPunct="1">
              <a:lnSpc>
                <a:spcPts val="1482"/>
              </a:lnSpc>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Who signed </a:t>
            </a:r>
            <a:r>
              <a:rPr sz="1235" spc="-9" dirty="0">
                <a:solidFill>
                  <a:prstClr val="black"/>
                </a:solidFill>
                <a:latin typeface="Arial"/>
                <a:cs typeface="Arial"/>
              </a:rPr>
              <a:t>off </a:t>
            </a:r>
            <a:r>
              <a:rPr sz="1235" spc="-4" dirty="0">
                <a:solidFill>
                  <a:prstClr val="black"/>
                </a:solidFill>
                <a:latin typeface="Arial"/>
                <a:cs typeface="Arial"/>
              </a:rPr>
              <a:t>on the</a:t>
            </a:r>
            <a:r>
              <a:rPr sz="1235" spc="-35" dirty="0">
                <a:solidFill>
                  <a:prstClr val="black"/>
                </a:solidFill>
                <a:latin typeface="Arial"/>
                <a:cs typeface="Arial"/>
              </a:rPr>
              <a:t> </a:t>
            </a:r>
            <a:r>
              <a:rPr sz="1235" spc="-4" dirty="0">
                <a:solidFill>
                  <a:prstClr val="black"/>
                </a:solidFill>
                <a:latin typeface="Arial"/>
                <a:cs typeface="Arial"/>
              </a:rPr>
              <a:t>servicing</a:t>
            </a:r>
            <a:r>
              <a:rPr lang="en-US" sz="1235" spc="-4" dirty="0">
                <a:solidFill>
                  <a:prstClr val="black"/>
                </a:solidFill>
                <a:latin typeface="Arial"/>
                <a:cs typeface="Arial"/>
              </a:rPr>
              <a:t>?</a:t>
            </a:r>
          </a:p>
          <a:p>
            <a:pPr marR="4483" defTabSz="806867" eaLnBrk="1" fontAlgn="auto" hangingPunct="1">
              <a:spcBef>
                <a:spcPts val="0"/>
              </a:spcBef>
              <a:spcAft>
                <a:spcPts val="0"/>
              </a:spcAft>
            </a:pPr>
            <a:r>
              <a:rPr sz="1059" dirty="0">
                <a:solidFill>
                  <a:prstClr val="black"/>
                </a:solidFill>
                <a:latin typeface="Arial"/>
                <a:cs typeface="Arial"/>
              </a:rPr>
              <a:t>-</a:t>
            </a:r>
            <a:r>
              <a:rPr sz="1059" spc="-84" dirty="0">
                <a:solidFill>
                  <a:prstClr val="black"/>
                </a:solidFill>
                <a:latin typeface="Arial"/>
                <a:cs typeface="Arial"/>
              </a:rPr>
              <a:t> </a:t>
            </a:r>
            <a:r>
              <a:rPr sz="1059" spc="-4" dirty="0">
                <a:solidFill>
                  <a:prstClr val="black"/>
                </a:solidFill>
                <a:latin typeface="Arial"/>
                <a:cs typeface="Arial"/>
              </a:rPr>
              <a:t>Interview</a:t>
            </a:r>
            <a:endParaRPr lang="en-US" sz="1059" spc="-4" dirty="0">
              <a:solidFill>
                <a:prstClr val="black"/>
              </a:solidFill>
              <a:latin typeface="Arial"/>
              <a:cs typeface="Arial"/>
            </a:endParaRPr>
          </a:p>
          <a:p>
            <a:pPr marR="4483" defTabSz="806867" eaLnBrk="1" fontAlgn="auto" hangingPunct="1">
              <a:spcBef>
                <a:spcPts val="0"/>
              </a:spcBef>
              <a:spcAft>
                <a:spcPts val="0"/>
              </a:spcAft>
            </a:pPr>
            <a:endParaRPr sz="500" dirty="0">
              <a:solidFill>
                <a:prstClr val="black"/>
              </a:solidFill>
              <a:latin typeface="Arial"/>
              <a:cs typeface="Arial"/>
            </a:endParaRPr>
          </a:p>
          <a:p>
            <a:pPr marR="16249" defTabSz="806867" eaLnBrk="1" fontAlgn="auto" hangingPunct="1">
              <a:spcBef>
                <a:spcPts val="0"/>
              </a:spcBef>
              <a:spcAft>
                <a:spcPts val="0"/>
              </a:spcAft>
            </a:pPr>
            <a:r>
              <a:rPr sz="1235" spc="-4" dirty="0">
                <a:solidFill>
                  <a:prstClr val="black"/>
                </a:solidFill>
                <a:latin typeface="Arial"/>
                <a:cs typeface="Arial"/>
              </a:rPr>
              <a:t>-</a:t>
            </a:r>
            <a:r>
              <a:rPr lang="en-US" sz="1235" spc="-4" dirty="0">
                <a:solidFill>
                  <a:prstClr val="black"/>
                </a:solidFill>
                <a:latin typeface="Arial"/>
                <a:cs typeface="Arial"/>
              </a:rPr>
              <a:t> </a:t>
            </a:r>
            <a:r>
              <a:rPr sz="1235" spc="-4" dirty="0">
                <a:solidFill>
                  <a:prstClr val="black"/>
                </a:solidFill>
                <a:latin typeface="Arial"/>
                <a:cs typeface="Arial"/>
              </a:rPr>
              <a:t>Last major maintenance</a:t>
            </a:r>
            <a:r>
              <a:rPr sz="1235" spc="-31" dirty="0">
                <a:solidFill>
                  <a:prstClr val="black"/>
                </a:solidFill>
                <a:latin typeface="Arial"/>
                <a:cs typeface="Arial"/>
              </a:rPr>
              <a:t> </a:t>
            </a:r>
            <a:r>
              <a:rPr sz="1235" spc="-4" dirty="0">
                <a:solidFill>
                  <a:prstClr val="black"/>
                </a:solidFill>
                <a:latin typeface="Arial"/>
                <a:cs typeface="Arial"/>
              </a:rPr>
              <a:t>performed on</a:t>
            </a:r>
            <a:r>
              <a:rPr sz="1235" spc="-71" dirty="0">
                <a:solidFill>
                  <a:prstClr val="black"/>
                </a:solidFill>
                <a:latin typeface="Arial"/>
                <a:cs typeface="Arial"/>
              </a:rPr>
              <a:t> </a:t>
            </a:r>
            <a:r>
              <a:rPr sz="1235" spc="-4" dirty="0">
                <a:solidFill>
                  <a:prstClr val="black"/>
                </a:solidFill>
                <a:latin typeface="Arial"/>
                <a:cs typeface="Arial"/>
              </a:rPr>
              <a:t>strut?</a:t>
            </a:r>
            <a:endParaRPr lang="en-US" sz="1235" dirty="0">
              <a:solidFill>
                <a:prstClr val="black"/>
              </a:solidFill>
              <a:latin typeface="Arial"/>
              <a:cs typeface="Arial"/>
            </a:endParaRPr>
          </a:p>
          <a:p>
            <a:pPr marL="11206" marR="16249" defTabSz="806867" eaLnBrk="1" fontAlgn="auto" hangingPunct="1">
              <a:spcBef>
                <a:spcPts val="0"/>
              </a:spcBef>
              <a:spcAft>
                <a:spcPts val="0"/>
              </a:spcAft>
            </a:pPr>
            <a:r>
              <a:rPr sz="1059" spc="-4" dirty="0">
                <a:solidFill>
                  <a:prstClr val="black"/>
                </a:solidFill>
                <a:latin typeface="Arial"/>
                <a:cs typeface="Arial"/>
              </a:rPr>
              <a:t>-</a:t>
            </a:r>
            <a:r>
              <a:rPr lang="en-US" sz="1059" spc="-4" dirty="0">
                <a:solidFill>
                  <a:prstClr val="black"/>
                </a:solidFill>
                <a:latin typeface="Arial"/>
                <a:cs typeface="Arial"/>
              </a:rPr>
              <a:t> </a:t>
            </a:r>
            <a:r>
              <a:rPr sz="1059" spc="-4" dirty="0">
                <a:solidFill>
                  <a:prstClr val="black"/>
                </a:solidFill>
                <a:latin typeface="Arial"/>
                <a:cs typeface="Arial"/>
              </a:rPr>
              <a:t>When, what was</a:t>
            </a:r>
            <a:r>
              <a:rPr sz="1059" spc="-84" dirty="0">
                <a:solidFill>
                  <a:prstClr val="black"/>
                </a:solidFill>
                <a:latin typeface="Arial"/>
                <a:cs typeface="Arial"/>
              </a:rPr>
              <a:t> </a:t>
            </a:r>
            <a:r>
              <a:rPr sz="1059" spc="-4" dirty="0">
                <a:solidFill>
                  <a:prstClr val="black"/>
                </a:solidFill>
                <a:latin typeface="Arial"/>
                <a:cs typeface="Arial"/>
              </a:rPr>
              <a:t>it?</a:t>
            </a:r>
            <a:endParaRPr sz="1059" dirty="0">
              <a:solidFill>
                <a:prstClr val="black"/>
              </a:solidFill>
              <a:latin typeface="Arial"/>
              <a:cs typeface="Arial"/>
            </a:endParaRPr>
          </a:p>
        </p:txBody>
      </p:sp>
      <p:sp>
        <p:nvSpPr>
          <p:cNvPr id="21" name="object 20"/>
          <p:cNvSpPr txBox="1"/>
          <p:nvPr/>
        </p:nvSpPr>
        <p:spPr>
          <a:xfrm>
            <a:off x="5713317" y="4780029"/>
            <a:ext cx="2172821" cy="457048"/>
          </a:xfrm>
          <a:prstGeom prst="rect">
            <a:avLst/>
          </a:prstGeom>
        </p:spPr>
        <p:txBody>
          <a:bodyPr vert="horz" wrap="square" lIns="0" tIns="0" rIns="0" bIns="0" rtlCol="0">
            <a:spAutoFit/>
          </a:bodyPr>
          <a:lstStyle/>
          <a:p>
            <a:pPr defTabSz="806867" eaLnBrk="1" fontAlgn="auto" hangingPunct="1">
              <a:spcBef>
                <a:spcPts val="0"/>
              </a:spcBef>
              <a:spcAft>
                <a:spcPts val="0"/>
              </a:spcAft>
            </a:pPr>
            <a:r>
              <a:rPr sz="1059" dirty="0">
                <a:solidFill>
                  <a:prstClr val="black"/>
                </a:solidFill>
                <a:latin typeface="Arial"/>
                <a:cs typeface="Arial"/>
              </a:rPr>
              <a:t>- </a:t>
            </a:r>
            <a:r>
              <a:rPr sz="1235" spc="-4" dirty="0">
                <a:solidFill>
                  <a:prstClr val="black"/>
                </a:solidFill>
                <a:latin typeface="Arial"/>
                <a:cs typeface="Arial"/>
              </a:rPr>
              <a:t>Interview</a:t>
            </a:r>
            <a:r>
              <a:rPr sz="1235" spc="-79" dirty="0">
                <a:solidFill>
                  <a:prstClr val="black"/>
                </a:solidFill>
                <a:latin typeface="Arial"/>
                <a:cs typeface="Arial"/>
              </a:rPr>
              <a:t> </a:t>
            </a:r>
            <a:r>
              <a:rPr sz="1235" spc="-4" dirty="0">
                <a:solidFill>
                  <a:prstClr val="black"/>
                </a:solidFill>
                <a:latin typeface="Arial"/>
                <a:cs typeface="Arial"/>
              </a:rPr>
              <a:t>crewmembers</a:t>
            </a:r>
            <a:endParaRPr lang="en-US" sz="1235" spc="-4" dirty="0">
              <a:solidFill>
                <a:prstClr val="black"/>
              </a:solidFill>
              <a:latin typeface="Arial"/>
              <a:cs typeface="Arial"/>
            </a:endParaRPr>
          </a:p>
          <a:p>
            <a:pPr defTabSz="806867" eaLnBrk="1" fontAlgn="auto" hangingPunct="1">
              <a:spcBef>
                <a:spcPts val="0"/>
              </a:spcBef>
              <a:spcAft>
                <a:spcPts val="0"/>
              </a:spcAft>
            </a:pPr>
            <a:endParaRPr sz="500" dirty="0">
              <a:solidFill>
                <a:prstClr val="black"/>
              </a:solidFill>
              <a:latin typeface="Arial"/>
              <a:cs typeface="Arial"/>
            </a:endParaRPr>
          </a:p>
          <a:p>
            <a:pPr defTabSz="806867" eaLnBrk="1" fontAlgn="auto" hangingPunct="1">
              <a:spcBef>
                <a:spcPts val="0"/>
              </a:spcBef>
              <a:spcAft>
                <a:spcPts val="0"/>
              </a:spcAft>
            </a:pPr>
            <a:r>
              <a:rPr sz="1235" spc="-4" dirty="0">
                <a:solidFill>
                  <a:prstClr val="black"/>
                </a:solidFill>
                <a:latin typeface="Arial"/>
                <a:cs typeface="Arial"/>
              </a:rPr>
              <a:t>- Any eyewitnesses to</a:t>
            </a:r>
            <a:r>
              <a:rPr sz="1235" spc="-93" dirty="0">
                <a:solidFill>
                  <a:prstClr val="black"/>
                </a:solidFill>
                <a:latin typeface="Arial"/>
                <a:cs typeface="Arial"/>
              </a:rPr>
              <a:t> </a:t>
            </a:r>
            <a:r>
              <a:rPr sz="1235" spc="-4" dirty="0">
                <a:solidFill>
                  <a:prstClr val="black"/>
                </a:solidFill>
                <a:latin typeface="Arial"/>
                <a:cs typeface="Arial"/>
              </a:rPr>
              <a:t>landing?</a:t>
            </a:r>
            <a:endParaRPr sz="1235" dirty="0">
              <a:solidFill>
                <a:prstClr val="black"/>
              </a:solidFill>
              <a:latin typeface="Arial"/>
              <a:cs typeface="Arial"/>
            </a:endParaRPr>
          </a:p>
        </p:txBody>
      </p:sp>
    </p:spTree>
    <p:extLst>
      <p:ext uri="{BB962C8B-B14F-4D97-AF65-F5344CB8AC3E}">
        <p14:creationId xmlns:p14="http://schemas.microsoft.com/office/powerpoint/2010/main" val="11017155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spc="-4" dirty="0">
                <a:solidFill>
                  <a:srgbClr val="22228B"/>
                </a:solidFill>
              </a:rPr>
              <a:t>Factors</a:t>
            </a:r>
            <a:endParaRPr lang="en-US" dirty="0"/>
          </a:p>
        </p:txBody>
      </p:sp>
      <p:sp>
        <p:nvSpPr>
          <p:cNvPr id="3" name="Content Placeholder 2"/>
          <p:cNvSpPr>
            <a:spLocks noGrp="1"/>
          </p:cNvSpPr>
          <p:nvPr>
            <p:ph idx="1"/>
          </p:nvPr>
        </p:nvSpPr>
        <p:spPr>
          <a:xfrm>
            <a:off x="276225" y="1270167"/>
            <a:ext cx="8397875" cy="4743450"/>
          </a:xfrm>
        </p:spPr>
        <p:txBody>
          <a:bodyPr/>
          <a:lstStyle/>
          <a:p>
            <a:pPr marL="0" marR="4483" defTabSz="806867" eaLnBrk="1" hangingPunct="1">
              <a:tabLst>
                <a:tab pos="263352" algn="l"/>
              </a:tabLst>
            </a:pPr>
            <a:r>
              <a:rPr lang="en-US" dirty="0"/>
              <a:t>A factor is any deviation, out-of-the-ordinary or deficient action, or condition, discovered in the course of an investigation that contributed to the eventual outcome</a:t>
            </a:r>
          </a:p>
          <a:p>
            <a:pPr marL="0" marR="4483" defTabSz="806867" eaLnBrk="1" hangingPunct="1">
              <a:tabLst>
                <a:tab pos="263352" algn="l"/>
              </a:tabLst>
            </a:pPr>
            <a:r>
              <a:rPr lang="en-US" dirty="0">
                <a:ea typeface="+mn-ea"/>
                <a:cs typeface="+mn-cs"/>
              </a:rPr>
              <a:t>Most mishaps involve multiple factors</a:t>
            </a:r>
          </a:p>
          <a:p>
            <a:pPr marL="623888" lvl="2" indent="-285750" defTabSz="806867">
              <a:spcBef>
                <a:spcPts val="600"/>
              </a:spcBef>
              <a:tabLst>
                <a:tab pos="619158" algn="l"/>
              </a:tabLst>
            </a:pPr>
            <a:r>
              <a:rPr lang="en-US" dirty="0">
                <a:ea typeface="+mn-ea"/>
                <a:cs typeface="+mn-cs"/>
              </a:rPr>
              <a:t>Example factors: (Factor Areas to Consider – SIB Go Package) </a:t>
            </a:r>
          </a:p>
          <a:p>
            <a:pPr marL="623888" lvl="2" indent="-285750" defTabSz="806867">
              <a:spcBef>
                <a:spcPts val="600"/>
              </a:spcBef>
              <a:tabLst>
                <a:tab pos="619158" algn="l"/>
              </a:tabLst>
            </a:pPr>
            <a:r>
              <a:rPr lang="en-US" dirty="0">
                <a:ea typeface="+mn-ea"/>
                <a:cs typeface="+mn-cs"/>
              </a:rPr>
              <a:t>Supervision</a:t>
            </a:r>
          </a:p>
          <a:p>
            <a:pPr marL="623888" lvl="2" indent="-285750" defTabSz="806867">
              <a:spcBef>
                <a:spcPts val="600"/>
              </a:spcBef>
              <a:tabLst>
                <a:tab pos="619158" algn="l"/>
              </a:tabLst>
            </a:pPr>
            <a:r>
              <a:rPr lang="en-US" dirty="0">
                <a:ea typeface="+mn-ea"/>
                <a:cs typeface="+mn-cs"/>
              </a:rPr>
              <a:t>Qualifications</a:t>
            </a:r>
          </a:p>
          <a:p>
            <a:pPr marL="623888" lvl="2" indent="-285750" defTabSz="806867">
              <a:spcBef>
                <a:spcPts val="600"/>
              </a:spcBef>
              <a:tabLst>
                <a:tab pos="619158" algn="l"/>
              </a:tabLst>
            </a:pPr>
            <a:r>
              <a:rPr lang="en-US" dirty="0">
                <a:ea typeface="+mn-ea"/>
                <a:cs typeface="+mn-cs"/>
              </a:rPr>
              <a:t>Weather</a:t>
            </a:r>
          </a:p>
          <a:p>
            <a:pPr marL="623888" lvl="2" indent="-285750" defTabSz="806867">
              <a:spcBef>
                <a:spcPts val="600"/>
              </a:spcBef>
              <a:tabLst>
                <a:tab pos="619158" algn="l"/>
              </a:tabLst>
            </a:pPr>
            <a:r>
              <a:rPr lang="en-US" dirty="0">
                <a:ea typeface="+mn-ea"/>
                <a:cs typeface="+mn-cs"/>
              </a:rPr>
              <a:t>Logistics</a:t>
            </a:r>
          </a:p>
          <a:p>
            <a:pPr marL="623888" lvl="2" indent="-285750" defTabSz="806867">
              <a:spcBef>
                <a:spcPts val="600"/>
              </a:spcBef>
              <a:tabLst>
                <a:tab pos="619158" algn="l"/>
              </a:tabLst>
            </a:pPr>
            <a:r>
              <a:rPr lang="en-US" dirty="0">
                <a:ea typeface="+mn-ea"/>
                <a:cs typeface="+mn-cs"/>
              </a:rPr>
              <a:t>Maintenance</a:t>
            </a:r>
          </a:p>
          <a:p>
            <a:pPr marL="623888" lvl="2" indent="-285750" defTabSz="806867">
              <a:spcBef>
                <a:spcPts val="600"/>
              </a:spcBef>
              <a:tabLst>
                <a:tab pos="619158" algn="l"/>
              </a:tabLst>
            </a:pPr>
            <a:r>
              <a:rPr lang="en-US" dirty="0">
                <a:ea typeface="+mn-ea"/>
                <a:cs typeface="+mn-cs"/>
              </a:rPr>
              <a:t>Mission Planning</a:t>
            </a:r>
          </a:p>
          <a:p>
            <a:pPr marL="623888" lvl="2" indent="-285750" defTabSz="806867">
              <a:spcBef>
                <a:spcPts val="600"/>
              </a:spcBef>
              <a:tabLst>
                <a:tab pos="619158" algn="l"/>
              </a:tabLst>
            </a:pPr>
            <a:r>
              <a:rPr lang="en-US" dirty="0">
                <a:ea typeface="+mn-ea"/>
                <a:cs typeface="+mn-cs"/>
              </a:rPr>
              <a:t>Flight Discipline</a:t>
            </a:r>
          </a:p>
          <a:p>
            <a:pPr marL="623888" lvl="2" indent="-285750" defTabSz="806867">
              <a:spcBef>
                <a:spcPts val="600"/>
              </a:spcBef>
              <a:tabLst>
                <a:tab pos="619158" algn="l"/>
              </a:tabLst>
            </a:pPr>
            <a:r>
              <a:rPr lang="en-US" dirty="0">
                <a:ea typeface="+mn-ea"/>
                <a:cs typeface="+mn-cs"/>
              </a:rPr>
              <a:t>Currency/Experience</a:t>
            </a:r>
          </a:p>
          <a:p>
            <a:pPr marL="623888" lvl="2" indent="-285750" defTabSz="806867">
              <a:spcBef>
                <a:spcPts val="600"/>
              </a:spcBef>
              <a:tabLst>
                <a:tab pos="619158" algn="l"/>
              </a:tabLst>
            </a:pPr>
            <a:r>
              <a:rPr lang="en-US" dirty="0">
                <a:ea typeface="+mn-ea"/>
                <a:cs typeface="+mn-cs"/>
              </a:rPr>
              <a:t>Etc.</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72</a:t>
            </a:fld>
            <a:endParaRPr lang="en-US" dirty="0">
              <a:solidFill>
                <a:schemeClr val="bg2"/>
              </a:solidFill>
            </a:endParaRPr>
          </a:p>
        </p:txBody>
      </p:sp>
    </p:spTree>
    <p:extLst>
      <p:ext uri="{BB962C8B-B14F-4D97-AF65-F5344CB8AC3E}">
        <p14:creationId xmlns:p14="http://schemas.microsoft.com/office/powerpoint/2010/main" val="22186982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spc="-4" dirty="0">
                <a:solidFill>
                  <a:srgbClr val="22228B"/>
                </a:solidFill>
              </a:rPr>
              <a:t>Factors</a:t>
            </a:r>
            <a:endParaRPr lang="en-US" dirty="0"/>
          </a:p>
        </p:txBody>
      </p:sp>
      <p:sp>
        <p:nvSpPr>
          <p:cNvPr id="3" name="Content Placeholder 2"/>
          <p:cNvSpPr>
            <a:spLocks noGrp="1"/>
          </p:cNvSpPr>
          <p:nvPr>
            <p:ph idx="1"/>
          </p:nvPr>
        </p:nvSpPr>
        <p:spPr/>
        <p:txBody>
          <a:bodyPr/>
          <a:lstStyle/>
          <a:p>
            <a:pPr marL="0" marR="4483" defTabSz="806867" eaLnBrk="1" hangingPunct="1">
              <a:tabLst>
                <a:tab pos="263352" algn="l"/>
              </a:tabLst>
            </a:pPr>
            <a:r>
              <a:rPr lang="en-US" dirty="0"/>
              <a:t>The pilot rushed his preflight due to extremely cold weather and  failed to notice an engine cowling was left unlatched by  maintenance personnel. The engine cowling opened during  takeoff and damaged the leading edge of the wing.</a:t>
            </a:r>
          </a:p>
          <a:p>
            <a:pPr marL="573087" marR="4483" lvl="3" indent="-285750" defTabSz="806867" eaLnBrk="1" hangingPunct="1">
              <a:spcBef>
                <a:spcPct val="50000"/>
              </a:spcBef>
              <a:tabLst>
                <a:tab pos="263352" algn="l"/>
              </a:tabLst>
            </a:pPr>
            <a:r>
              <a:rPr lang="en-US" dirty="0">
                <a:ea typeface="+mn-ea"/>
                <a:cs typeface="+mn-cs"/>
              </a:rPr>
              <a:t>“PILOT ACTIONS” – Pilot allowed his preflight to be rushed</a:t>
            </a:r>
          </a:p>
          <a:p>
            <a:pPr marL="573087" marR="4483" lvl="3" indent="-285750" defTabSz="806867" eaLnBrk="1" hangingPunct="1">
              <a:spcBef>
                <a:spcPct val="50000"/>
              </a:spcBef>
              <a:tabLst>
                <a:tab pos="263352" algn="l"/>
              </a:tabLst>
            </a:pPr>
            <a:r>
              <a:rPr lang="en-US" dirty="0">
                <a:ea typeface="+mn-ea"/>
                <a:cs typeface="+mn-cs"/>
              </a:rPr>
              <a:t>“WEATHER” – Cold weather caused the pilot to rush his  preflight</a:t>
            </a:r>
          </a:p>
          <a:p>
            <a:pPr marL="573087" marR="4483" lvl="3" indent="-285750" defTabSz="806867" eaLnBrk="1" hangingPunct="1">
              <a:spcBef>
                <a:spcPct val="50000"/>
              </a:spcBef>
              <a:tabLst>
                <a:tab pos="263352" algn="l"/>
              </a:tabLst>
            </a:pPr>
            <a:r>
              <a:rPr lang="en-US" dirty="0">
                <a:ea typeface="+mn-ea"/>
                <a:cs typeface="+mn-cs"/>
              </a:rPr>
              <a:t>“MAINTAINER ACTIONS” – MX failed to properly latch the  cowling</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73</a:t>
            </a:fld>
            <a:endParaRPr lang="en-US" dirty="0">
              <a:solidFill>
                <a:schemeClr val="bg2"/>
              </a:solidFill>
            </a:endParaRPr>
          </a:p>
        </p:txBody>
      </p:sp>
    </p:spTree>
    <p:extLst>
      <p:ext uri="{BB962C8B-B14F-4D97-AF65-F5344CB8AC3E}">
        <p14:creationId xmlns:p14="http://schemas.microsoft.com/office/powerpoint/2010/main" val="28131555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spc="-4" dirty="0">
                <a:solidFill>
                  <a:srgbClr val="22228B"/>
                </a:solidFill>
              </a:rPr>
              <a:t>Factors</a:t>
            </a:r>
            <a:endParaRPr lang="en-US" dirty="0"/>
          </a:p>
        </p:txBody>
      </p:sp>
      <p:sp>
        <p:nvSpPr>
          <p:cNvPr id="3" name="Content Placeholder 2"/>
          <p:cNvSpPr>
            <a:spLocks noGrp="1"/>
          </p:cNvSpPr>
          <p:nvPr>
            <p:ph idx="1"/>
          </p:nvPr>
        </p:nvSpPr>
        <p:spPr/>
        <p:txBody>
          <a:bodyPr/>
          <a:lstStyle/>
          <a:p>
            <a:pPr marL="0" marR="4483" defTabSz="806867" eaLnBrk="1" hangingPunct="1">
              <a:tabLst>
                <a:tab pos="263352" algn="l"/>
              </a:tabLst>
            </a:pPr>
            <a:r>
              <a:rPr lang="en-US" dirty="0"/>
              <a:t>Operator 1 (OP 1) rolled a Humvee during an exercise which  fatally injured the turret gunner. The weather was unremarkable,  vehicle condition was not a factor, OP1 was properly licensed  and trained. OP1 was noted for his aggressive, dangerous driving  which had been discussed by his peers with the shift leader and  his immediate supervisor. Peers had noted OP1 stated he wanted  to "get the HMMWV on 2 wheels." No action was taken and the  information was not relayed further up the chain.</a:t>
            </a:r>
          </a:p>
          <a:p>
            <a:pPr marL="573087" marR="4483" lvl="3" indent="-285750" defTabSz="806867" eaLnBrk="1" hangingPunct="1">
              <a:spcBef>
                <a:spcPct val="50000"/>
              </a:spcBef>
              <a:tabLst>
                <a:tab pos="263352" algn="l"/>
              </a:tabLst>
            </a:pPr>
            <a:r>
              <a:rPr lang="en-US" dirty="0">
                <a:ea typeface="+mn-ea"/>
                <a:cs typeface="+mn-cs"/>
              </a:rPr>
              <a:t>“UNIT SUPERVISION” – Failed to correct O1's driving  behaviors</a:t>
            </a:r>
          </a:p>
          <a:p>
            <a:pPr marL="573087" marR="4483" lvl="3" indent="-285750" defTabSz="806867" eaLnBrk="1" hangingPunct="1">
              <a:spcBef>
                <a:spcPct val="50000"/>
              </a:spcBef>
              <a:tabLst>
                <a:tab pos="263352" algn="l"/>
              </a:tabLst>
            </a:pPr>
            <a:r>
              <a:rPr lang="en-US" dirty="0">
                <a:ea typeface="+mn-ea"/>
                <a:cs typeface="+mn-cs"/>
              </a:rPr>
              <a:t>???</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74</a:t>
            </a:fld>
            <a:endParaRPr lang="en-US" dirty="0">
              <a:solidFill>
                <a:schemeClr val="bg2"/>
              </a:solidFill>
            </a:endParaRPr>
          </a:p>
        </p:txBody>
      </p:sp>
    </p:spTree>
    <p:extLst>
      <p:ext uri="{BB962C8B-B14F-4D97-AF65-F5344CB8AC3E}">
        <p14:creationId xmlns:p14="http://schemas.microsoft.com/office/powerpoint/2010/main" val="40332443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spc="-4" dirty="0">
                <a:solidFill>
                  <a:srgbClr val="22228B"/>
                </a:solidFill>
              </a:rPr>
              <a:t>Factors</a:t>
            </a:r>
            <a:endParaRPr lang="en-US" dirty="0"/>
          </a:p>
        </p:txBody>
      </p:sp>
      <p:sp>
        <p:nvSpPr>
          <p:cNvPr id="3" name="Content Placeholder 2"/>
          <p:cNvSpPr>
            <a:spLocks noGrp="1"/>
          </p:cNvSpPr>
          <p:nvPr>
            <p:ph idx="1"/>
          </p:nvPr>
        </p:nvSpPr>
        <p:spPr/>
        <p:txBody>
          <a:bodyPr/>
          <a:lstStyle/>
          <a:p>
            <a:pPr marL="0" marR="4483" defTabSz="806867" eaLnBrk="1" hangingPunct="1">
              <a:tabLst>
                <a:tab pos="263352" algn="l"/>
              </a:tabLst>
            </a:pPr>
            <a:r>
              <a:rPr lang="en-US" dirty="0"/>
              <a:t>Trainer aircraft has an unrecoverable in-flight engine shutdown  when the Instructor Pilot (IP) inadvertently pulls the throttle to  cutoff at low altitude while reducing the power to idle. Poor  throttle finger lift design allowed the possibility of inadvertent  shutdown of engine. After ejection the pilot was unable to  contact search and rescue due to survival radio battery failure.</a:t>
            </a:r>
          </a:p>
          <a:p>
            <a:pPr marL="573087" marR="4483" lvl="3" indent="-285750" defTabSz="806867" eaLnBrk="1" hangingPunct="1">
              <a:spcBef>
                <a:spcPct val="50000"/>
              </a:spcBef>
              <a:tabLst>
                <a:tab pos="263352" algn="l"/>
              </a:tabLst>
            </a:pPr>
            <a:r>
              <a:rPr lang="en-US" dirty="0">
                <a:ea typeface="+mn-ea"/>
                <a:cs typeface="+mn-cs"/>
              </a:rPr>
              <a:t>T.O.s fail to address the possibility of inadvertently cutting  of the engine when using the throttle</a:t>
            </a:r>
          </a:p>
          <a:p>
            <a:pPr marL="573087" marR="4483" lvl="3" indent="-285750" defTabSz="806867" eaLnBrk="1" hangingPunct="1">
              <a:spcBef>
                <a:spcPct val="50000"/>
              </a:spcBef>
              <a:tabLst>
                <a:tab pos="263352" algn="l"/>
              </a:tabLst>
            </a:pPr>
            <a:r>
              <a:rPr lang="en-US" dirty="0">
                <a:ea typeface="+mn-ea"/>
                <a:cs typeface="+mn-cs"/>
              </a:rPr>
              <a:t>“AIRCRAFT DESIGN” – Throttle finger lift design allowed  possibility of inadvertent shutdown of engine</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75</a:t>
            </a:fld>
            <a:endParaRPr lang="en-US" dirty="0">
              <a:solidFill>
                <a:schemeClr val="bg2"/>
              </a:solidFill>
            </a:endParaRPr>
          </a:p>
        </p:txBody>
      </p:sp>
    </p:spTree>
    <p:extLst>
      <p:ext uri="{BB962C8B-B14F-4D97-AF65-F5344CB8AC3E}">
        <p14:creationId xmlns:p14="http://schemas.microsoft.com/office/powerpoint/2010/main" val="27381660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5657" y="76200"/>
            <a:ext cx="7631793" cy="1143000"/>
          </a:xfrm>
        </p:spPr>
        <p:txBody>
          <a:bodyPr/>
          <a:lstStyle/>
          <a:p>
            <a:pPr marL="0" lvl="0" indent="0">
              <a:buNone/>
            </a:pPr>
            <a:r>
              <a:rPr lang="en-US" spc="-4" dirty="0">
                <a:solidFill>
                  <a:srgbClr val="22228B"/>
                </a:solidFill>
              </a:rPr>
              <a:t>Non- Factors Worthy of Discussion</a:t>
            </a:r>
            <a:endParaRPr lang="en-US" dirty="0"/>
          </a:p>
        </p:txBody>
      </p:sp>
      <p:sp>
        <p:nvSpPr>
          <p:cNvPr id="3" name="Content Placeholder 2"/>
          <p:cNvSpPr>
            <a:spLocks noGrp="1"/>
          </p:cNvSpPr>
          <p:nvPr>
            <p:ph idx="1"/>
          </p:nvPr>
        </p:nvSpPr>
        <p:spPr>
          <a:xfrm>
            <a:off x="227239" y="1504950"/>
            <a:ext cx="8397875" cy="4743450"/>
          </a:xfrm>
        </p:spPr>
        <p:txBody>
          <a:bodyPr/>
          <a:lstStyle/>
          <a:p>
            <a:pPr marR="79006" defTabSz="806867">
              <a:tabLst>
                <a:tab pos="263352" algn="l"/>
              </a:tabLst>
              <a:defRPr/>
            </a:pPr>
            <a:r>
              <a:rPr lang="en-US" dirty="0"/>
              <a:t>Non-Factors Worthy of Discussion (</a:t>
            </a:r>
            <a:r>
              <a:rPr lang="en-US" dirty="0" err="1"/>
              <a:t>NFWoD</a:t>
            </a:r>
            <a:r>
              <a:rPr lang="en-US" dirty="0"/>
              <a:t>): Issues/deficiencies discovered during the investigation that did not influence this mishap</a:t>
            </a:r>
          </a:p>
          <a:p>
            <a:pPr marL="623888" marR="425286" lvl="2" indent="-285750" defTabSz="806867">
              <a:spcBef>
                <a:spcPct val="50000"/>
              </a:spcBef>
              <a:tabLst>
                <a:tab pos="619158" algn="l"/>
              </a:tabLst>
              <a:defRPr/>
            </a:pPr>
            <a:r>
              <a:rPr lang="en-US" dirty="0">
                <a:ea typeface="+mn-ea"/>
                <a:cs typeface="+mn-cs"/>
              </a:rPr>
              <a:t>Possible factors in the investigation thoroughly investigated but ruled out (e.g.,  bird strike in an engine failure mishap)</a:t>
            </a:r>
          </a:p>
          <a:p>
            <a:pPr marL="623888" marR="4483" lvl="2" indent="-285750" defTabSz="806867">
              <a:spcBef>
                <a:spcPct val="50000"/>
              </a:spcBef>
              <a:tabLst>
                <a:tab pos="619158" algn="l"/>
              </a:tabLst>
              <a:defRPr/>
            </a:pPr>
            <a:r>
              <a:rPr lang="en-US" dirty="0">
                <a:ea typeface="+mn-ea"/>
                <a:cs typeface="+mn-cs"/>
              </a:rPr>
              <a:t>Things we uncover during the investigation that did not cause  the mishap or influence but should be fixed due to the potential to be a factor in a future mishap (e.g.,  failure of survival radio batteries)</a:t>
            </a:r>
          </a:p>
          <a:p>
            <a:pPr marL="623888" marR="698164" lvl="2" indent="-285750" defTabSz="806867">
              <a:spcBef>
                <a:spcPct val="50000"/>
              </a:spcBef>
              <a:tabLst>
                <a:tab pos="619158" algn="l"/>
              </a:tabLst>
              <a:defRPr/>
            </a:pPr>
            <a:r>
              <a:rPr lang="en-US" dirty="0">
                <a:ea typeface="+mn-ea"/>
                <a:cs typeface="+mn-cs"/>
              </a:rPr>
              <a:t>CA interest items (e.g., Risk Management (RM),  Cockpit/Crew Resource Management (CRM))</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76</a:t>
            </a:fld>
            <a:endParaRPr lang="en-US" dirty="0">
              <a:solidFill>
                <a:schemeClr val="bg2"/>
              </a:solidFill>
            </a:endParaRPr>
          </a:p>
        </p:txBody>
      </p:sp>
    </p:spTree>
    <p:extLst>
      <p:ext uri="{BB962C8B-B14F-4D97-AF65-F5344CB8AC3E}">
        <p14:creationId xmlns:p14="http://schemas.microsoft.com/office/powerpoint/2010/main" val="1488412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8198" y="2873829"/>
            <a:ext cx="8587603" cy="3374572"/>
          </a:xfrm>
        </p:spPr>
        <p:txBody>
          <a:bodyPr/>
          <a:lstStyle/>
          <a:p>
            <a:pPr marL="0" marR="4483" indent="0" algn="ctr" defTabSz="806867" eaLnBrk="1" fontAlgn="auto" hangingPunct="1">
              <a:spcBef>
                <a:spcPts val="0"/>
              </a:spcBef>
              <a:spcAft>
                <a:spcPts val="0"/>
              </a:spcAft>
              <a:buNone/>
            </a:pPr>
            <a:r>
              <a:rPr lang="en-US" sz="5400" dirty="0">
                <a:solidFill>
                  <a:srgbClr val="000000"/>
                </a:solidFill>
              </a:rPr>
              <a:t>Report Writing</a:t>
            </a:r>
            <a:endParaRPr lang="en-US" sz="5400" spc="-4" dirty="0">
              <a:solidFill>
                <a:srgbClr val="000000"/>
              </a:solidFill>
            </a:endParaRPr>
          </a:p>
          <a:p>
            <a:pPr marL="0" marR="4483" indent="0" algn="ctr" defTabSz="806867" eaLnBrk="1" fontAlgn="auto" hangingPunct="1">
              <a:spcBef>
                <a:spcPts val="0"/>
              </a:spcBef>
              <a:spcAft>
                <a:spcPts val="0"/>
              </a:spcAft>
              <a:buNone/>
            </a:pPr>
            <a:r>
              <a:rPr lang="en-US" sz="5400" spc="-4" dirty="0">
                <a:solidFill>
                  <a:srgbClr val="000000"/>
                </a:solidFill>
                <a:cs typeface="Arial"/>
              </a:rPr>
              <a:t>(Brief on or about Day 15)</a:t>
            </a:r>
            <a:endParaRPr lang="en-US" sz="5400" dirty="0">
              <a:solidFill>
                <a:prstClr val="black"/>
              </a:solidFill>
              <a:cs typeface="Arial"/>
            </a:endParaRP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77</a:t>
            </a:fld>
            <a:endParaRPr lang="en-US" dirty="0">
              <a:solidFill>
                <a:schemeClr val="bg2"/>
              </a:solidFill>
            </a:endParaRPr>
          </a:p>
        </p:txBody>
      </p:sp>
    </p:spTree>
    <p:extLst>
      <p:ext uri="{BB962C8B-B14F-4D97-AF65-F5344CB8AC3E}">
        <p14:creationId xmlns:p14="http://schemas.microsoft.com/office/powerpoint/2010/main" val="1814768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11"/>
          </p:nvPr>
        </p:nvSpPr>
        <p:spPr/>
        <p:txBody>
          <a:bodyPr/>
          <a:lstStyle/>
          <a:p>
            <a:pPr>
              <a:defRPr/>
            </a:pPr>
            <a:fld id="{63CC30E3-F05A-46C2-B834-AC017D29FDDB}" type="slidenum">
              <a:rPr lang="en-US"/>
              <a:pPr>
                <a:defRPr/>
              </a:pPr>
              <a:t>78</a:t>
            </a:fld>
            <a:endParaRPr lang="en-US" dirty="0">
              <a:solidFill>
                <a:schemeClr val="bg2"/>
              </a:solidFill>
            </a:endParaRPr>
          </a:p>
        </p:txBody>
      </p:sp>
      <p:sp>
        <p:nvSpPr>
          <p:cNvPr id="13316" name="Rectangle 4"/>
          <p:cNvSpPr>
            <a:spLocks noChangeArrowheads="1"/>
          </p:cNvSpPr>
          <p:nvPr/>
        </p:nvSpPr>
        <p:spPr bwMode="auto">
          <a:xfrm>
            <a:off x="3879850" y="5623034"/>
            <a:ext cx="4979988" cy="698391"/>
          </a:xfrm>
          <a:prstGeom prst="rect">
            <a:avLst/>
          </a:prstGeom>
          <a:noFill/>
          <a:ln w="9525">
            <a:noFill/>
            <a:miter lim="800000"/>
            <a:headEnd/>
            <a:tailEnd/>
          </a:ln>
        </p:spPr>
        <p:txBody>
          <a:bodyPr/>
          <a:lstStyle/>
          <a:p>
            <a:pPr algn="r"/>
            <a:r>
              <a:rPr lang="en-US" altLang="en-US" sz="2000" b="1" dirty="0"/>
              <a:t>AFSEC/SEFF</a:t>
            </a:r>
          </a:p>
          <a:p>
            <a:pPr algn="r"/>
            <a:r>
              <a:rPr lang="en-US" altLang="en-US" sz="2000" b="1" dirty="0"/>
              <a:t>1 Aug 2023</a:t>
            </a:r>
          </a:p>
          <a:p>
            <a:pPr algn="r"/>
            <a:endParaRPr lang="en-US" sz="2000" b="1" dirty="0"/>
          </a:p>
          <a:p>
            <a:pPr algn="r"/>
            <a:endParaRPr lang="en-US" sz="2000" dirty="0"/>
          </a:p>
        </p:txBody>
      </p:sp>
      <p:sp>
        <p:nvSpPr>
          <p:cNvPr id="2" name="Title 1"/>
          <p:cNvSpPr>
            <a:spLocks noGrp="1"/>
          </p:cNvSpPr>
          <p:nvPr>
            <p:ph type="ctrTitle"/>
          </p:nvPr>
        </p:nvSpPr>
        <p:spPr/>
        <p:txBody>
          <a:bodyPr/>
          <a:lstStyle/>
          <a:p>
            <a:r>
              <a:rPr lang="en-US" altLang="en-US" dirty="0"/>
              <a:t>Safety Investigation Board </a:t>
            </a:r>
            <a:br>
              <a:rPr lang="en-US" altLang="en-US" dirty="0"/>
            </a:br>
            <a:r>
              <a:rPr lang="en-US" altLang="en-US" dirty="0"/>
              <a:t>The Report</a:t>
            </a:r>
          </a:p>
        </p:txBody>
      </p:sp>
    </p:spTree>
    <p:extLst>
      <p:ext uri="{BB962C8B-B14F-4D97-AF65-F5344CB8AC3E}">
        <p14:creationId xmlns:p14="http://schemas.microsoft.com/office/powerpoint/2010/main" val="3651062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Overview</a:t>
            </a:r>
          </a:p>
        </p:txBody>
      </p:sp>
      <p:sp>
        <p:nvSpPr>
          <p:cNvPr id="3" name="Content Placeholder 2"/>
          <p:cNvSpPr>
            <a:spLocks noGrp="1"/>
          </p:cNvSpPr>
          <p:nvPr>
            <p:ph idx="1"/>
          </p:nvPr>
        </p:nvSpPr>
        <p:spPr/>
        <p:txBody>
          <a:bodyPr/>
          <a:lstStyle/>
          <a:p>
            <a:r>
              <a:rPr lang="en-US" dirty="0"/>
              <a:t>Exhibits</a:t>
            </a:r>
          </a:p>
          <a:p>
            <a:r>
              <a:rPr lang="en-US" dirty="0"/>
              <a:t>Narrative </a:t>
            </a:r>
          </a:p>
          <a:p>
            <a:pPr lvl="1"/>
            <a:r>
              <a:rPr lang="en-US" dirty="0"/>
              <a:t>Factors</a:t>
            </a:r>
          </a:p>
          <a:p>
            <a:pPr lvl="1"/>
            <a:r>
              <a:rPr lang="en-US" dirty="0"/>
              <a:t>Findings &amp; Causes</a:t>
            </a:r>
          </a:p>
          <a:p>
            <a:pPr lvl="1"/>
            <a:r>
              <a:rPr lang="en-US" dirty="0"/>
              <a:t>Recommendations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79</a:t>
            </a:fld>
            <a:endParaRPr lang="en-US" dirty="0">
              <a:solidFill>
                <a:schemeClr val="bg2"/>
              </a:solidFill>
            </a:endParaRPr>
          </a:p>
        </p:txBody>
      </p:sp>
    </p:spTree>
    <p:extLst>
      <p:ext uri="{BB962C8B-B14F-4D97-AF65-F5344CB8AC3E}">
        <p14:creationId xmlns:p14="http://schemas.microsoft.com/office/powerpoint/2010/main" val="3533514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Types of Investigations</a:t>
            </a:r>
            <a:endParaRPr lang="en-US" dirty="0"/>
          </a:p>
        </p:txBody>
      </p:sp>
      <p:sp>
        <p:nvSpPr>
          <p:cNvPr id="3" name="Content Placeholder 2"/>
          <p:cNvSpPr>
            <a:spLocks noGrp="1"/>
          </p:cNvSpPr>
          <p:nvPr>
            <p:ph idx="1"/>
          </p:nvPr>
        </p:nvSpPr>
        <p:spPr/>
        <p:txBody>
          <a:bodyPr/>
          <a:lstStyle/>
          <a:p>
            <a:pPr algn="ctr">
              <a:spcBef>
                <a:spcPct val="10000"/>
              </a:spcBef>
              <a:buNone/>
            </a:pPr>
            <a:r>
              <a:rPr lang="en-US" altLang="en-US" sz="3200" dirty="0"/>
              <a:t>Safety Investigation Board (SIB)</a:t>
            </a:r>
          </a:p>
          <a:p>
            <a:pPr algn="ctr">
              <a:spcBef>
                <a:spcPct val="10000"/>
              </a:spcBef>
              <a:buNone/>
            </a:pPr>
            <a:endParaRPr lang="en-US" altLang="en-US" sz="800" dirty="0"/>
          </a:p>
          <a:p>
            <a:pPr algn="ctr">
              <a:spcBef>
                <a:spcPct val="10000"/>
              </a:spcBef>
              <a:buNone/>
            </a:pPr>
            <a:r>
              <a:rPr lang="en-US" altLang="en-US" sz="1800" dirty="0">
                <a:solidFill>
                  <a:srgbClr val="FF0000"/>
                </a:solidFill>
              </a:rPr>
              <a:t>Conducted to find cause(s) of mishaps to take preventative actions</a:t>
            </a:r>
          </a:p>
          <a:p>
            <a:pPr algn="ctr">
              <a:spcBef>
                <a:spcPct val="10000"/>
              </a:spcBef>
              <a:buNone/>
            </a:pPr>
            <a:r>
              <a:rPr lang="en-US" altLang="en-US" sz="1800" u="sng" dirty="0">
                <a:solidFill>
                  <a:srgbClr val="FF0000"/>
                </a:solidFill>
              </a:rPr>
              <a:t>Recommendations to prevent future occurrence</a:t>
            </a:r>
          </a:p>
          <a:p>
            <a:pPr algn="ctr">
              <a:spcBef>
                <a:spcPct val="10000"/>
              </a:spcBef>
              <a:buNone/>
            </a:pPr>
            <a:r>
              <a:rPr lang="en-US" altLang="en-US" sz="1800" dirty="0">
                <a:solidFill>
                  <a:srgbClr val="FF0000"/>
                </a:solidFill>
              </a:rPr>
              <a:t>Not Releasable</a:t>
            </a:r>
          </a:p>
          <a:p>
            <a:pPr algn="ctr">
              <a:spcBef>
                <a:spcPct val="10000"/>
              </a:spcBef>
              <a:buNone/>
            </a:pPr>
            <a:r>
              <a:rPr lang="en-US" altLang="en-US" sz="3200" dirty="0"/>
              <a:t>vs.</a:t>
            </a:r>
          </a:p>
          <a:p>
            <a:pPr algn="ctr">
              <a:spcBef>
                <a:spcPct val="10000"/>
              </a:spcBef>
              <a:buNone/>
            </a:pPr>
            <a:r>
              <a:rPr lang="en-US" altLang="en-US" sz="3200" dirty="0"/>
              <a:t>Accident Investigation Board (AIB)</a:t>
            </a:r>
          </a:p>
          <a:p>
            <a:pPr>
              <a:buNone/>
            </a:pPr>
            <a:endParaRPr lang="en-US" altLang="en-US" sz="1000" dirty="0"/>
          </a:p>
          <a:p>
            <a:pPr lvl="1" algn="ctr">
              <a:buNone/>
            </a:pPr>
            <a:r>
              <a:rPr lang="en-US" altLang="en-US" sz="1800" dirty="0">
                <a:solidFill>
                  <a:srgbClr val="FF0000"/>
                </a:solidFill>
              </a:rPr>
              <a:t>Conducted for all other Purposes including Claims, Disciplinary, Administrative Actions, etc. </a:t>
            </a:r>
          </a:p>
          <a:p>
            <a:pPr lvl="1" algn="ctr">
              <a:buNone/>
            </a:pPr>
            <a:r>
              <a:rPr lang="en-US" altLang="en-US" sz="1800" dirty="0">
                <a:solidFill>
                  <a:srgbClr val="FF0000"/>
                </a:solidFill>
              </a:rPr>
              <a:t>Statement of Opinion on Cause(s) </a:t>
            </a:r>
          </a:p>
          <a:p>
            <a:pPr lvl="1" algn="ctr">
              <a:buNone/>
            </a:pPr>
            <a:r>
              <a:rPr lang="en-US" altLang="en-US" sz="1800" u="sng" dirty="0">
                <a:solidFill>
                  <a:srgbClr val="FF0000"/>
                </a:solidFill>
              </a:rPr>
              <a:t>No Recommendations</a:t>
            </a:r>
          </a:p>
          <a:p>
            <a:pPr lvl="1" algn="ctr">
              <a:buNone/>
            </a:pPr>
            <a:r>
              <a:rPr lang="en-US" altLang="en-US" sz="1800" dirty="0">
                <a:solidFill>
                  <a:srgbClr val="FF0000"/>
                </a:solidFill>
              </a:rPr>
              <a:t>Fully Releasable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a:t>
            </a:fld>
            <a:endParaRPr lang="en-US" dirty="0">
              <a:solidFill>
                <a:schemeClr val="bg2"/>
              </a:solidFill>
            </a:endParaRPr>
          </a:p>
        </p:txBody>
      </p:sp>
    </p:spTree>
    <p:extLst>
      <p:ext uri="{BB962C8B-B14F-4D97-AF65-F5344CB8AC3E}">
        <p14:creationId xmlns:p14="http://schemas.microsoft.com/office/powerpoint/2010/main" val="10914698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407436" y="5856648"/>
            <a:ext cx="8005665" cy="503854"/>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Calibri" panose="020F0502020204030204" pitchFamily="34" charset="0"/>
              </a:rPr>
              <a:t>Brief to CA                   				        Final Message</a:t>
            </a:r>
          </a:p>
        </p:txBody>
      </p:sp>
      <p:pic>
        <p:nvPicPr>
          <p:cNvPr id="7" name="Picture 6">
            <a:extLst>
              <a:ext uri="{FF2B5EF4-FFF2-40B4-BE49-F238E27FC236}">
                <a16:creationId xmlns:a16="http://schemas.microsoft.com/office/drawing/2014/main" id="{3DF08670-D798-ADE5-466A-4A8676BF6289}"/>
              </a:ext>
            </a:extLst>
          </p:cNvPr>
          <p:cNvPicPr>
            <a:picLocks noChangeAspect="1"/>
          </p:cNvPicPr>
          <p:nvPr/>
        </p:nvPicPr>
        <p:blipFill>
          <a:blip r:embed="rId3"/>
          <a:stretch>
            <a:fillRect/>
          </a:stretch>
        </p:blipFill>
        <p:spPr>
          <a:xfrm>
            <a:off x="3328987" y="1314450"/>
            <a:ext cx="2486025" cy="2590800"/>
          </a:xfrm>
          <a:prstGeom prst="rect">
            <a:avLst/>
          </a:prstGeom>
        </p:spPr>
      </p:pic>
      <p:sp>
        <p:nvSpPr>
          <p:cNvPr id="23555" name="Slide Number Placeholder 3"/>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FontTx/>
              <a:buNone/>
            </a:pPr>
            <a:fld id="{23D27C75-9BB4-4A3E-A3DE-762B9540C98A}" type="slidenum">
              <a:rPr lang="en-US" altLang="en-US" sz="1000" b="0">
                <a:solidFill>
                  <a:srgbClr val="969696"/>
                </a:solidFill>
              </a:rPr>
              <a:pPr>
                <a:spcBef>
                  <a:spcPct val="0"/>
                </a:spcBef>
                <a:buClrTx/>
                <a:buSzTx/>
                <a:buFontTx/>
                <a:buNone/>
              </a:pPr>
              <a:t>80</a:t>
            </a:fld>
            <a:endParaRPr lang="en-US" altLang="en-US" sz="1000" b="0" dirty="0">
              <a:solidFill>
                <a:schemeClr val="bg2"/>
              </a:solidFill>
            </a:endParaRPr>
          </a:p>
        </p:txBody>
      </p:sp>
      <p:sp>
        <p:nvSpPr>
          <p:cNvPr id="23556" name="Rectangle 1026"/>
          <p:cNvSpPr>
            <a:spLocks noGrp="1" noChangeArrowheads="1"/>
          </p:cNvSpPr>
          <p:nvPr>
            <p:ph type="title"/>
          </p:nvPr>
        </p:nvSpPr>
        <p:spPr>
          <a:xfrm>
            <a:off x="2863850" y="0"/>
            <a:ext cx="5972175" cy="1285875"/>
          </a:xfrm>
        </p:spPr>
        <p:txBody>
          <a:bodyPr/>
          <a:lstStyle/>
          <a:p>
            <a:r>
              <a:rPr lang="en-US" altLang="en-US" dirty="0"/>
              <a:t>SIB Deliverables</a:t>
            </a:r>
          </a:p>
        </p:txBody>
      </p:sp>
      <p:sp>
        <p:nvSpPr>
          <p:cNvPr id="5" name="Rectangle 4">
            <a:extLst>
              <a:ext uri="{FF2B5EF4-FFF2-40B4-BE49-F238E27FC236}">
                <a16:creationId xmlns:a16="http://schemas.microsoft.com/office/drawing/2014/main" id="{04C69E26-448D-1C8A-D9B9-F51B0A3C630B}"/>
              </a:ext>
            </a:extLst>
          </p:cNvPr>
          <p:cNvSpPr/>
          <p:nvPr/>
        </p:nvSpPr>
        <p:spPr bwMode="auto">
          <a:xfrm>
            <a:off x="266759" y="3980208"/>
            <a:ext cx="8005665" cy="503854"/>
          </a:xfrm>
          <a:prstGeom prst="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Calibri" panose="020F0502020204030204" pitchFamily="34" charset="0"/>
              </a:rPr>
              <a:t>     Safety Report </a:t>
            </a:r>
          </a:p>
        </p:txBody>
      </p:sp>
      <p:pic>
        <p:nvPicPr>
          <p:cNvPr id="9" name="Picture 8">
            <a:extLst>
              <a:ext uri="{FF2B5EF4-FFF2-40B4-BE49-F238E27FC236}">
                <a16:creationId xmlns:a16="http://schemas.microsoft.com/office/drawing/2014/main" id="{F67D0DB4-86DD-BE2E-ABFA-453BAF089166}"/>
              </a:ext>
            </a:extLst>
          </p:cNvPr>
          <p:cNvPicPr>
            <a:picLocks noChangeAspect="1"/>
          </p:cNvPicPr>
          <p:nvPr/>
        </p:nvPicPr>
        <p:blipFill>
          <a:blip r:embed="rId4"/>
          <a:stretch>
            <a:fillRect/>
          </a:stretch>
        </p:blipFill>
        <p:spPr>
          <a:xfrm>
            <a:off x="139212" y="3484923"/>
            <a:ext cx="2324100" cy="2371725"/>
          </a:xfrm>
          <a:prstGeom prst="rect">
            <a:avLst/>
          </a:prstGeom>
        </p:spPr>
      </p:pic>
      <p:pic>
        <p:nvPicPr>
          <p:cNvPr id="11" name="Picture 10">
            <a:extLst>
              <a:ext uri="{FF2B5EF4-FFF2-40B4-BE49-F238E27FC236}">
                <a16:creationId xmlns:a16="http://schemas.microsoft.com/office/drawing/2014/main" id="{22BB07E1-8188-8D30-39A6-4D1CCC0F5138}"/>
              </a:ext>
            </a:extLst>
          </p:cNvPr>
          <p:cNvPicPr>
            <a:picLocks noChangeAspect="1"/>
          </p:cNvPicPr>
          <p:nvPr/>
        </p:nvPicPr>
        <p:blipFill>
          <a:blip r:embed="rId5"/>
          <a:stretch>
            <a:fillRect/>
          </a:stretch>
        </p:blipFill>
        <p:spPr>
          <a:xfrm>
            <a:off x="6288331" y="3589697"/>
            <a:ext cx="2428875" cy="2162175"/>
          </a:xfrm>
          <a:prstGeom prst="rect">
            <a:avLst/>
          </a:prstGeom>
        </p:spPr>
      </p:pic>
    </p:spTree>
    <p:extLst>
      <p:ext uri="{BB962C8B-B14F-4D97-AF65-F5344CB8AC3E}">
        <p14:creationId xmlns:p14="http://schemas.microsoft.com/office/powerpoint/2010/main" val="230875753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solidFill>
                  <a:schemeClr val="accent2">
                    <a:lumMod val="50000"/>
                  </a:schemeClr>
                </a:solidFill>
              </a:rPr>
              <a:t>Preparing the Exhibits</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81</a:t>
            </a:fld>
            <a:endParaRPr lang="en-US" dirty="0">
              <a:solidFill>
                <a:schemeClr val="bg2"/>
              </a:solidFill>
            </a:endParaRPr>
          </a:p>
        </p:txBody>
      </p:sp>
      <p:pic>
        <p:nvPicPr>
          <p:cNvPr id="3" name="Picture 2"/>
          <p:cNvPicPr>
            <a:picLocks noChangeAspect="1"/>
          </p:cNvPicPr>
          <p:nvPr/>
        </p:nvPicPr>
        <p:blipFill rotWithShape="1">
          <a:blip r:embed="rId3"/>
          <a:srcRect l="4967" t="31315" r="61382" b="7291"/>
          <a:stretch/>
        </p:blipFill>
        <p:spPr>
          <a:xfrm>
            <a:off x="496204" y="1356361"/>
            <a:ext cx="7921305" cy="4986627"/>
          </a:xfrm>
          <a:prstGeom prst="rect">
            <a:avLst/>
          </a:prstGeom>
        </p:spPr>
      </p:pic>
    </p:spTree>
    <p:extLst>
      <p:ext uri="{BB962C8B-B14F-4D97-AF65-F5344CB8AC3E}">
        <p14:creationId xmlns:p14="http://schemas.microsoft.com/office/powerpoint/2010/main" val="191351316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Investigation Flow</a:t>
            </a:r>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82</a:t>
            </a:fld>
            <a:endParaRPr lang="en-US" dirty="0">
              <a:solidFill>
                <a:schemeClr val="bg2"/>
              </a:solidFill>
            </a:endParaRPr>
          </a:p>
        </p:txBody>
      </p:sp>
      <p:sp>
        <p:nvSpPr>
          <p:cNvPr id="7" name="TextBox 3"/>
          <p:cNvSpPr txBox="1">
            <a:spLocks noChangeArrowheads="1"/>
          </p:cNvSpPr>
          <p:nvPr/>
        </p:nvSpPr>
        <p:spPr bwMode="auto">
          <a:xfrm>
            <a:off x="650875" y="1447800"/>
            <a:ext cx="11779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Mishap</a:t>
            </a:r>
          </a:p>
        </p:txBody>
      </p:sp>
      <p:sp>
        <p:nvSpPr>
          <p:cNvPr id="8" name="TextBox 4"/>
          <p:cNvSpPr txBox="1">
            <a:spLocks noChangeArrowheads="1"/>
          </p:cNvSpPr>
          <p:nvPr/>
        </p:nvSpPr>
        <p:spPr bwMode="auto">
          <a:xfrm>
            <a:off x="623888" y="2209800"/>
            <a:ext cx="1912937"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Investigation</a:t>
            </a:r>
          </a:p>
        </p:txBody>
      </p:sp>
      <p:sp>
        <p:nvSpPr>
          <p:cNvPr id="9" name="TextBox 7"/>
          <p:cNvSpPr txBox="1">
            <a:spLocks noChangeArrowheads="1"/>
          </p:cNvSpPr>
          <p:nvPr/>
        </p:nvSpPr>
        <p:spPr bwMode="auto">
          <a:xfrm>
            <a:off x="625475" y="2971800"/>
            <a:ext cx="12112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Factors</a:t>
            </a:r>
          </a:p>
        </p:txBody>
      </p:sp>
      <p:sp>
        <p:nvSpPr>
          <p:cNvPr id="10" name="TextBox 8"/>
          <p:cNvSpPr txBox="1">
            <a:spLocks noChangeArrowheads="1"/>
          </p:cNvSpPr>
          <p:nvPr/>
        </p:nvSpPr>
        <p:spPr bwMode="auto">
          <a:xfrm>
            <a:off x="641350" y="4343400"/>
            <a:ext cx="13509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Findings</a:t>
            </a:r>
          </a:p>
        </p:txBody>
      </p:sp>
      <p:sp>
        <p:nvSpPr>
          <p:cNvPr id="11" name="TextBox 9"/>
          <p:cNvSpPr txBox="1">
            <a:spLocks noChangeArrowheads="1"/>
          </p:cNvSpPr>
          <p:nvPr/>
        </p:nvSpPr>
        <p:spPr bwMode="auto">
          <a:xfrm>
            <a:off x="600075" y="5029200"/>
            <a:ext cx="1228725"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Causes</a:t>
            </a:r>
          </a:p>
        </p:txBody>
      </p:sp>
      <p:sp>
        <p:nvSpPr>
          <p:cNvPr id="12" name="TextBox 10"/>
          <p:cNvSpPr txBox="1">
            <a:spLocks noChangeArrowheads="1"/>
          </p:cNvSpPr>
          <p:nvPr/>
        </p:nvSpPr>
        <p:spPr bwMode="auto">
          <a:xfrm>
            <a:off x="544513" y="5715000"/>
            <a:ext cx="2754312"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Recommendations</a:t>
            </a:r>
          </a:p>
        </p:txBody>
      </p:sp>
      <p:sp>
        <p:nvSpPr>
          <p:cNvPr id="13" name="TextBox 11"/>
          <p:cNvSpPr txBox="1">
            <a:spLocks noChangeArrowheads="1"/>
          </p:cNvSpPr>
          <p:nvPr/>
        </p:nvSpPr>
        <p:spPr bwMode="auto">
          <a:xfrm>
            <a:off x="2590800" y="2075330"/>
            <a:ext cx="52974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latin typeface="+mn-lt"/>
                <a:cs typeface="Times New Roman" panose="02020603050405020304" pitchFamily="18" charset="0"/>
              </a:rPr>
              <a:t>Determine and reconstruct the sequence of events</a:t>
            </a:r>
          </a:p>
          <a:p>
            <a:pPr algn="ctr">
              <a:spcBef>
                <a:spcPct val="0"/>
              </a:spcBef>
              <a:buClrTx/>
              <a:buSzTx/>
              <a:buFontTx/>
              <a:buNone/>
            </a:pPr>
            <a:endParaRPr lang="en-US" altLang="en-US" sz="1000" b="0" dirty="0">
              <a:cs typeface="Times New Roman" panose="02020603050405020304" pitchFamily="18" charset="0"/>
            </a:endParaRPr>
          </a:p>
        </p:txBody>
      </p:sp>
      <p:cxnSp>
        <p:nvCxnSpPr>
          <p:cNvPr id="14" name="Straight Arrow Connector 13"/>
          <p:cNvCxnSpPr/>
          <p:nvPr/>
        </p:nvCxnSpPr>
        <p:spPr>
          <a:xfrm rot="5400000">
            <a:off x="-2015332" y="3799682"/>
            <a:ext cx="4754563"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5"/>
          <p:cNvSpPr>
            <a:spLocks noChangeArrowheads="1"/>
          </p:cNvSpPr>
          <p:nvPr/>
        </p:nvSpPr>
        <p:spPr bwMode="auto">
          <a:xfrm>
            <a:off x="1905000" y="2855259"/>
            <a:ext cx="6858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Any act or issue that affected the outcome of the mishap, whether causal or not</a:t>
            </a:r>
          </a:p>
        </p:txBody>
      </p:sp>
      <p:sp>
        <p:nvSpPr>
          <p:cNvPr id="16" name="TextBox 16"/>
          <p:cNvSpPr txBox="1">
            <a:spLocks noChangeArrowheads="1"/>
          </p:cNvSpPr>
          <p:nvPr/>
        </p:nvSpPr>
        <p:spPr bwMode="auto">
          <a:xfrm>
            <a:off x="2057400" y="4237691"/>
            <a:ext cx="67500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Mishap overview in chronological order containing factors and events that sustain the mishap sequence</a:t>
            </a:r>
          </a:p>
        </p:txBody>
      </p:sp>
      <p:sp>
        <p:nvSpPr>
          <p:cNvPr id="17" name="TextBox 17"/>
          <p:cNvSpPr txBox="1">
            <a:spLocks noChangeArrowheads="1"/>
          </p:cNvSpPr>
          <p:nvPr/>
        </p:nvSpPr>
        <p:spPr bwMode="auto">
          <a:xfrm>
            <a:off x="2300288" y="5041900"/>
            <a:ext cx="588897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Findings that explain why the mishap occurred</a:t>
            </a:r>
          </a:p>
        </p:txBody>
      </p:sp>
      <p:sp>
        <p:nvSpPr>
          <p:cNvPr id="18" name="TextBox 19"/>
          <p:cNvSpPr txBox="1">
            <a:spLocks noChangeArrowheads="1"/>
          </p:cNvSpPr>
          <p:nvPr/>
        </p:nvSpPr>
        <p:spPr bwMode="auto">
          <a:xfrm>
            <a:off x="641350" y="3657600"/>
            <a:ext cx="1109663" cy="4619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b="0"/>
              <a:t>Report</a:t>
            </a:r>
          </a:p>
        </p:txBody>
      </p:sp>
      <p:sp>
        <p:nvSpPr>
          <p:cNvPr id="19" name="TextBox 20"/>
          <p:cNvSpPr txBox="1">
            <a:spLocks noChangeArrowheads="1"/>
          </p:cNvSpPr>
          <p:nvPr/>
        </p:nvSpPr>
        <p:spPr bwMode="auto">
          <a:xfrm>
            <a:off x="2379312" y="3678238"/>
            <a:ext cx="20860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spcBef>
                <a:spcPct val="0"/>
              </a:spcBef>
              <a:buClrTx/>
              <a:buSzTx/>
              <a:buNone/>
            </a:pPr>
            <a:r>
              <a:rPr lang="en-US" altLang="en-US" sz="2000" dirty="0">
                <a:latin typeface="+mn-lt"/>
                <a:cs typeface="Times New Roman" panose="02020603050405020304" pitchFamily="18" charset="0"/>
              </a:rPr>
              <a:t>Write the report</a:t>
            </a:r>
          </a:p>
        </p:txBody>
      </p:sp>
      <p:sp>
        <p:nvSpPr>
          <p:cNvPr id="20" name="TextBox 18"/>
          <p:cNvSpPr txBox="1">
            <a:spLocks noChangeArrowheads="1"/>
          </p:cNvSpPr>
          <p:nvPr/>
        </p:nvSpPr>
        <p:spPr bwMode="auto">
          <a:xfrm>
            <a:off x="3276600" y="5629835"/>
            <a:ext cx="5410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151C77"/>
              </a:buClr>
              <a:buSzPct val="80000"/>
              <a:buFont typeface="Wingdings" panose="05000000000000000000" pitchFamily="2" charset="2"/>
              <a:buChar char="n"/>
              <a:defRPr sz="2400" b="1">
                <a:solidFill>
                  <a:schemeClr val="tx1"/>
                </a:solidFill>
                <a:latin typeface="Arial" panose="020B0604020202020204" pitchFamily="34" charset="0"/>
              </a:defRPr>
            </a:lvl1pPr>
            <a:lvl2pPr marL="742950" indent="-285750">
              <a:spcBef>
                <a:spcPct val="20000"/>
              </a:spcBef>
              <a:buClr>
                <a:srgbClr val="151C77"/>
              </a:buClr>
              <a:buSzPct val="80000"/>
              <a:buFont typeface="Wingdings" panose="05000000000000000000" pitchFamily="2" charset="2"/>
              <a:buChar char="n"/>
              <a:defRPr sz="2200" b="1">
                <a:solidFill>
                  <a:schemeClr val="tx1"/>
                </a:solidFill>
                <a:latin typeface="Arial" panose="020B0604020202020204" pitchFamily="34" charset="0"/>
              </a:defRPr>
            </a:lvl2pPr>
            <a:lvl3pPr marL="1143000" indent="-228600">
              <a:spcBef>
                <a:spcPct val="20000"/>
              </a:spcBef>
              <a:buClr>
                <a:srgbClr val="151C77"/>
              </a:buClr>
              <a:buSzPct val="80000"/>
              <a:buFont typeface="Wingdings" panose="05000000000000000000" pitchFamily="2" charset="2"/>
              <a:buChar char="n"/>
              <a:defRPr b="1">
                <a:solidFill>
                  <a:schemeClr val="tx1"/>
                </a:solidFill>
                <a:latin typeface="Arial" panose="020B0604020202020204" pitchFamily="34" charset="0"/>
              </a:defRPr>
            </a:lvl3pPr>
            <a:lvl4pPr marL="16002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4pPr>
            <a:lvl5pPr marL="2057400" indent="-228600">
              <a:spcBef>
                <a:spcPct val="20000"/>
              </a:spcBef>
              <a:buClr>
                <a:srgbClr val="003399"/>
              </a:buClr>
              <a:buSzPct val="8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003399"/>
              </a:buClr>
              <a:buSzPct val="80000"/>
              <a:buFont typeface="Wingdings" panose="05000000000000000000" pitchFamily="2" charset="2"/>
              <a:buChar char="n"/>
              <a:defRPr sz="2000">
                <a:solidFill>
                  <a:schemeClr val="tx1"/>
                </a:solidFill>
                <a:latin typeface="Arial" panose="020B0604020202020204" pitchFamily="34" charset="0"/>
              </a:defRPr>
            </a:lvl9pPr>
          </a:lstStyle>
          <a:p>
            <a:pPr algn="ctr">
              <a:spcBef>
                <a:spcPct val="0"/>
              </a:spcBef>
              <a:buClrTx/>
              <a:buSzTx/>
              <a:buFontTx/>
              <a:buNone/>
            </a:pPr>
            <a:r>
              <a:rPr lang="en-US" altLang="en-US" sz="2000" dirty="0"/>
              <a:t>Feasible Actions which are intended to prevent recurrence of a similar mishap</a:t>
            </a:r>
          </a:p>
          <a:p>
            <a:pPr algn="ctr">
              <a:spcBef>
                <a:spcPct val="0"/>
              </a:spcBef>
              <a:buClrTx/>
              <a:buSzTx/>
              <a:buFontTx/>
              <a:buNone/>
            </a:pPr>
            <a:endParaRPr lang="en-US" altLang="en-US" sz="1400" dirty="0"/>
          </a:p>
        </p:txBody>
      </p:sp>
      <p:sp>
        <p:nvSpPr>
          <p:cNvPr id="3" name="Rectangle 2">
            <a:extLst>
              <a:ext uri="{FF2B5EF4-FFF2-40B4-BE49-F238E27FC236}">
                <a16:creationId xmlns:a16="http://schemas.microsoft.com/office/drawing/2014/main" id="{0A72BABA-4AF4-25FA-7B43-B9927CF792C7}"/>
              </a:ext>
            </a:extLst>
          </p:cNvPr>
          <p:cNvSpPr/>
          <p:nvPr/>
        </p:nvSpPr>
        <p:spPr bwMode="auto">
          <a:xfrm>
            <a:off x="519907" y="3563284"/>
            <a:ext cx="8104186" cy="280044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578716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83</a:t>
            </a:fld>
            <a:endParaRPr lang="en-US" dirty="0">
              <a:solidFill>
                <a:schemeClr val="bg2"/>
              </a:solidFill>
            </a:endParaRPr>
          </a:p>
        </p:txBody>
      </p:sp>
      <p:sp>
        <p:nvSpPr>
          <p:cNvPr id="7" name="TextBox 9"/>
          <p:cNvSpPr txBox="1">
            <a:spLocks noChangeArrowheads="1"/>
          </p:cNvSpPr>
          <p:nvPr/>
        </p:nvSpPr>
        <p:spPr bwMode="auto">
          <a:xfrm>
            <a:off x="2799036" y="2591705"/>
            <a:ext cx="352211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ctr" eaLnBrk="1" hangingPunct="1">
              <a:defRPr/>
            </a:pPr>
            <a:r>
              <a:rPr lang="en-US" sz="6000" b="1" dirty="0">
                <a:solidFill>
                  <a:schemeClr val="accent6">
                    <a:lumMod val="75000"/>
                  </a:schemeClr>
                </a:solidFill>
                <a:latin typeface="+mj-lt"/>
                <a:cs typeface="Times New Roman" pitchFamily="18" charset="0"/>
              </a:rPr>
              <a:t>Narrative</a:t>
            </a:r>
          </a:p>
        </p:txBody>
      </p:sp>
    </p:spTree>
    <p:extLst>
      <p:ext uri="{BB962C8B-B14F-4D97-AF65-F5344CB8AC3E}">
        <p14:creationId xmlns:p14="http://schemas.microsoft.com/office/powerpoint/2010/main" val="348652651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Narrative</a:t>
            </a:r>
          </a:p>
        </p:txBody>
      </p:sp>
      <p:sp>
        <p:nvSpPr>
          <p:cNvPr id="3" name="Content Placeholder 2"/>
          <p:cNvSpPr>
            <a:spLocks noGrp="1"/>
          </p:cNvSpPr>
          <p:nvPr>
            <p:ph idx="1"/>
          </p:nvPr>
        </p:nvSpPr>
        <p:spPr/>
        <p:txBody>
          <a:bodyPr/>
          <a:lstStyle/>
          <a:p>
            <a:r>
              <a:rPr lang="en-US" altLang="en-US" dirty="0"/>
              <a:t>Most time consuming, detail-oriented phase</a:t>
            </a:r>
          </a:p>
          <a:p>
            <a:r>
              <a:rPr lang="en-US" altLang="en-US" dirty="0"/>
              <a:t>The Narrative </a:t>
            </a:r>
            <a:r>
              <a:rPr lang="en-US" altLang="en-US"/>
              <a:t>is the heart </a:t>
            </a:r>
            <a:r>
              <a:rPr lang="en-US" altLang="en-US" dirty="0"/>
              <a:t>and soul of the SIB process</a:t>
            </a:r>
          </a:p>
          <a:p>
            <a:pPr marL="285750" lvl="1" indent="-285750">
              <a:spcBef>
                <a:spcPct val="50000"/>
              </a:spcBef>
            </a:pPr>
            <a:r>
              <a:rPr lang="en-US" altLang="en-US" dirty="0">
                <a:ea typeface="+mn-ea"/>
                <a:cs typeface="+mn-cs"/>
              </a:rPr>
              <a:t>Factors/Findings/Recommendations “Meat” of the Narrative</a:t>
            </a:r>
          </a:p>
          <a:p>
            <a:pPr lvl="1">
              <a:defRPr/>
            </a:pPr>
            <a:r>
              <a:rPr lang="en-US" altLang="en-US" dirty="0"/>
              <a:t>Expect between 15,000 to 20,000 words in length</a:t>
            </a:r>
          </a:p>
          <a:p>
            <a:pPr lvl="1">
              <a:defRPr/>
            </a:pPr>
            <a:r>
              <a:rPr lang="en-US" altLang="en-US" dirty="0"/>
              <a:t>30 to 60 pages</a:t>
            </a:r>
          </a:p>
          <a:p>
            <a:r>
              <a:rPr lang="en-US" altLang="en-US" dirty="0"/>
              <a:t>Becomes the final message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84</a:t>
            </a:fld>
            <a:endParaRPr lang="en-US" dirty="0">
              <a:solidFill>
                <a:schemeClr val="bg2"/>
              </a:solidFill>
            </a:endParaRPr>
          </a:p>
        </p:txBody>
      </p:sp>
    </p:spTree>
    <p:extLst>
      <p:ext uri="{BB962C8B-B14F-4D97-AF65-F5344CB8AC3E}">
        <p14:creationId xmlns:p14="http://schemas.microsoft.com/office/powerpoint/2010/main" val="319697414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n-US" dirty="0">
                <a:solidFill>
                  <a:schemeClr val="accent6">
                    <a:lumMod val="75000"/>
                  </a:schemeClr>
                </a:solidFill>
              </a:rPr>
              <a:t>Narrative - Sources of Data</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85</a:t>
            </a:fld>
            <a:endParaRPr lang="en-US" dirty="0">
              <a:solidFill>
                <a:schemeClr val="bg2"/>
              </a:solidFill>
            </a:endParaRPr>
          </a:p>
        </p:txBody>
      </p:sp>
      <p:sp>
        <p:nvSpPr>
          <p:cNvPr id="6" name="Oval 5"/>
          <p:cNvSpPr/>
          <p:nvPr/>
        </p:nvSpPr>
        <p:spPr>
          <a:xfrm>
            <a:off x="2514599" y="1524000"/>
            <a:ext cx="3722077" cy="1219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4400" b="1" dirty="0">
                <a:solidFill>
                  <a:schemeClr val="tx1"/>
                </a:solidFill>
              </a:rPr>
              <a:t>Narrative</a:t>
            </a:r>
          </a:p>
        </p:txBody>
      </p:sp>
      <p:sp>
        <p:nvSpPr>
          <p:cNvPr id="7" name="Oval 6"/>
          <p:cNvSpPr/>
          <p:nvPr/>
        </p:nvSpPr>
        <p:spPr>
          <a:xfrm>
            <a:off x="104775" y="3886200"/>
            <a:ext cx="2713038" cy="1295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Training Records</a:t>
            </a:r>
          </a:p>
        </p:txBody>
      </p:sp>
      <p:sp>
        <p:nvSpPr>
          <p:cNvPr id="8" name="Oval 7"/>
          <p:cNvSpPr/>
          <p:nvPr/>
        </p:nvSpPr>
        <p:spPr>
          <a:xfrm>
            <a:off x="190500" y="2417763"/>
            <a:ext cx="2354263" cy="1219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Tech Orders </a:t>
            </a:r>
          </a:p>
        </p:txBody>
      </p:sp>
      <p:sp>
        <p:nvSpPr>
          <p:cNvPr id="9" name="Oval 8"/>
          <p:cNvSpPr/>
          <p:nvPr/>
        </p:nvSpPr>
        <p:spPr>
          <a:xfrm>
            <a:off x="1943100" y="4953000"/>
            <a:ext cx="2400300" cy="1219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Technical Teardowns</a:t>
            </a:r>
          </a:p>
        </p:txBody>
      </p:sp>
      <p:sp>
        <p:nvSpPr>
          <p:cNvPr id="10" name="Oval 9"/>
          <p:cNvSpPr/>
          <p:nvPr/>
        </p:nvSpPr>
        <p:spPr>
          <a:xfrm>
            <a:off x="4533900" y="4953000"/>
            <a:ext cx="2227263" cy="1219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Interviews</a:t>
            </a:r>
          </a:p>
        </p:txBody>
      </p:sp>
      <p:sp>
        <p:nvSpPr>
          <p:cNvPr id="11" name="Oval 10"/>
          <p:cNvSpPr/>
          <p:nvPr/>
        </p:nvSpPr>
        <p:spPr>
          <a:xfrm>
            <a:off x="5495925" y="3851275"/>
            <a:ext cx="3200400" cy="1219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MFOQA, RM </a:t>
            </a:r>
          </a:p>
        </p:txBody>
      </p:sp>
      <p:cxnSp>
        <p:nvCxnSpPr>
          <p:cNvPr id="12" name="Straight Arrow Connector 11"/>
          <p:cNvCxnSpPr>
            <a:endCxn id="6" idx="3"/>
          </p:cNvCxnSpPr>
          <p:nvPr/>
        </p:nvCxnSpPr>
        <p:spPr>
          <a:xfrm flipV="1">
            <a:off x="2514600" y="2564652"/>
            <a:ext cx="545085" cy="427786"/>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2628900" y="2728913"/>
            <a:ext cx="984250" cy="1441450"/>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533775" y="2743200"/>
            <a:ext cx="566738" cy="2209800"/>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4605338" y="2743200"/>
            <a:ext cx="512762" cy="2312988"/>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1"/>
          </p:cNvCxnSpPr>
          <p:nvPr/>
        </p:nvCxnSpPr>
        <p:spPr>
          <a:xfrm flipH="1" flipV="1">
            <a:off x="5240338" y="2649538"/>
            <a:ext cx="723900" cy="138112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6442075" y="2387600"/>
            <a:ext cx="2225675" cy="12192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t>FDR/CVR</a:t>
            </a:r>
          </a:p>
        </p:txBody>
      </p:sp>
      <p:cxnSp>
        <p:nvCxnSpPr>
          <p:cNvPr id="18" name="Straight Arrow Connector 17"/>
          <p:cNvCxnSpPr/>
          <p:nvPr/>
        </p:nvCxnSpPr>
        <p:spPr>
          <a:xfrm flipH="1" flipV="1">
            <a:off x="5964238" y="2387600"/>
            <a:ext cx="574675" cy="341313"/>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88682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Narrative</a:t>
            </a:r>
            <a:endParaRPr lang="en-US" dirty="0"/>
          </a:p>
        </p:txBody>
      </p:sp>
      <p:sp>
        <p:nvSpPr>
          <p:cNvPr id="3" name="Content Placeholder 2"/>
          <p:cNvSpPr>
            <a:spLocks noGrp="1"/>
          </p:cNvSpPr>
          <p:nvPr>
            <p:ph idx="1"/>
          </p:nvPr>
        </p:nvSpPr>
        <p:spPr>
          <a:xfrm>
            <a:off x="276225" y="1504950"/>
            <a:ext cx="8531225" cy="4743450"/>
          </a:xfrm>
        </p:spPr>
        <p:txBody>
          <a:bodyPr/>
          <a:lstStyle/>
          <a:p>
            <a:r>
              <a:rPr lang="en-US" altLang="en-US" dirty="0"/>
              <a:t>Reference DAFI 91-204, 8.5 - 8.10 and Discipline Specific DAFMAN for guidance on preparing the narrative</a:t>
            </a:r>
          </a:p>
          <a:p>
            <a:r>
              <a:rPr lang="en-US" altLang="en-US" dirty="0"/>
              <a:t>More an “art” than a “science”</a:t>
            </a:r>
          </a:p>
          <a:p>
            <a:pPr marL="623888" lvl="2" indent="-285750">
              <a:spcBef>
                <a:spcPct val="50000"/>
              </a:spcBef>
            </a:pPr>
            <a:r>
              <a:rPr lang="en-US" altLang="en-US" dirty="0">
                <a:ea typeface="+mn-ea"/>
                <a:cs typeface="+mn-cs"/>
              </a:rPr>
              <a:t>Use Narrative template/example provided in SIB Go Package</a:t>
            </a:r>
          </a:p>
          <a:p>
            <a:pPr marL="623888" lvl="2" indent="-285750">
              <a:spcBef>
                <a:spcPct val="50000"/>
              </a:spcBef>
            </a:pPr>
            <a:r>
              <a:rPr lang="en-US" altLang="en-US" dirty="0">
                <a:ea typeface="+mn-ea"/>
                <a:cs typeface="+mn-cs"/>
              </a:rPr>
              <a:t>Review the format and writing style</a:t>
            </a:r>
          </a:p>
          <a:p>
            <a:r>
              <a:rPr lang="en-US" altLang="en-US" dirty="0"/>
              <a:t>Responsibility of ALL SIB members to draft, but IO typically compiles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86</a:t>
            </a:fld>
            <a:endParaRPr lang="en-US" dirty="0">
              <a:solidFill>
                <a:schemeClr val="bg2"/>
              </a:solidFill>
            </a:endParaRPr>
          </a:p>
        </p:txBody>
      </p:sp>
    </p:spTree>
    <p:extLst>
      <p:ext uri="{BB962C8B-B14F-4D97-AF65-F5344CB8AC3E}">
        <p14:creationId xmlns:p14="http://schemas.microsoft.com/office/powerpoint/2010/main" val="298893177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Narrative</a:t>
            </a:r>
            <a:endParaRPr lang="en-US" dirty="0"/>
          </a:p>
        </p:txBody>
      </p:sp>
      <p:sp>
        <p:nvSpPr>
          <p:cNvPr id="3" name="Content Placeholder 2"/>
          <p:cNvSpPr>
            <a:spLocks noGrp="1"/>
          </p:cNvSpPr>
          <p:nvPr>
            <p:ph idx="1"/>
          </p:nvPr>
        </p:nvSpPr>
        <p:spPr/>
        <p:txBody>
          <a:bodyPr/>
          <a:lstStyle/>
          <a:p>
            <a:r>
              <a:rPr lang="en-US" altLang="en-US" dirty="0"/>
              <a:t>Sequence of Event</a:t>
            </a:r>
          </a:p>
          <a:p>
            <a:r>
              <a:rPr lang="en-US" altLang="en-US" dirty="0"/>
              <a:t>Investigation Conclusions</a:t>
            </a:r>
          </a:p>
          <a:p>
            <a:r>
              <a:rPr lang="en-US" altLang="en-US" dirty="0"/>
              <a:t>Background Information (Person, Object, General)</a:t>
            </a:r>
          </a:p>
          <a:p>
            <a:r>
              <a:rPr lang="en-US" altLang="en-US" dirty="0"/>
              <a:t>Factors (Causal Factors, Factors, NFWODs)</a:t>
            </a:r>
          </a:p>
          <a:p>
            <a:r>
              <a:rPr lang="en-US" altLang="en-US" dirty="0"/>
              <a:t>Primary Findings</a:t>
            </a:r>
          </a:p>
          <a:p>
            <a:r>
              <a:rPr lang="en-US" altLang="en-US" dirty="0"/>
              <a:t>Primary Recommendations</a:t>
            </a:r>
          </a:p>
          <a:p>
            <a:r>
              <a:rPr lang="en-US" altLang="en-US" dirty="0"/>
              <a:t>Other Finding of Significance, Other Recommendation of Significance (OFS/ORS) </a:t>
            </a:r>
          </a:p>
          <a:p>
            <a:r>
              <a:rPr lang="en-US" altLang="en-US" dirty="0"/>
              <a:t>Glossary of Terms and Acronyms</a:t>
            </a:r>
          </a:p>
          <a:p>
            <a:r>
              <a:rPr lang="en-US" altLang="en-US" dirty="0"/>
              <a:t>Referenced AFSAS Reports</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87</a:t>
            </a:fld>
            <a:endParaRPr lang="en-US" dirty="0">
              <a:solidFill>
                <a:schemeClr val="bg2"/>
              </a:solidFill>
            </a:endParaRPr>
          </a:p>
        </p:txBody>
      </p:sp>
    </p:spTree>
    <p:extLst>
      <p:ext uri="{BB962C8B-B14F-4D97-AF65-F5344CB8AC3E}">
        <p14:creationId xmlns:p14="http://schemas.microsoft.com/office/powerpoint/2010/main" val="391839100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Narrative</a:t>
            </a:r>
            <a:endParaRPr lang="en-US" dirty="0"/>
          </a:p>
        </p:txBody>
      </p:sp>
      <p:sp>
        <p:nvSpPr>
          <p:cNvPr id="3" name="Content Placeholder 2"/>
          <p:cNvSpPr>
            <a:spLocks noGrp="1"/>
          </p:cNvSpPr>
          <p:nvPr>
            <p:ph idx="1"/>
          </p:nvPr>
        </p:nvSpPr>
        <p:spPr/>
        <p:txBody>
          <a:bodyPr/>
          <a:lstStyle/>
          <a:p>
            <a:pPr eaLnBrk="1" hangingPunct="1">
              <a:defRPr/>
            </a:pPr>
            <a:r>
              <a:rPr lang="en-US" altLang="en-US" sz="2400" dirty="0"/>
              <a:t>Comprised of:</a:t>
            </a:r>
          </a:p>
          <a:p>
            <a:pPr lvl="1">
              <a:defRPr/>
            </a:pPr>
            <a:r>
              <a:rPr lang="en-US" dirty="0"/>
              <a:t>Factors that collectively answer the “why” an event occurred based on the weight of evidence, professional knowledge, and good judgment of the investigators</a:t>
            </a:r>
          </a:p>
          <a:p>
            <a:pPr lvl="1">
              <a:defRPr/>
            </a:pPr>
            <a:r>
              <a:rPr lang="en-US" dirty="0"/>
              <a:t>The analysis that led to the findings and recommendations</a:t>
            </a:r>
          </a:p>
          <a:p>
            <a:pPr lvl="1">
              <a:defRPr/>
            </a:pPr>
            <a:r>
              <a:rPr lang="en-US" altLang="en-US" dirty="0"/>
              <a:t>Potentially relevant factors considered and rejected, with detailed analysis to support rationale (</a:t>
            </a:r>
            <a:r>
              <a:rPr lang="en-US" altLang="en-US" dirty="0" err="1"/>
              <a:t>NFWoDs</a:t>
            </a:r>
            <a:r>
              <a:rPr lang="en-US" altLang="en-US" dirty="0"/>
              <a:t>)</a:t>
            </a:r>
          </a:p>
          <a:p>
            <a:pPr lvl="1">
              <a:defRPr/>
            </a:pPr>
            <a:endParaRPr lang="en-US" altLang="en-US" dirty="0"/>
          </a:p>
          <a:p>
            <a:pPr eaLnBrk="1" hangingPunct="1">
              <a:defRPr/>
            </a:pPr>
            <a:r>
              <a:rPr lang="en-US" altLang="en-US" sz="2400" dirty="0"/>
              <a:t>Use illustrations to clarify if required</a:t>
            </a:r>
          </a:p>
          <a:p>
            <a:pPr lvl="1">
              <a:defRPr/>
            </a:pPr>
            <a:r>
              <a:rPr lang="en-US" altLang="en-US" dirty="0"/>
              <a:t>A picture is worth a thousand words</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88</a:t>
            </a:fld>
            <a:endParaRPr lang="en-US" dirty="0">
              <a:solidFill>
                <a:schemeClr val="bg2"/>
              </a:solidFill>
            </a:endParaRPr>
          </a:p>
        </p:txBody>
      </p:sp>
    </p:spTree>
    <p:extLst>
      <p:ext uri="{BB962C8B-B14F-4D97-AF65-F5344CB8AC3E}">
        <p14:creationId xmlns:p14="http://schemas.microsoft.com/office/powerpoint/2010/main" val="17406632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the Report </a:t>
            </a:r>
            <a:br>
              <a:rPr lang="en-US" altLang="en-US" dirty="0"/>
            </a:br>
            <a:r>
              <a:rPr lang="en-US" altLang="en-US" dirty="0"/>
              <a:t>Writing the Narrative</a:t>
            </a:r>
            <a:endParaRPr lang="en-US" dirty="0"/>
          </a:p>
        </p:txBody>
      </p:sp>
      <p:sp>
        <p:nvSpPr>
          <p:cNvPr id="3" name="Content Placeholder 2"/>
          <p:cNvSpPr>
            <a:spLocks noGrp="1"/>
          </p:cNvSpPr>
          <p:nvPr>
            <p:ph idx="1"/>
          </p:nvPr>
        </p:nvSpPr>
        <p:spPr/>
        <p:txBody>
          <a:bodyPr/>
          <a:lstStyle/>
          <a:p>
            <a:pPr eaLnBrk="1" hangingPunct="1">
              <a:defRPr/>
            </a:pPr>
            <a:r>
              <a:rPr lang="en-US" altLang="en-US" dirty="0"/>
              <a:t>“The nozzle separated at the aft spot welds on the</a:t>
            </a:r>
          </a:p>
          <a:p>
            <a:pPr marL="0" indent="0" eaLnBrk="1" hangingPunct="1">
              <a:spcBef>
                <a:spcPts val="0"/>
              </a:spcBef>
              <a:buNone/>
              <a:defRPr/>
            </a:pPr>
            <a:r>
              <a:rPr lang="en-US" altLang="en-US" dirty="0"/>
              <a:t>      augmentor duct …”</a:t>
            </a:r>
          </a:p>
          <a:p>
            <a:pPr eaLnBrk="1" hangingPunct="1">
              <a:defRPr/>
            </a:pPr>
            <a:endParaRPr lang="en-US" altLang="en-US" sz="700" dirty="0"/>
          </a:p>
          <a:p>
            <a:pPr algn="ctr" eaLnBrk="1" hangingPunct="1">
              <a:buNone/>
              <a:defRPr/>
            </a:pPr>
            <a:r>
              <a:rPr lang="en-US" altLang="en-US" sz="2400" dirty="0"/>
              <a:t>WHAT?!?!?!</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89</a:t>
            </a:fld>
            <a:endParaRPr lang="en-US" dirty="0">
              <a:solidFill>
                <a:schemeClr val="bg2"/>
              </a:solidFill>
            </a:endParaRPr>
          </a:p>
        </p:txBody>
      </p:sp>
      <p:pic>
        <p:nvPicPr>
          <p:cNvPr id="5"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187700"/>
            <a:ext cx="4664075"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 name="Picture 7" descr="F:\Engine Pictures\Luke Pictures\nozzleloss1.jpg"/>
          <p:cNvPicPr>
            <a:picLocks noChangeAspect="1" noChangeArrowheads="1"/>
          </p:cNvPicPr>
          <p:nvPr/>
        </p:nvPicPr>
        <p:blipFill>
          <a:blip r:embed="rId4">
            <a:extLst>
              <a:ext uri="{28A0092B-C50C-407E-A947-70E740481C1C}">
                <a14:useLocalDpi xmlns:a14="http://schemas.microsoft.com/office/drawing/2010/main" val="0"/>
              </a:ext>
            </a:extLst>
          </a:blip>
          <a:srcRect l="-1123" t="24561" r="16052"/>
          <a:stretch>
            <a:fillRect/>
          </a:stretch>
        </p:blipFill>
        <p:spPr bwMode="auto">
          <a:xfrm>
            <a:off x="5053013" y="3236913"/>
            <a:ext cx="364648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366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8996" y="76200"/>
            <a:ext cx="6628454" cy="1143000"/>
          </a:xfrm>
        </p:spPr>
        <p:txBody>
          <a:bodyPr/>
          <a:lstStyle/>
          <a:p>
            <a:pPr marL="0" lvl="0" indent="0">
              <a:buNone/>
            </a:pPr>
            <a:r>
              <a:rPr lang="en-US" altLang="en-US" dirty="0"/>
              <a:t>Where Will SIB Support Come From?</a:t>
            </a:r>
            <a:endParaRPr lang="en-US" dirty="0"/>
          </a:p>
        </p:txBody>
      </p:sp>
      <p:sp>
        <p:nvSpPr>
          <p:cNvPr id="3" name="Content Placeholder 2"/>
          <p:cNvSpPr>
            <a:spLocks noGrp="1"/>
          </p:cNvSpPr>
          <p:nvPr>
            <p:ph idx="1"/>
          </p:nvPr>
        </p:nvSpPr>
        <p:spPr/>
        <p:txBody>
          <a:bodyPr/>
          <a:lstStyle/>
          <a:p>
            <a:r>
              <a:rPr lang="en-US" dirty="0"/>
              <a:t>The Commander of the Regular AF installation nearest a mishap will provide logistical and investigative support as required. </a:t>
            </a:r>
          </a:p>
          <a:p>
            <a:endParaRPr lang="en-US" altLang="en-US" dirty="0"/>
          </a:p>
          <a:p>
            <a:r>
              <a:rPr lang="en-US" altLang="en-US" dirty="0"/>
              <a:t>This applies to the following:</a:t>
            </a:r>
          </a:p>
          <a:p>
            <a:pPr lvl="1">
              <a:defRPr/>
            </a:pPr>
            <a:r>
              <a:rPr lang="en-US" altLang="en-US" dirty="0"/>
              <a:t>Clerical help and other personnel as required (WG/SE)</a:t>
            </a:r>
          </a:p>
          <a:p>
            <a:pPr lvl="1">
              <a:defRPr/>
            </a:pPr>
            <a:r>
              <a:rPr lang="en-US" altLang="en-US" dirty="0"/>
              <a:t>Office space with secure storage capability (WG/SE)</a:t>
            </a:r>
          </a:p>
          <a:p>
            <a:pPr lvl="1">
              <a:defRPr/>
            </a:pPr>
            <a:r>
              <a:rPr lang="en-US" altLang="en-US" dirty="0"/>
              <a:t>Hangar space for the wreckage (EOC/CC, MXG)</a:t>
            </a:r>
          </a:p>
          <a:p>
            <a:pPr lvl="1">
              <a:defRPr/>
            </a:pPr>
            <a:r>
              <a:rPr lang="en-US" altLang="en-US" dirty="0"/>
              <a:t>Communications, food and water, transportation, shelter, specialized clothing (WG/SE)</a:t>
            </a:r>
          </a:p>
          <a:p>
            <a:pPr lvl="1">
              <a:defRPr/>
            </a:pPr>
            <a:r>
              <a:rPr lang="en-US" altLang="en-US" dirty="0"/>
              <a:t>A contracting officer to assist the SIB with any additional locally procured items (WG SE, FM)</a:t>
            </a:r>
          </a:p>
          <a:p>
            <a:pPr lvl="1">
              <a:defRPr/>
            </a:pPr>
            <a:r>
              <a:rPr lang="en-US" altLang="en-US" dirty="0" err="1"/>
              <a:t>etc</a:t>
            </a:r>
            <a:r>
              <a:rPr lang="en-US" altLang="en-US" dirty="0"/>
              <a:t>, </a:t>
            </a:r>
            <a:r>
              <a:rPr lang="en-US" altLang="en-US" dirty="0" err="1"/>
              <a:t>etc</a:t>
            </a:r>
            <a:r>
              <a:rPr lang="en-US" altLang="en-US" dirty="0"/>
              <a:t>, </a:t>
            </a:r>
            <a:r>
              <a:rPr lang="en-US" altLang="en-US" dirty="0" err="1"/>
              <a:t>etc</a:t>
            </a:r>
            <a:r>
              <a:rPr lang="en-US" altLang="en-US" dirty="0"/>
              <a:t>…..</a:t>
            </a:r>
          </a:p>
          <a:p>
            <a:pPr marL="0" indent="0" algn="ctr">
              <a:buNone/>
              <a:defRPr/>
            </a:pPr>
            <a:r>
              <a:rPr lang="en-US" altLang="en-US" sz="2800" dirty="0">
                <a:solidFill>
                  <a:srgbClr val="FF0000"/>
                </a:solidFill>
              </a:rPr>
              <a:t>Wing Safety Office is SIB’s starting point</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a:t>
            </a:fld>
            <a:endParaRPr lang="en-US" dirty="0">
              <a:solidFill>
                <a:schemeClr val="bg2"/>
              </a:solidFill>
            </a:endParaRPr>
          </a:p>
        </p:txBody>
      </p:sp>
    </p:spTree>
    <p:extLst>
      <p:ext uri="{BB962C8B-B14F-4D97-AF65-F5344CB8AC3E}">
        <p14:creationId xmlns:p14="http://schemas.microsoft.com/office/powerpoint/2010/main" val="4978020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3" name="Content Placeholder 2"/>
          <p:cNvSpPr>
            <a:spLocks noGrp="1"/>
          </p:cNvSpPr>
          <p:nvPr>
            <p:ph idx="1"/>
          </p:nvPr>
        </p:nvSpPr>
        <p:spPr>
          <a:xfrm>
            <a:off x="276225" y="1504950"/>
            <a:ext cx="7235745" cy="4743450"/>
          </a:xfrm>
        </p:spPr>
        <p:txBody>
          <a:bodyPr/>
          <a:lstStyle/>
          <a:p>
            <a:pPr>
              <a:lnSpc>
                <a:spcPct val="90000"/>
              </a:lnSpc>
            </a:pPr>
            <a:r>
              <a:rPr lang="en-US" altLang="en-US" dirty="0"/>
              <a:t>Factor Title (e.g., “Technical Data Compliance”)</a:t>
            </a:r>
          </a:p>
          <a:p>
            <a:pPr>
              <a:lnSpc>
                <a:spcPct val="90000"/>
              </a:lnSpc>
            </a:pPr>
            <a:r>
              <a:rPr lang="en-US" altLang="en-US" dirty="0"/>
              <a:t>Analysis:  SIB method to determine the factor’s influence on the mishap scenario.  </a:t>
            </a:r>
          </a:p>
          <a:p>
            <a:pPr lvl="1">
              <a:lnSpc>
                <a:spcPct val="90000"/>
              </a:lnSpc>
            </a:pPr>
            <a:r>
              <a:rPr lang="en-US" altLang="en-US" dirty="0">
                <a:solidFill>
                  <a:srgbClr val="FF0000"/>
                </a:solidFill>
              </a:rPr>
              <a:t>Include enough information so the reader can logically follow the SIB’s rationale for conclusions reached.  </a:t>
            </a:r>
          </a:p>
          <a:p>
            <a:pPr lvl="1">
              <a:lnSpc>
                <a:spcPct val="90000"/>
              </a:lnSpc>
            </a:pPr>
            <a:r>
              <a:rPr lang="en-US" altLang="en-US" dirty="0">
                <a:solidFill>
                  <a:srgbClr val="FF0000"/>
                </a:solidFill>
              </a:rPr>
              <a:t>Should include references, as appropriate, to specific Technical Orders/Publications, training received, actions accomplished, results of technical analysis, etc.</a:t>
            </a:r>
          </a:p>
          <a:p>
            <a:pPr>
              <a:lnSpc>
                <a:spcPct val="90000"/>
              </a:lnSpc>
            </a:pPr>
            <a:r>
              <a:rPr lang="en-US" altLang="en-US" dirty="0"/>
              <a:t>Determination (Causal, Factor, NFWOD)</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90</a:t>
            </a:fld>
            <a:endParaRPr lang="en-US" dirty="0">
              <a:solidFill>
                <a:schemeClr val="bg2"/>
              </a:solidFill>
            </a:endParaRPr>
          </a:p>
        </p:txBody>
      </p:sp>
    </p:spTree>
    <p:extLst>
      <p:ext uri="{BB962C8B-B14F-4D97-AF65-F5344CB8AC3E}">
        <p14:creationId xmlns:p14="http://schemas.microsoft.com/office/powerpoint/2010/main" val="18913029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3" name="Content Placeholder 2"/>
          <p:cNvSpPr>
            <a:spLocks noGrp="1"/>
          </p:cNvSpPr>
          <p:nvPr>
            <p:ph idx="1"/>
          </p:nvPr>
        </p:nvSpPr>
        <p:spPr>
          <a:xfrm>
            <a:off x="276225" y="1317060"/>
            <a:ext cx="8531225" cy="4743450"/>
          </a:xfrm>
        </p:spPr>
        <p:txBody>
          <a:bodyPr/>
          <a:lstStyle/>
          <a:p>
            <a:pPr>
              <a:lnSpc>
                <a:spcPct val="90000"/>
              </a:lnSpc>
            </a:pPr>
            <a:r>
              <a:rPr lang="en-US" altLang="en-US" dirty="0"/>
              <a:t>Factor Title(e.g., “Technical Data Compliance”)</a:t>
            </a:r>
          </a:p>
          <a:p>
            <a:pPr eaLnBrk="1" hangingPunct="1">
              <a:lnSpc>
                <a:spcPct val="90000"/>
              </a:lnSpc>
            </a:pPr>
            <a:r>
              <a:rPr lang="en-US" altLang="en-US" dirty="0"/>
              <a:t>Analysis:  SIB method to determine the factor’s influence on the mishap scenario.</a:t>
            </a:r>
            <a:r>
              <a:rPr lang="en-US" altLang="en-US" dirty="0">
                <a:solidFill>
                  <a:srgbClr val="FF0000"/>
                </a:solidFill>
              </a:rPr>
              <a:t> </a:t>
            </a:r>
          </a:p>
          <a:p>
            <a:pPr eaLnBrk="1" hangingPunct="1">
              <a:lnSpc>
                <a:spcPct val="90000"/>
              </a:lnSpc>
            </a:pPr>
            <a:r>
              <a:rPr lang="en-US" i="1" dirty="0">
                <a:solidFill>
                  <a:srgbClr val="FF0000"/>
                </a:solidFill>
              </a:rPr>
              <a:t>Often it is advised to organize this section into a discussion:</a:t>
            </a:r>
          </a:p>
          <a:p>
            <a:pPr lvl="1" eaLnBrk="1" hangingPunct="1">
              <a:lnSpc>
                <a:spcPct val="90000"/>
              </a:lnSpc>
            </a:pPr>
            <a:r>
              <a:rPr lang="en-US" i="1" u="sng" dirty="0">
                <a:solidFill>
                  <a:srgbClr val="FF0000"/>
                </a:solidFill>
              </a:rPr>
              <a:t>How the particular action should have been accomplished </a:t>
            </a:r>
          </a:p>
          <a:p>
            <a:pPr lvl="2">
              <a:lnSpc>
                <a:spcPct val="90000"/>
              </a:lnSpc>
            </a:pPr>
            <a:r>
              <a:rPr lang="en-US" sz="1800" i="1" dirty="0"/>
              <a:t>Best Practice: Quote guidance, training, standards, etc.</a:t>
            </a:r>
          </a:p>
          <a:p>
            <a:pPr lvl="1" eaLnBrk="1" hangingPunct="1">
              <a:lnSpc>
                <a:spcPct val="90000"/>
              </a:lnSpc>
            </a:pPr>
            <a:r>
              <a:rPr lang="en-US" i="1" u="sng" dirty="0">
                <a:solidFill>
                  <a:srgbClr val="FF0000"/>
                </a:solidFill>
              </a:rPr>
              <a:t>How it actually occurred during the mishap</a:t>
            </a:r>
          </a:p>
          <a:p>
            <a:pPr lvl="2">
              <a:lnSpc>
                <a:spcPct val="90000"/>
              </a:lnSpc>
            </a:pPr>
            <a:r>
              <a:rPr lang="en-US" sz="1800" i="1" dirty="0"/>
              <a:t>Best Practice: Detail “What” happened</a:t>
            </a:r>
          </a:p>
          <a:p>
            <a:pPr lvl="1" eaLnBrk="1" hangingPunct="1">
              <a:lnSpc>
                <a:spcPct val="90000"/>
              </a:lnSpc>
            </a:pPr>
            <a:r>
              <a:rPr lang="en-US" i="1" u="sng" dirty="0">
                <a:solidFill>
                  <a:srgbClr val="FF0000"/>
                </a:solidFill>
              </a:rPr>
              <a:t>Why the difference</a:t>
            </a:r>
          </a:p>
          <a:p>
            <a:pPr lvl="2">
              <a:lnSpc>
                <a:spcPct val="90000"/>
              </a:lnSpc>
            </a:pPr>
            <a:r>
              <a:rPr lang="en-US" sz="1800" i="1" dirty="0"/>
              <a:t>Best Practice: Detail “Why” it happened (tech analysis, interviews, human factors, weight of evidence – “most likely”, etc.)</a:t>
            </a:r>
          </a:p>
          <a:p>
            <a:pPr lvl="1" eaLnBrk="1" hangingPunct="1">
              <a:lnSpc>
                <a:spcPct val="90000"/>
              </a:lnSpc>
            </a:pPr>
            <a:r>
              <a:rPr lang="en-US" i="1" u="sng" dirty="0">
                <a:solidFill>
                  <a:srgbClr val="FF0000"/>
                </a:solidFill>
              </a:rPr>
              <a:t>How this contributed to the mishap.</a:t>
            </a:r>
          </a:p>
          <a:p>
            <a:pPr lvl="2">
              <a:lnSpc>
                <a:spcPct val="90000"/>
              </a:lnSpc>
            </a:pPr>
            <a:r>
              <a:rPr lang="en-US" sz="1800" i="1" dirty="0"/>
              <a:t>Best Practice: SIB conclusion on how this led to the resultant damage, injuries, etc.</a:t>
            </a:r>
          </a:p>
          <a:p>
            <a:pPr eaLnBrk="1" hangingPunct="1">
              <a:lnSpc>
                <a:spcPct val="90000"/>
              </a:lnSpc>
            </a:pPr>
            <a:r>
              <a:rPr lang="en-US" dirty="0"/>
              <a:t>The last portion of each factor analysis will be a brief summary that ties the discussion together.</a:t>
            </a:r>
            <a:endParaRPr lang="en-US" alt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91</a:t>
            </a:fld>
            <a:endParaRPr lang="en-US" dirty="0">
              <a:solidFill>
                <a:schemeClr val="bg2"/>
              </a:solidFill>
            </a:endParaRPr>
          </a:p>
        </p:txBody>
      </p:sp>
    </p:spTree>
    <p:extLst>
      <p:ext uri="{BB962C8B-B14F-4D97-AF65-F5344CB8AC3E}">
        <p14:creationId xmlns:p14="http://schemas.microsoft.com/office/powerpoint/2010/main" val="11611353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3" name="Content Placeholder 2"/>
          <p:cNvSpPr>
            <a:spLocks noGrp="1"/>
          </p:cNvSpPr>
          <p:nvPr>
            <p:ph idx="1"/>
          </p:nvPr>
        </p:nvSpPr>
        <p:spPr/>
        <p:txBody>
          <a:bodyPr/>
          <a:lstStyle/>
          <a:p>
            <a:r>
              <a:rPr lang="en-US" altLang="en-US" i="1" dirty="0">
                <a:solidFill>
                  <a:srgbClr val="FF0000"/>
                </a:solidFill>
              </a:rPr>
              <a:t>Be forewarned that it will take numerous writes and rewrites to get the Narrative to read the way you want it.  </a:t>
            </a:r>
            <a:r>
              <a:rPr lang="en-US" altLang="en-US" dirty="0"/>
              <a:t>Paragraphs will be written, then deleted, then reinserted with changes, deleted again, melded into a different section, etc. This is necessary to properly develop the Narrative.</a:t>
            </a:r>
          </a:p>
          <a:p>
            <a:endParaRPr lang="en-US" altLang="en-US" dirty="0"/>
          </a:p>
          <a:p>
            <a:r>
              <a:rPr lang="en-US" altLang="en-US" i="1" dirty="0"/>
              <a:t>In the early drafts, flush out concepts and flow, not grammar. </a:t>
            </a:r>
            <a:r>
              <a:rPr lang="en-US" altLang="en-US" dirty="0"/>
              <a:t>Nothing will stop Narrative progress quicker than worrying about dangling participles, colons vs. semi-colons, one vs. two spaces after a period, etc. You miss the concepts and flow while working on grammar corrections. Save those for much later drafts of the Narrative.  </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92</a:t>
            </a:fld>
            <a:endParaRPr lang="en-US" dirty="0">
              <a:solidFill>
                <a:schemeClr val="bg2"/>
              </a:solidFill>
            </a:endParaRPr>
          </a:p>
        </p:txBody>
      </p:sp>
    </p:spTree>
    <p:extLst>
      <p:ext uri="{BB962C8B-B14F-4D97-AF65-F5344CB8AC3E}">
        <p14:creationId xmlns:p14="http://schemas.microsoft.com/office/powerpoint/2010/main" val="27266861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3" name="Content Placeholder 2"/>
          <p:cNvSpPr>
            <a:spLocks noGrp="1"/>
          </p:cNvSpPr>
          <p:nvPr>
            <p:ph idx="1"/>
          </p:nvPr>
        </p:nvSpPr>
        <p:spPr/>
        <p:txBody>
          <a:bodyPr/>
          <a:lstStyle/>
          <a:p>
            <a:r>
              <a:rPr lang="en-US" dirty="0"/>
              <a:t>Problem Areas:</a:t>
            </a:r>
          </a:p>
          <a:p>
            <a:pPr>
              <a:lnSpc>
                <a:spcPct val="90000"/>
              </a:lnSpc>
              <a:defRPr/>
            </a:pPr>
            <a:r>
              <a:rPr lang="en-US" altLang="en-US" dirty="0"/>
              <a:t>Where Did You Get The Information?</a:t>
            </a:r>
          </a:p>
          <a:p>
            <a:pPr marL="623888" lvl="2" indent="-285750">
              <a:lnSpc>
                <a:spcPct val="90000"/>
              </a:lnSpc>
              <a:spcBef>
                <a:spcPct val="50000"/>
              </a:spcBef>
              <a:defRPr/>
            </a:pPr>
            <a:r>
              <a:rPr lang="en-US" altLang="en-US" dirty="0">
                <a:ea typeface="+mn-ea"/>
                <a:cs typeface="+mn-cs"/>
              </a:rPr>
              <a:t>Smith AFB now checks torque in accordance with T.O. procedures</a:t>
            </a:r>
            <a:r>
              <a:rPr lang="en-US" altLang="en-US" i="1" dirty="0">
                <a:ea typeface="+mn-ea"/>
                <a:cs typeface="+mn-cs"/>
              </a:rPr>
              <a:t>,</a:t>
            </a:r>
            <a:r>
              <a:rPr lang="en-US" altLang="en-US" i="1" dirty="0">
                <a:solidFill>
                  <a:srgbClr val="FF0000"/>
                </a:solidFill>
                <a:ea typeface="+mn-ea"/>
                <a:cs typeface="+mn-cs"/>
              </a:rPr>
              <a:t> (what is the T.O. reference for this torque check) </a:t>
            </a:r>
            <a:r>
              <a:rPr lang="en-US" altLang="en-US" dirty="0">
                <a:ea typeface="+mn-ea"/>
                <a:cs typeface="+mn-cs"/>
              </a:rPr>
              <a:t>during the 300 hour phase inspection.</a:t>
            </a:r>
          </a:p>
          <a:p>
            <a:pPr marL="623888" lvl="2" indent="-285750">
              <a:lnSpc>
                <a:spcPct val="90000"/>
              </a:lnSpc>
              <a:spcBef>
                <a:spcPct val="50000"/>
              </a:spcBef>
              <a:defRPr/>
            </a:pPr>
            <a:r>
              <a:rPr lang="en-US" altLang="en-US" dirty="0">
                <a:ea typeface="+mn-ea"/>
                <a:cs typeface="+mn-cs"/>
              </a:rPr>
              <a:t>The SIB examined documentation of widget pin removal and reinstallation in the AFTO 781As.  The investigation revealed the MA was towed four times, yet had no AFTO 781A documentation for pin removal/reinstallation. </a:t>
            </a:r>
            <a:r>
              <a:rPr lang="en-US" altLang="en-US" i="1" dirty="0">
                <a:solidFill>
                  <a:srgbClr val="FF0000"/>
                </a:solidFill>
                <a:ea typeface="+mn-ea"/>
                <a:cs typeface="+mn-cs"/>
              </a:rPr>
              <a:t>(Where does it say this is required? IAW what T.O. and paragraph #?  If you’re going to say they’re not following guidance, be sure to give the references of what isn’t being followed)</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93</a:t>
            </a:fld>
            <a:endParaRPr lang="en-US" dirty="0">
              <a:solidFill>
                <a:schemeClr val="bg2"/>
              </a:solidFill>
            </a:endParaRPr>
          </a:p>
        </p:txBody>
      </p:sp>
    </p:spTree>
    <p:extLst>
      <p:ext uri="{BB962C8B-B14F-4D97-AF65-F5344CB8AC3E}">
        <p14:creationId xmlns:p14="http://schemas.microsoft.com/office/powerpoint/2010/main" val="355881429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Writing</a:t>
            </a:r>
          </a:p>
        </p:txBody>
      </p:sp>
      <p:sp>
        <p:nvSpPr>
          <p:cNvPr id="3" name="Content Placeholder 2"/>
          <p:cNvSpPr>
            <a:spLocks noGrp="1"/>
          </p:cNvSpPr>
          <p:nvPr>
            <p:ph idx="1"/>
          </p:nvPr>
        </p:nvSpPr>
        <p:spPr/>
        <p:txBody>
          <a:bodyPr/>
          <a:lstStyle/>
          <a:p>
            <a:pPr>
              <a:lnSpc>
                <a:spcPct val="95000"/>
              </a:lnSpc>
            </a:pPr>
            <a:r>
              <a:rPr lang="en-US" altLang="en-US" dirty="0"/>
              <a:t>Writing to a narrow audience</a:t>
            </a:r>
          </a:p>
          <a:p>
            <a:pPr marL="623888" lvl="2" indent="-285750">
              <a:lnSpc>
                <a:spcPct val="95000"/>
              </a:lnSpc>
              <a:spcBef>
                <a:spcPct val="50000"/>
              </a:spcBef>
            </a:pPr>
            <a:r>
              <a:rPr lang="en-US" altLang="en-US" dirty="0">
                <a:ea typeface="+mn-ea"/>
                <a:cs typeface="+mn-cs"/>
              </a:rPr>
              <a:t>Write to the “village idiot”</a:t>
            </a:r>
          </a:p>
          <a:p>
            <a:pPr>
              <a:lnSpc>
                <a:spcPct val="95000"/>
              </a:lnSpc>
            </a:pPr>
            <a:r>
              <a:rPr lang="en-US" altLang="en-US" dirty="0"/>
              <a:t>Persuasive, complete, accurate writing</a:t>
            </a:r>
          </a:p>
          <a:p>
            <a:pPr marL="623888" lvl="2" indent="-285750">
              <a:lnSpc>
                <a:spcPct val="95000"/>
              </a:lnSpc>
              <a:spcBef>
                <a:spcPct val="50000"/>
              </a:spcBef>
            </a:pPr>
            <a:r>
              <a:rPr lang="en-US" altLang="en-US" dirty="0">
                <a:ea typeface="+mn-ea"/>
                <a:cs typeface="+mn-cs"/>
              </a:rPr>
              <a:t>You know what you mean</a:t>
            </a:r>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94</a:t>
            </a:fld>
            <a:endParaRPr lang="en-US" dirty="0">
              <a:solidFill>
                <a:schemeClr val="bg2"/>
              </a:solidFill>
            </a:endParaRPr>
          </a:p>
        </p:txBody>
      </p:sp>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113" y="2836863"/>
            <a:ext cx="7970837" cy="353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3219425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Report:  </a:t>
            </a:r>
            <a:br>
              <a:rPr lang="en-US" altLang="en-US" dirty="0"/>
            </a:br>
            <a:r>
              <a:rPr lang="en-US" altLang="en-US" dirty="0"/>
              <a:t>Problem Areas</a:t>
            </a:r>
            <a:endParaRPr lang="en-US" dirty="0"/>
          </a:p>
        </p:txBody>
      </p:sp>
      <p:sp>
        <p:nvSpPr>
          <p:cNvPr id="3" name="Content Placeholder 2"/>
          <p:cNvSpPr>
            <a:spLocks noGrp="1"/>
          </p:cNvSpPr>
          <p:nvPr>
            <p:ph idx="1"/>
          </p:nvPr>
        </p:nvSpPr>
        <p:spPr/>
        <p:txBody>
          <a:bodyPr/>
          <a:lstStyle/>
          <a:p>
            <a:pPr>
              <a:lnSpc>
                <a:spcPct val="95000"/>
              </a:lnSpc>
            </a:pPr>
            <a:r>
              <a:rPr lang="en-US" altLang="en-US" dirty="0"/>
              <a:t>Numerous drafts to get to final product</a:t>
            </a:r>
          </a:p>
          <a:p>
            <a:pPr lvl="1">
              <a:lnSpc>
                <a:spcPct val="95000"/>
              </a:lnSpc>
              <a:defRPr/>
            </a:pPr>
            <a:r>
              <a:rPr lang="en-US" altLang="en-US" dirty="0"/>
              <a:t>Can’t see gaps in logic/info after awhile</a:t>
            </a:r>
          </a:p>
          <a:p>
            <a:pPr>
              <a:lnSpc>
                <a:spcPct val="95000"/>
              </a:lnSpc>
            </a:pPr>
            <a:r>
              <a:rPr lang="en-US" altLang="en-US" dirty="0"/>
              <a:t>Techniques to help overcome:</a:t>
            </a:r>
          </a:p>
          <a:p>
            <a:pPr lvl="1">
              <a:lnSpc>
                <a:spcPct val="95000"/>
              </a:lnSpc>
              <a:defRPr/>
            </a:pPr>
            <a:r>
              <a:rPr lang="en-US" altLang="en-US" dirty="0"/>
              <a:t>Read aloud, keep one member out of the writing, etc. </a:t>
            </a:r>
          </a:p>
          <a:p>
            <a:pPr lvl="1">
              <a:lnSpc>
                <a:spcPct val="95000"/>
              </a:lnSpc>
              <a:defRPr/>
            </a:pPr>
            <a:r>
              <a:rPr lang="en-US" altLang="en-US" dirty="0"/>
              <a:t>Step back, try to read the report like somebody who knows nothing about the mishap</a:t>
            </a:r>
          </a:p>
          <a:p>
            <a:pPr lvl="1">
              <a:lnSpc>
                <a:spcPct val="95000"/>
              </a:lnSpc>
              <a:defRPr/>
            </a:pPr>
            <a:r>
              <a:rPr lang="en-US" altLang="en-US" dirty="0"/>
              <a:t>Take a day off from reading then re-attack</a:t>
            </a:r>
          </a:p>
          <a:p>
            <a:pPr lvl="1">
              <a:lnSpc>
                <a:spcPct val="95000"/>
              </a:lnSpc>
              <a:defRPr/>
            </a:pPr>
            <a:r>
              <a:rPr lang="en-US" altLang="en-US" dirty="0"/>
              <a:t>Murder boards</a:t>
            </a:r>
          </a:p>
          <a:p>
            <a:pPr lvl="1">
              <a:lnSpc>
                <a:spcPct val="95000"/>
              </a:lnSpc>
              <a:defRPr/>
            </a:pPr>
            <a:r>
              <a:rPr lang="en-US" altLang="en-US" dirty="0"/>
              <a:t>Convening Authority/SE</a:t>
            </a:r>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95</a:t>
            </a:fld>
            <a:endParaRPr lang="en-US" dirty="0">
              <a:solidFill>
                <a:schemeClr val="bg2"/>
              </a:solidFill>
            </a:endParaRPr>
          </a:p>
        </p:txBody>
      </p:sp>
    </p:spTree>
    <p:extLst>
      <p:ext uri="{BB962C8B-B14F-4D97-AF65-F5344CB8AC3E}">
        <p14:creationId xmlns:p14="http://schemas.microsoft.com/office/powerpoint/2010/main" val="42284153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Report:  </a:t>
            </a:r>
            <a:br>
              <a:rPr lang="en-US" altLang="en-US" dirty="0"/>
            </a:br>
            <a:r>
              <a:rPr lang="en-US" altLang="en-US" dirty="0"/>
              <a:t>Problem Areas</a:t>
            </a:r>
            <a:endParaRPr lang="en-US" dirty="0"/>
          </a:p>
        </p:txBody>
      </p:sp>
      <p:sp>
        <p:nvSpPr>
          <p:cNvPr id="3" name="Content Placeholder 2"/>
          <p:cNvSpPr>
            <a:spLocks noGrp="1"/>
          </p:cNvSpPr>
          <p:nvPr>
            <p:ph idx="1"/>
          </p:nvPr>
        </p:nvSpPr>
        <p:spPr/>
        <p:txBody>
          <a:bodyPr/>
          <a:lstStyle/>
          <a:p>
            <a:r>
              <a:rPr lang="en-US" altLang="en-US" dirty="0"/>
              <a:t>DAFMAN 91-223:</a:t>
            </a:r>
          </a:p>
          <a:p>
            <a:pPr lvl="1">
              <a:defRPr/>
            </a:pPr>
            <a:r>
              <a:rPr lang="en-US" altLang="en-US" dirty="0"/>
              <a:t>SIBs should forward draft copies of the narrative as soon as available to the CA Flight Safety Staff for review </a:t>
            </a:r>
          </a:p>
          <a:p>
            <a:pPr lvl="1">
              <a:defRPr/>
            </a:pPr>
            <a:r>
              <a:rPr lang="en-US" altLang="en-US" dirty="0"/>
              <a:t>SIBs supported by AFSEC Rep (on-site or telephonically), should forward draft copies of the narrative to AFSEC/SEF for review </a:t>
            </a:r>
          </a:p>
          <a:p>
            <a:pPr lvl="1">
              <a:defRPr/>
            </a:pPr>
            <a:r>
              <a:rPr lang="en-US" altLang="en-US" dirty="0"/>
              <a:t>Other SIBs may request a review through the AFSEC Flight Safety Investigations Branch (AFSEC/SEFF)</a:t>
            </a:r>
          </a:p>
          <a:p>
            <a:pPr lvl="1">
              <a:defRPr/>
            </a:pPr>
            <a:r>
              <a:rPr lang="en-US" altLang="en-US" dirty="0"/>
              <a:t>This review should normally be requested on or before day 25 of the investigation </a:t>
            </a:r>
          </a:p>
          <a:p>
            <a:pPr lvl="2">
              <a:defRPr/>
            </a:pPr>
            <a:r>
              <a:rPr lang="en-US" altLang="en-US" dirty="0"/>
              <a:t>The SIB should allow at least two duty days for the CA Flight Safety Staff and AFSEC/SEFF reviews </a:t>
            </a:r>
          </a:p>
          <a:p>
            <a:pPr lvl="2">
              <a:defRPr/>
            </a:pPr>
            <a:r>
              <a:rPr lang="en-US" altLang="en-US" i="1" u="sng" dirty="0">
                <a:solidFill>
                  <a:srgbClr val="FF0000"/>
                </a:solidFill>
              </a:rPr>
              <a:t>These reviews ensure compliance with DAFI 91-204 and this DAFMAN</a:t>
            </a:r>
            <a:endParaRPr lang="en-US" i="1" u="sng" dirty="0">
              <a:solidFill>
                <a:srgbClr val="FF0000"/>
              </a:solidFill>
            </a:endParaRP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96</a:t>
            </a:fld>
            <a:endParaRPr lang="en-US" dirty="0">
              <a:solidFill>
                <a:schemeClr val="bg2"/>
              </a:solidFill>
            </a:endParaRPr>
          </a:p>
        </p:txBody>
      </p:sp>
    </p:spTree>
    <p:extLst>
      <p:ext uri="{BB962C8B-B14F-4D97-AF65-F5344CB8AC3E}">
        <p14:creationId xmlns:p14="http://schemas.microsoft.com/office/powerpoint/2010/main" val="26059987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Report:  </a:t>
            </a:r>
            <a:br>
              <a:rPr lang="en-US" altLang="en-US" dirty="0"/>
            </a:br>
            <a:r>
              <a:rPr lang="en-US" altLang="en-US" dirty="0"/>
              <a:t>Problem Areas</a:t>
            </a:r>
            <a:endParaRPr lang="en-US" dirty="0"/>
          </a:p>
        </p:txBody>
      </p:sp>
      <p:sp>
        <p:nvSpPr>
          <p:cNvPr id="3" name="Content Placeholder 2"/>
          <p:cNvSpPr>
            <a:spLocks noGrp="1"/>
          </p:cNvSpPr>
          <p:nvPr>
            <p:ph idx="1"/>
          </p:nvPr>
        </p:nvSpPr>
        <p:spPr/>
        <p:txBody>
          <a:bodyPr/>
          <a:lstStyle/>
          <a:p>
            <a:pPr>
              <a:lnSpc>
                <a:spcPct val="90000"/>
              </a:lnSpc>
            </a:pPr>
            <a:r>
              <a:rPr lang="en-US" altLang="en-US" dirty="0"/>
              <a:t>Following an F-15 tire failure on takeoff Class A, CA/SE sent the following comments to SIB:</a:t>
            </a:r>
          </a:p>
          <a:p>
            <a:pPr lvl="1" eaLnBrk="1" hangingPunct="1">
              <a:lnSpc>
                <a:spcPct val="90000"/>
              </a:lnSpc>
            </a:pPr>
            <a:endParaRPr lang="en-US" altLang="en-US" dirty="0"/>
          </a:p>
          <a:p>
            <a:pPr lvl="1">
              <a:lnSpc>
                <a:spcPct val="90000"/>
              </a:lnSpc>
              <a:defRPr/>
            </a:pPr>
            <a:r>
              <a:rPr lang="en-US" altLang="en-US" dirty="0"/>
              <a:t>No mention of what brand of tire failed (Goodyear vs Michelin), how many takeoffs/landings the tire had performed, was the tire new or recapped, what the actual condition of the tire was prior to takeoff </a:t>
            </a:r>
          </a:p>
          <a:p>
            <a:pPr lvl="1">
              <a:lnSpc>
                <a:spcPct val="90000"/>
              </a:lnSpc>
              <a:defRPr/>
            </a:pPr>
            <a:r>
              <a:rPr lang="en-US" altLang="en-US" dirty="0"/>
              <a:t>Tire design is listed as a causal finding, but tire design is discussed as a non-factor worthy of discussion</a:t>
            </a:r>
          </a:p>
          <a:p>
            <a:pPr lvl="1">
              <a:lnSpc>
                <a:spcPct val="90000"/>
              </a:lnSpc>
              <a:defRPr/>
            </a:pPr>
            <a:r>
              <a:rPr lang="en-US" altLang="en-US" dirty="0"/>
              <a:t>Inadequate discussion of who serviced the tires or what  procedures were followed</a:t>
            </a:r>
          </a:p>
          <a:p>
            <a:pPr lvl="1">
              <a:lnSpc>
                <a:spcPct val="90000"/>
              </a:lnSpc>
              <a:defRPr/>
            </a:pPr>
            <a:r>
              <a:rPr lang="en-US" altLang="en-US" dirty="0"/>
              <a:t>No analysis written to explain why only this one tire failed, assuming that many/all of the F-15s taking part in the surge had their tires serviced by the same person/people using the same procedures and all taxied about the same distance</a:t>
            </a: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97</a:t>
            </a:fld>
            <a:endParaRPr lang="en-US" dirty="0">
              <a:solidFill>
                <a:schemeClr val="bg2"/>
              </a:solidFill>
            </a:endParaRPr>
          </a:p>
        </p:txBody>
      </p:sp>
    </p:spTree>
    <p:extLst>
      <p:ext uri="{BB962C8B-B14F-4D97-AF65-F5344CB8AC3E}">
        <p14:creationId xmlns:p14="http://schemas.microsoft.com/office/powerpoint/2010/main" val="35611444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altLang="en-US" dirty="0"/>
              <a:t>Preparing Report:</a:t>
            </a:r>
            <a:br>
              <a:rPr lang="en-US" altLang="en-US" dirty="0"/>
            </a:br>
            <a:r>
              <a:rPr lang="en-US" altLang="en-US" dirty="0"/>
              <a:t>  Problem Areas</a:t>
            </a:r>
            <a:endParaRPr lang="en-US" dirty="0"/>
          </a:p>
        </p:txBody>
      </p:sp>
      <p:sp>
        <p:nvSpPr>
          <p:cNvPr id="3" name="Content Placeholder 2"/>
          <p:cNvSpPr>
            <a:spLocks noGrp="1"/>
          </p:cNvSpPr>
          <p:nvPr>
            <p:ph idx="1"/>
          </p:nvPr>
        </p:nvSpPr>
        <p:spPr/>
        <p:txBody>
          <a:bodyPr/>
          <a:lstStyle/>
          <a:p>
            <a:pPr>
              <a:lnSpc>
                <a:spcPct val="95000"/>
              </a:lnSpc>
            </a:pPr>
            <a:r>
              <a:rPr lang="en-US" altLang="en-US" dirty="0"/>
              <a:t>What?</a:t>
            </a:r>
          </a:p>
          <a:p>
            <a:pPr lvl="1">
              <a:lnSpc>
                <a:spcPct val="80000"/>
              </a:lnSpc>
              <a:defRPr/>
            </a:pPr>
            <a:r>
              <a:rPr lang="en-US" altLang="en-US" dirty="0"/>
              <a:t>“Both bolts on the PTS flange display 45 degree shear overload failure indicating an upward shear with an axial tension force event.”</a:t>
            </a:r>
          </a:p>
          <a:p>
            <a:pPr lvl="1">
              <a:lnSpc>
                <a:spcPct val="80000"/>
              </a:lnSpc>
              <a:defRPr/>
            </a:pPr>
            <a:r>
              <a:rPr lang="en-US" altLang="en-US" dirty="0"/>
              <a:t>Translation:  The damage to the PTS flange bolts was from impact forces, not rotational forces.</a:t>
            </a:r>
          </a:p>
          <a:p>
            <a:pPr>
              <a:lnSpc>
                <a:spcPct val="95000"/>
              </a:lnSpc>
            </a:pPr>
            <a:r>
              <a:rPr lang="en-US" altLang="en-US" dirty="0"/>
              <a:t>Leave out the gore</a:t>
            </a:r>
          </a:p>
          <a:p>
            <a:pPr>
              <a:lnSpc>
                <a:spcPct val="95000"/>
              </a:lnSpc>
            </a:pPr>
            <a:r>
              <a:rPr lang="en-US" altLang="en-US" dirty="0"/>
              <a:t>Often under perceived “time crunch” to complete</a:t>
            </a:r>
          </a:p>
          <a:p>
            <a:pPr marL="342900" indent="-342900" eaLnBrk="1" hangingPunct="1">
              <a:lnSpc>
                <a:spcPct val="95000"/>
              </a:lnSpc>
              <a:spcBef>
                <a:spcPct val="10000"/>
              </a:spcBef>
            </a:pPr>
            <a:endParaRPr lang="en-US" altLang="en-US" sz="700" dirty="0"/>
          </a:p>
          <a:p>
            <a:pPr lvl="1">
              <a:lnSpc>
                <a:spcPct val="95000"/>
              </a:lnSpc>
              <a:defRPr/>
            </a:pPr>
            <a:r>
              <a:rPr lang="en-US" altLang="en-US" dirty="0"/>
              <a:t>Underestimate time to complete and # of drafts required</a:t>
            </a:r>
          </a:p>
          <a:p>
            <a:pPr lvl="1">
              <a:lnSpc>
                <a:spcPct val="95000"/>
              </a:lnSpc>
              <a:defRPr/>
            </a:pPr>
            <a:r>
              <a:rPr lang="en-US" altLang="en-US" dirty="0"/>
              <a:t>Anticipate taking at least a week to accomplish</a:t>
            </a:r>
          </a:p>
          <a:p>
            <a:pPr lvl="1">
              <a:lnSpc>
                <a:spcPct val="95000"/>
              </a:lnSpc>
              <a:defRPr/>
            </a:pPr>
            <a:r>
              <a:rPr lang="en-US" altLang="en-US" dirty="0"/>
              <a:t>When is it finished? </a:t>
            </a:r>
          </a:p>
          <a:p>
            <a:endParaRPr lang="en-US" dirty="0"/>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98</a:t>
            </a:fld>
            <a:endParaRPr lang="en-US" dirty="0">
              <a:solidFill>
                <a:schemeClr val="bg2"/>
              </a:solidFill>
            </a:endParaRPr>
          </a:p>
        </p:txBody>
      </p:sp>
    </p:spTree>
    <p:extLst>
      <p:ext uri="{BB962C8B-B14F-4D97-AF65-F5344CB8AC3E}">
        <p14:creationId xmlns:p14="http://schemas.microsoft.com/office/powerpoint/2010/main" val="1455579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0" indent="0">
              <a:buNone/>
            </a:pPr>
            <a:r>
              <a:rPr lang="en-US" dirty="0"/>
              <a:t>Remember</a:t>
            </a:r>
          </a:p>
        </p:txBody>
      </p:sp>
      <p:sp>
        <p:nvSpPr>
          <p:cNvPr id="3" name="Content Placeholder 2"/>
          <p:cNvSpPr>
            <a:spLocks noGrp="1"/>
          </p:cNvSpPr>
          <p:nvPr>
            <p:ph idx="1"/>
          </p:nvPr>
        </p:nvSpPr>
        <p:spPr/>
        <p:txBody>
          <a:bodyPr/>
          <a:lstStyle/>
          <a:p>
            <a:pPr eaLnBrk="1" hangingPunct="1">
              <a:defRPr/>
            </a:pPr>
            <a:r>
              <a:rPr lang="en-US" dirty="0">
                <a:solidFill>
                  <a:schemeClr val="accent4"/>
                </a:solidFill>
              </a:rPr>
              <a:t>A superbly written report can not do much to overcome a bad investigation but a poor report can definitely ruin a good investigation!</a:t>
            </a:r>
          </a:p>
          <a:p>
            <a:pPr eaLnBrk="1" hangingPunct="1">
              <a:defRPr/>
            </a:pPr>
            <a:endParaRPr lang="en-US" dirty="0">
              <a:solidFill>
                <a:schemeClr val="accent4"/>
              </a:solidFill>
            </a:endParaRPr>
          </a:p>
          <a:p>
            <a:pPr eaLnBrk="1" hangingPunct="1">
              <a:defRPr/>
            </a:pPr>
            <a:r>
              <a:rPr lang="en-US" dirty="0">
                <a:solidFill>
                  <a:schemeClr val="accent4"/>
                </a:solidFill>
              </a:rPr>
              <a:t>Rightly or wrongly, the report tends to be SIB’s “Report Card”</a:t>
            </a:r>
          </a:p>
          <a:p>
            <a:pPr eaLnBrk="1" hangingPunct="1">
              <a:defRPr/>
            </a:pPr>
            <a:endParaRPr lang="en-US" dirty="0">
              <a:solidFill>
                <a:schemeClr val="accent4"/>
              </a:solidFill>
            </a:endParaRPr>
          </a:p>
          <a:p>
            <a:endParaRPr lang="en-US" dirty="0"/>
          </a:p>
        </p:txBody>
      </p:sp>
      <p:sp>
        <p:nvSpPr>
          <p:cNvPr id="4" name="Slide Number Placeholder 3"/>
          <p:cNvSpPr>
            <a:spLocks noGrp="1"/>
          </p:cNvSpPr>
          <p:nvPr>
            <p:ph type="sldNum" sz="quarter" idx="11"/>
          </p:nvPr>
        </p:nvSpPr>
        <p:spPr/>
        <p:txBody>
          <a:bodyPr/>
          <a:lstStyle/>
          <a:p>
            <a:pPr>
              <a:defRPr/>
            </a:pPr>
            <a:fld id="{C1E90D67-2721-4183-9439-2FCA83C5D5CB}" type="slidenum">
              <a:rPr lang="en-US" smtClean="0"/>
              <a:pPr>
                <a:defRPr/>
              </a:pPr>
              <a:t>99</a:t>
            </a:fld>
            <a:endParaRPr lang="en-US" dirty="0">
              <a:solidFill>
                <a:schemeClr val="bg2"/>
              </a:solidFill>
            </a:endParaRPr>
          </a:p>
        </p:txBody>
      </p:sp>
    </p:spTree>
    <p:extLst>
      <p:ext uri="{BB962C8B-B14F-4D97-AF65-F5344CB8AC3E}">
        <p14:creationId xmlns:p14="http://schemas.microsoft.com/office/powerpoint/2010/main" val="3088388311"/>
      </p:ext>
    </p:extLst>
  </p:cSld>
  <p:clrMapOvr>
    <a:masterClrMapping/>
  </p:clrMapOvr>
</p:sld>
</file>

<file path=ppt/theme/theme1.xml><?xml version="1.0" encoding="utf-8"?>
<a:theme xmlns:a="http://schemas.openxmlformats.org/drawingml/2006/main" name="Theme1">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E0FD7BE0-F64F-4CED-AA5F-F9BBB6421F0C}" vid="{9C80AB2D-30F3-452C-8962-DF7CD476C008}"/>
    </a:ext>
  </a:extLst>
</a:theme>
</file>

<file path=ppt/theme/theme2.xml><?xml version="1.0" encoding="utf-8"?>
<a:theme xmlns:a="http://schemas.openxmlformats.org/drawingml/2006/main" name="USAF(Unclas)">
  <a:themeElements>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USAF(Uncla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USAF(Uncla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AF(Uncla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AF(Uncla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AF(Uncla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AF(Uncla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AF(Uncla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AF(Uncla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ec2691c-f65a-45c4-8c5b-743cfd6ac4c5">
      <Terms xmlns="http://schemas.microsoft.com/office/infopath/2007/PartnerControls"/>
    </lcf76f155ced4ddcb4097134ff3c332f>
    <TaxCatchAll xmlns="bac4e3eb-747f-43bc-bf10-c1bbb893ecac"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2B31E98594EC499A1CC81F9783F694" ma:contentTypeVersion="17" ma:contentTypeDescription="Create a new document." ma:contentTypeScope="" ma:versionID="798ecc6ec102db182e0848ee776741e6">
  <xsd:schema xmlns:xsd="http://www.w3.org/2001/XMLSchema" xmlns:xs="http://www.w3.org/2001/XMLSchema" xmlns:p="http://schemas.microsoft.com/office/2006/metadata/properties" xmlns:ns1="http://schemas.microsoft.com/sharepoint/v3" xmlns:ns2="6ec2691c-f65a-45c4-8c5b-743cfd6ac4c5" xmlns:ns3="07d0f28b-2024-49a8-960c-0c5563996862" xmlns:ns4="bac4e3eb-747f-43bc-bf10-c1bbb893ecac" targetNamespace="http://schemas.microsoft.com/office/2006/metadata/properties" ma:root="true" ma:fieldsID="17b75866d62dcef95ae062296b5e4463" ns1:_="" ns2:_="" ns3:_="" ns4:_="">
    <xsd:import namespace="http://schemas.microsoft.com/sharepoint/v3"/>
    <xsd:import namespace="6ec2691c-f65a-45c4-8c5b-743cfd6ac4c5"/>
    <xsd:import namespace="07d0f28b-2024-49a8-960c-0c5563996862"/>
    <xsd:import namespace="bac4e3eb-747f-43bc-bf10-c1bbb893eca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ec2691c-f65a-45c4-8c5b-743cfd6ac4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476efd-2625-4ffb-b020-68dbe4abf38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7d0f28b-2024-49a8-960c-0c556399686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c4e3eb-747f-43bc-bf10-c1bbb893eca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6404443-443c-432a-9bf3-75e25c2fad3e}" ma:internalName="TaxCatchAll" ma:showField="CatchAllData" ma:web="07d0f28b-2024-49a8-960c-0c556399686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921565-9C3A-4582-94DF-A1FF3B9E88B7}">
  <ds:schemaRefs>
    <ds:schemaRef ds:uri="http://schemas.microsoft.com/sharepoint/v3/contenttype/forms"/>
  </ds:schemaRefs>
</ds:datastoreItem>
</file>

<file path=customXml/itemProps2.xml><?xml version="1.0" encoding="utf-8"?>
<ds:datastoreItem xmlns:ds="http://schemas.openxmlformats.org/officeDocument/2006/customXml" ds:itemID="{6EB12C23-C9AE-4A10-9459-D2A037873411}">
  <ds:schemaRefs>
    <ds:schemaRef ds:uri="07d0f28b-2024-49a8-960c-0c5563996862"/>
    <ds:schemaRef ds:uri="http://schemas.microsoft.com/office/2006/documentManagement/types"/>
    <ds:schemaRef ds:uri="bac4e3eb-747f-43bc-bf10-c1bbb893ecac"/>
    <ds:schemaRef ds:uri="http://schemas.microsoft.com/office/2006/metadata/properties"/>
    <ds:schemaRef ds:uri="http://purl.org/dc/dcmitype/"/>
    <ds:schemaRef ds:uri="6ec2691c-f65a-45c4-8c5b-743cfd6ac4c5"/>
    <ds:schemaRef ds:uri="http://schemas.microsoft.com/office/infopath/2007/PartnerControls"/>
    <ds:schemaRef ds:uri="http://purl.org/dc/elements/1.1/"/>
    <ds:schemaRef ds:uri="http://purl.org/dc/terms/"/>
    <ds:schemaRef ds:uri="http://schemas.openxmlformats.org/package/2006/metadata/core-properties"/>
    <ds:schemaRef ds:uri="http://schemas.microsoft.com/sharepoint/v3"/>
    <ds:schemaRef ds:uri="http://www.w3.org/XML/1998/namespace"/>
  </ds:schemaRefs>
</ds:datastoreItem>
</file>

<file path=customXml/itemProps3.xml><?xml version="1.0" encoding="utf-8"?>
<ds:datastoreItem xmlns:ds="http://schemas.openxmlformats.org/officeDocument/2006/customXml" ds:itemID="{1BF5FB89-64DC-4442-BAEF-8986E0EF1F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ec2691c-f65a-45c4-8c5b-743cfd6ac4c5"/>
    <ds:schemaRef ds:uri="07d0f28b-2024-49a8-960c-0c5563996862"/>
    <ds:schemaRef ds:uri="bac4e3eb-747f-43bc-bf10-c1bbb893eca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Theme1</Template>
  <TotalTime>13979</TotalTime>
  <Words>21569</Words>
  <Application>Microsoft Office PowerPoint</Application>
  <PresentationFormat>On-screen Show (4:3)</PresentationFormat>
  <Paragraphs>2034</Paragraphs>
  <Slides>140</Slides>
  <Notes>140</Notes>
  <HiddenSlides>6</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140</vt:i4>
      </vt:variant>
    </vt:vector>
  </HeadingPairs>
  <TitlesOfParts>
    <vt:vector size="148" baseType="lpstr">
      <vt:lpstr>Arial</vt:lpstr>
      <vt:lpstr>Brush Script MT</vt:lpstr>
      <vt:lpstr>Calibri</vt:lpstr>
      <vt:lpstr>Century Schoolbook</vt:lpstr>
      <vt:lpstr>Times New Roman</vt:lpstr>
      <vt:lpstr>Wingdings</vt:lpstr>
      <vt:lpstr>Theme1</vt:lpstr>
      <vt:lpstr>USAF(Unclas)</vt:lpstr>
      <vt:lpstr>Safety Investigation Board  SIB Briefings</vt:lpstr>
      <vt:lpstr>How to use this presentation </vt:lpstr>
      <vt:lpstr>How to use this presentation </vt:lpstr>
      <vt:lpstr>Safety Investigation Board  “Day One” Brief (Days 1-10)</vt:lpstr>
      <vt:lpstr>Mishap Investigation Guidance</vt:lpstr>
      <vt:lpstr>Purpose of the SIB</vt:lpstr>
      <vt:lpstr>How Do Investigations  Prevent Mishaps?</vt:lpstr>
      <vt:lpstr>Types of Investigations</vt:lpstr>
      <vt:lpstr>Where Will SIB Support Come From?</vt:lpstr>
      <vt:lpstr>Investigation Timeline</vt:lpstr>
      <vt:lpstr>Investigation Timeline</vt:lpstr>
      <vt:lpstr>Investigation Flow</vt:lpstr>
      <vt:lpstr>SIB Deliverables</vt:lpstr>
      <vt:lpstr>Getting Started - Overview</vt:lpstr>
      <vt:lpstr>Getting Started – File Plan</vt:lpstr>
      <vt:lpstr>Getting Started – File Plan</vt:lpstr>
      <vt:lpstr>Getting Organized to Investigate</vt:lpstr>
      <vt:lpstr>Getting Started  Protecting Privileged Safety Info</vt:lpstr>
      <vt:lpstr>Privileged Safety Information</vt:lpstr>
      <vt:lpstr>Privileged Safety Information</vt:lpstr>
      <vt:lpstr>PowerPoint Presentation</vt:lpstr>
      <vt:lpstr>Interviews</vt:lpstr>
      <vt:lpstr>Interviews</vt:lpstr>
      <vt:lpstr>Privilege</vt:lpstr>
      <vt:lpstr>Interview Forms</vt:lpstr>
      <vt:lpstr>Interview Forms</vt:lpstr>
      <vt:lpstr>Gathering Data Interviews</vt:lpstr>
      <vt:lpstr>SIB Interviews, Privileged &amp; Non-Privileged</vt:lpstr>
      <vt:lpstr>Witness Interviewing</vt:lpstr>
      <vt:lpstr>Witness Interviewing</vt:lpstr>
      <vt:lpstr>Witness Interviewing</vt:lpstr>
      <vt:lpstr>Witness Interviewing</vt:lpstr>
      <vt:lpstr>Interviews - Problem Areas</vt:lpstr>
      <vt:lpstr>Gathering Data Surveys</vt:lpstr>
      <vt:lpstr>Release of Information ...</vt:lpstr>
      <vt:lpstr>What if … Release of Information</vt:lpstr>
      <vt:lpstr>Technical Support</vt:lpstr>
      <vt:lpstr>Technical Support</vt:lpstr>
      <vt:lpstr>Technical Support</vt:lpstr>
      <vt:lpstr>Technical Support</vt:lpstr>
      <vt:lpstr>Technical Support</vt:lpstr>
      <vt:lpstr>Tracking Parts Analysis</vt:lpstr>
      <vt:lpstr>Mishap Analysis &amp; Animation Facility (MAAF)</vt:lpstr>
      <vt:lpstr>Mishap Analysis &amp; Animation Facility (MAAF)</vt:lpstr>
      <vt:lpstr>Mishap Analysis &amp; Animation Facility (MAAF)</vt:lpstr>
      <vt:lpstr>SIB Members</vt:lpstr>
      <vt:lpstr>Board President (BP)</vt:lpstr>
      <vt:lpstr>Investigating Officer (IO)</vt:lpstr>
      <vt:lpstr>Pilot Member</vt:lpstr>
      <vt:lpstr>Maintenance Member</vt:lpstr>
      <vt:lpstr>Flight Surgeon</vt:lpstr>
      <vt:lpstr>Aircrew Flight Equipment Member (AFE)</vt:lpstr>
      <vt:lpstr>Human Factors (Fatality)</vt:lpstr>
      <vt:lpstr>AFSEC Representative</vt:lpstr>
      <vt:lpstr>Secondary Members</vt:lpstr>
      <vt:lpstr>Recorder</vt:lpstr>
      <vt:lpstr>“Support” Members</vt:lpstr>
      <vt:lpstr>SIB Members</vt:lpstr>
      <vt:lpstr>SIB Members</vt:lpstr>
      <vt:lpstr>Foot Stompers…………</vt:lpstr>
      <vt:lpstr>SIB is the Priority</vt:lpstr>
      <vt:lpstr>In Closing.…</vt:lpstr>
      <vt:lpstr>PowerPoint Presentation</vt:lpstr>
      <vt:lpstr>PowerPoint Presentation</vt:lpstr>
      <vt:lpstr>Investigation Flow</vt:lpstr>
      <vt:lpstr>What to Why</vt:lpstr>
      <vt:lpstr>What to Why</vt:lpstr>
      <vt:lpstr>What to Why</vt:lpstr>
      <vt:lpstr>Fault Tree Analysis</vt:lpstr>
      <vt:lpstr>Fault Tree Analysis</vt:lpstr>
      <vt:lpstr>3-Column List</vt:lpstr>
      <vt:lpstr>Factors</vt:lpstr>
      <vt:lpstr>Factors</vt:lpstr>
      <vt:lpstr>Factors</vt:lpstr>
      <vt:lpstr>Factors</vt:lpstr>
      <vt:lpstr>Non- Factors Worthy of Discussion</vt:lpstr>
      <vt:lpstr>PowerPoint Presentation</vt:lpstr>
      <vt:lpstr>Safety Investigation Board  The Report</vt:lpstr>
      <vt:lpstr>Overview</vt:lpstr>
      <vt:lpstr>SIB Deliverables</vt:lpstr>
      <vt:lpstr>Preparing the Exhibits</vt:lpstr>
      <vt:lpstr>Investigation Flow</vt:lpstr>
      <vt:lpstr>PowerPoint Presentation</vt:lpstr>
      <vt:lpstr>Narrative</vt:lpstr>
      <vt:lpstr>Narrative - Sources of Data</vt:lpstr>
      <vt:lpstr>Preparing the Narrative</vt:lpstr>
      <vt:lpstr>Preparing the Narrative</vt:lpstr>
      <vt:lpstr>Preparing the Narrative</vt:lpstr>
      <vt:lpstr>Preparing the Report  Writing the Narrative</vt:lpstr>
      <vt:lpstr>Writing</vt:lpstr>
      <vt:lpstr>Writing</vt:lpstr>
      <vt:lpstr>Writing</vt:lpstr>
      <vt:lpstr>Writing</vt:lpstr>
      <vt:lpstr>Writing</vt:lpstr>
      <vt:lpstr>Preparing Report:   Problem Areas</vt:lpstr>
      <vt:lpstr>Preparing Report:   Problem Areas</vt:lpstr>
      <vt:lpstr>Preparing Report:   Problem Areas</vt:lpstr>
      <vt:lpstr>Preparing Report:   Problem Areas</vt:lpstr>
      <vt:lpstr>Remember</vt:lpstr>
      <vt:lpstr>Human Factors</vt:lpstr>
      <vt:lpstr>Preparing the Report  Human Factors</vt:lpstr>
      <vt:lpstr>Preparing the Report  Human Factors</vt:lpstr>
      <vt:lpstr>Medical / Technical Speak …</vt:lpstr>
      <vt:lpstr> Findings, Causes &amp; Recommendations </vt:lpstr>
      <vt:lpstr>Findings</vt:lpstr>
      <vt:lpstr>Findings</vt:lpstr>
      <vt:lpstr>Findings</vt:lpstr>
      <vt:lpstr>Findings</vt:lpstr>
      <vt:lpstr>Findings</vt:lpstr>
      <vt:lpstr>Findings</vt:lpstr>
      <vt:lpstr>Findings</vt:lpstr>
      <vt:lpstr>Findings Example</vt:lpstr>
      <vt:lpstr>Findings Example</vt:lpstr>
      <vt:lpstr>The Scenario – Factors/Findings </vt:lpstr>
      <vt:lpstr>The Scenario – Factors</vt:lpstr>
      <vt:lpstr>The Scenario - Findings</vt:lpstr>
      <vt:lpstr>The Scenario - Findings</vt:lpstr>
      <vt:lpstr>Causes</vt:lpstr>
      <vt:lpstr>Causes</vt:lpstr>
      <vt:lpstr>Causes</vt:lpstr>
      <vt:lpstr>Causes</vt:lpstr>
      <vt:lpstr>The Scenario  Where Would You Place Cause?</vt:lpstr>
      <vt:lpstr>The Scenario  Where Would You Place Cause?</vt:lpstr>
      <vt:lpstr>The Scenario  Where Would You Place Cause?</vt:lpstr>
      <vt:lpstr>The Scenario  Where Would You Place Cause?</vt:lpstr>
      <vt:lpstr>Recommendations</vt:lpstr>
      <vt:lpstr>Recommendations</vt:lpstr>
      <vt:lpstr>Recommendations</vt:lpstr>
      <vt:lpstr>Developing Recommendations</vt:lpstr>
      <vt:lpstr>The Scenario – Possible Recommendation Areas</vt:lpstr>
      <vt:lpstr>Recommendations </vt:lpstr>
      <vt:lpstr>Recommendations</vt:lpstr>
      <vt:lpstr>Recommendations</vt:lpstr>
      <vt:lpstr>Recommendations</vt:lpstr>
      <vt:lpstr>Recommendations OPRs</vt:lpstr>
      <vt:lpstr>Recommendations OPRs</vt:lpstr>
      <vt:lpstr>Recommendations OPRs</vt:lpstr>
      <vt:lpstr>Recommendations OPRs</vt:lpstr>
      <vt:lpstr>Risk Hazard Indices/ Residual Risk</vt:lpstr>
      <vt:lpstr>In Closing.…</vt:lpstr>
    </vt:vector>
  </TitlesOfParts>
  <Company>HQ USAF/______, Pentagon, DC 20330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Thomas, Jeffrey C Civ USAF HAF AFSC/SEFF</dc:creator>
  <dc:description>Downloaded from AFSAS by O4; Chollar, Micah; USAF AFSEC/SEFF on 26 JAN 2016 1952(Z)</dc:description>
  <cp:lastModifiedBy>GREETAN, THOMAS M CIV USAF HAF AFSEC/SEFF</cp:lastModifiedBy>
  <cp:revision>722</cp:revision>
  <cp:lastPrinted>2015-03-19T14:41:36Z</cp:lastPrinted>
  <dcterms:created xsi:type="dcterms:W3CDTF">2000-04-26T18:38:01Z</dcterms:created>
  <dcterms:modified xsi:type="dcterms:W3CDTF">2023-08-11T13:42:51Z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0x010100482B31E98594EC499A1CC81F9783F694</vt:lpwstr>
  </property>
  <property fmtid="{D5CDD505-2E9C-101B-9397-08002B2CF9AE}" pid="3" name="MediaServiceImageTags">
    <vt:lpwstr/>
  </property>
</Properties>
</file>